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 id="2147483717" r:id="rId2"/>
  </p:sldMasterIdLst>
  <p:notesMasterIdLst>
    <p:notesMasterId r:id="rId78"/>
  </p:notesMasterIdLst>
  <p:handoutMasterIdLst>
    <p:handoutMasterId r:id="rId79"/>
  </p:handoutMasterIdLst>
  <p:sldIdLst>
    <p:sldId id="1160" r:id="rId3"/>
    <p:sldId id="762" r:id="rId4"/>
    <p:sldId id="1051" r:id="rId5"/>
    <p:sldId id="764" r:id="rId6"/>
    <p:sldId id="1011" r:id="rId7"/>
    <p:sldId id="1010" r:id="rId8"/>
    <p:sldId id="1038" r:id="rId9"/>
    <p:sldId id="1129" r:id="rId10"/>
    <p:sldId id="763" r:id="rId11"/>
    <p:sldId id="1165" r:id="rId12"/>
    <p:sldId id="1122" r:id="rId13"/>
    <p:sldId id="1123" r:id="rId14"/>
    <p:sldId id="1050" r:id="rId15"/>
    <p:sldId id="990" r:id="rId16"/>
    <p:sldId id="1161" r:id="rId17"/>
    <p:sldId id="1162" r:id="rId18"/>
    <p:sldId id="1163" r:id="rId19"/>
    <p:sldId id="1164" r:id="rId20"/>
    <p:sldId id="1062" r:id="rId21"/>
    <p:sldId id="1170" r:id="rId22"/>
    <p:sldId id="1178" r:id="rId23"/>
    <p:sldId id="1171" r:id="rId24"/>
    <p:sldId id="1172" r:id="rId25"/>
    <p:sldId id="1111" r:id="rId26"/>
    <p:sldId id="983" r:id="rId27"/>
    <p:sldId id="1167" r:id="rId28"/>
    <p:sldId id="1195" r:id="rId29"/>
    <p:sldId id="1198" r:id="rId30"/>
    <p:sldId id="1197" r:id="rId31"/>
    <p:sldId id="1032" r:id="rId32"/>
    <p:sldId id="1182" r:id="rId33"/>
    <p:sldId id="864" r:id="rId34"/>
    <p:sldId id="1173" r:id="rId35"/>
    <p:sldId id="1193" r:id="rId36"/>
    <p:sldId id="1194" r:id="rId37"/>
    <p:sldId id="1151" r:id="rId38"/>
    <p:sldId id="1152" r:id="rId39"/>
    <p:sldId id="1153" r:id="rId40"/>
    <p:sldId id="1154" r:id="rId41"/>
    <p:sldId id="1155" r:id="rId42"/>
    <p:sldId id="1052" r:id="rId43"/>
    <p:sldId id="1130" r:id="rId44"/>
    <p:sldId id="1131" r:id="rId45"/>
    <p:sldId id="1132" r:id="rId46"/>
    <p:sldId id="1133" r:id="rId47"/>
    <p:sldId id="1128" r:id="rId48"/>
    <p:sldId id="1157" r:id="rId49"/>
    <p:sldId id="1168" r:id="rId50"/>
    <p:sldId id="1196" r:id="rId51"/>
    <p:sldId id="1189" r:id="rId52"/>
    <p:sldId id="1190" r:id="rId53"/>
    <p:sldId id="1191" r:id="rId54"/>
    <p:sldId id="1192" r:id="rId55"/>
    <p:sldId id="1186" r:id="rId56"/>
    <p:sldId id="1183" r:id="rId57"/>
    <p:sldId id="1184" r:id="rId58"/>
    <p:sldId id="1185" r:id="rId59"/>
    <p:sldId id="1127" r:id="rId60"/>
    <p:sldId id="1134" r:id="rId61"/>
    <p:sldId id="1135" r:id="rId62"/>
    <p:sldId id="1136" r:id="rId63"/>
    <p:sldId id="1137" r:id="rId64"/>
    <p:sldId id="1138" r:id="rId65"/>
    <p:sldId id="1139" r:id="rId66"/>
    <p:sldId id="1140" r:id="rId67"/>
    <p:sldId id="1141" r:id="rId68"/>
    <p:sldId id="1142" r:id="rId69"/>
    <p:sldId id="1143" r:id="rId70"/>
    <p:sldId id="1144" r:id="rId71"/>
    <p:sldId id="1145" r:id="rId72"/>
    <p:sldId id="1146" r:id="rId73"/>
    <p:sldId id="1147" r:id="rId74"/>
    <p:sldId id="1148" r:id="rId75"/>
    <p:sldId id="1149" r:id="rId76"/>
    <p:sldId id="115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3" userDrawn="1">
          <p15:clr>
            <a:srgbClr val="A4A3A4"/>
          </p15:clr>
        </p15:guide>
        <p15:guide id="2"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hya Seshachalam" initials="NS" lastIdx="8"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79"/>
    <a:srgbClr val="D6404A"/>
    <a:srgbClr val="42847A"/>
    <a:srgbClr val="6B4E7F"/>
    <a:srgbClr val="800080"/>
    <a:srgbClr val="7A94A0"/>
    <a:srgbClr val="44536A"/>
    <a:srgbClr val="095879"/>
    <a:srgbClr val="886C66"/>
    <a:srgbClr val="4000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50" autoAdjust="0"/>
    <p:restoredTop sz="95840" autoAdjust="0"/>
  </p:normalViewPr>
  <p:slideViewPr>
    <p:cSldViewPr snapToGrid="0">
      <p:cViewPr varScale="1">
        <p:scale>
          <a:sx n="68" d="100"/>
          <a:sy n="68" d="100"/>
        </p:scale>
        <p:origin x="1068" y="72"/>
      </p:cViewPr>
      <p:guideLst>
        <p:guide orient="horz" pos="1593"/>
        <p:guide pos="801"/>
      </p:guideLst>
    </p:cSldViewPr>
  </p:slideViewPr>
  <p:notesTextViewPr>
    <p:cViewPr>
      <p:scale>
        <a:sx n="1" d="1"/>
        <a:sy n="1" d="1"/>
      </p:scale>
      <p:origin x="0" y="0"/>
    </p:cViewPr>
  </p:notesTextViewPr>
  <p:sorterViewPr>
    <p:cViewPr>
      <p:scale>
        <a:sx n="100" d="100"/>
        <a:sy n="100" d="100"/>
      </p:scale>
      <p:origin x="0" y="-4008"/>
    </p:cViewPr>
  </p:sorterViewPr>
  <p:notesViewPr>
    <p:cSldViewPr snapToGrid="0">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70C8D-E0E3-44A7-9A48-73CD485E6C20}"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ADD925B7-EE22-427D-AD81-815743FD790A}">
      <dgm:prSet phldrT="[Text]" custT="1"/>
      <dgm:spPr>
        <a:solidFill>
          <a:srgbClr val="00B050"/>
        </a:solidFill>
      </dgm:spPr>
      <dgm:t>
        <a:bodyPr/>
        <a:lstStyle/>
        <a:p>
          <a:r>
            <a:rPr lang="en-US" sz="1600" b="1" dirty="0">
              <a:solidFill>
                <a:schemeClr val="bg1"/>
              </a:solidFill>
              <a:latin typeface="+mj-lt"/>
            </a:rPr>
            <a:t>Data Governance (Process)</a:t>
          </a:r>
        </a:p>
      </dgm:t>
    </dgm:pt>
    <dgm:pt modelId="{C2AC3F9B-C179-4948-81FD-43004D14FE86}" type="parTrans" cxnId="{730685DB-814E-42F2-9B47-2F3719D288CF}">
      <dgm:prSet/>
      <dgm:spPr/>
      <dgm:t>
        <a:bodyPr/>
        <a:lstStyle/>
        <a:p>
          <a:endParaRPr lang="en-US">
            <a:latin typeface="+mj-lt"/>
          </a:endParaRPr>
        </a:p>
      </dgm:t>
    </dgm:pt>
    <dgm:pt modelId="{BFEB81FC-24F8-4E48-9C82-C0D75ABD2D47}" type="sibTrans" cxnId="{730685DB-814E-42F2-9B47-2F3719D288CF}">
      <dgm:prSet/>
      <dgm:spPr/>
      <dgm:t>
        <a:bodyPr/>
        <a:lstStyle/>
        <a:p>
          <a:endParaRPr lang="en-US">
            <a:latin typeface="+mj-lt"/>
          </a:endParaRPr>
        </a:p>
      </dgm:t>
    </dgm:pt>
    <dgm:pt modelId="{6C8755EA-D152-446C-ADFC-B3526A4940C7}">
      <dgm:prSet phldrT="[Text]" custT="1"/>
      <dgm:spPr>
        <a:solidFill>
          <a:srgbClr val="0070C0"/>
        </a:solidFill>
        <a:ln>
          <a:solidFill>
            <a:schemeClr val="bg1"/>
          </a:solidFill>
        </a:ln>
      </dgm:spPr>
      <dgm:t>
        <a:bodyPr/>
        <a:lstStyle/>
        <a:p>
          <a:r>
            <a:rPr lang="en-US" sz="1600" b="1" dirty="0">
              <a:solidFill>
                <a:schemeClr val="bg1"/>
              </a:solidFill>
              <a:latin typeface="+mj-lt"/>
            </a:rPr>
            <a:t>Business Intelligence (Insights)</a:t>
          </a:r>
        </a:p>
      </dgm:t>
    </dgm:pt>
    <dgm:pt modelId="{5116A631-735C-43F4-A553-98B2BCBA0E40}" type="parTrans" cxnId="{837A0A45-E930-4D75-B2E5-E0349D89DD25}">
      <dgm:prSet/>
      <dgm:spPr/>
      <dgm:t>
        <a:bodyPr/>
        <a:lstStyle/>
        <a:p>
          <a:endParaRPr lang="en-US">
            <a:latin typeface="+mj-lt"/>
          </a:endParaRPr>
        </a:p>
      </dgm:t>
    </dgm:pt>
    <dgm:pt modelId="{6DF1D0AB-77BC-4276-9C94-BA5F0AFFCDCD}" type="sibTrans" cxnId="{837A0A45-E930-4D75-B2E5-E0349D89DD25}">
      <dgm:prSet/>
      <dgm:spPr/>
      <dgm:t>
        <a:bodyPr/>
        <a:lstStyle/>
        <a:p>
          <a:endParaRPr lang="en-US">
            <a:latin typeface="+mj-lt"/>
          </a:endParaRPr>
        </a:p>
      </dgm:t>
    </dgm:pt>
    <dgm:pt modelId="{A1C76035-AAD4-4866-BD94-403927D6954C}">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Establish a data governance framework that provides overarching understanding of available data within Dropbox through lineage, DFD’s, metadata.</a:t>
          </a:r>
        </a:p>
      </dgm:t>
    </dgm:pt>
    <dgm:pt modelId="{362790CF-ED96-45EF-A514-3F0CC4B89CEB}" type="parTrans" cxnId="{F81DAB7E-A645-4802-9780-AA4E4B6592E3}">
      <dgm:prSet/>
      <dgm:spPr/>
      <dgm:t>
        <a:bodyPr/>
        <a:lstStyle/>
        <a:p>
          <a:endParaRPr lang="en-US">
            <a:latin typeface="+mj-lt"/>
          </a:endParaRPr>
        </a:p>
      </dgm:t>
    </dgm:pt>
    <dgm:pt modelId="{4BF7D9DE-DA10-4A4A-BB50-05A8BDE7B742}" type="sibTrans" cxnId="{F81DAB7E-A645-4802-9780-AA4E4B6592E3}">
      <dgm:prSet/>
      <dgm:spPr/>
      <dgm:t>
        <a:bodyPr/>
        <a:lstStyle/>
        <a:p>
          <a:endParaRPr lang="en-US">
            <a:latin typeface="+mj-lt"/>
          </a:endParaRPr>
        </a:p>
      </dgm:t>
    </dgm:pt>
    <dgm:pt modelId="{3A418AFA-58CB-4EDA-A791-34CB9B2414A8}">
      <dgm:prSet phldrT="[Text]" custT="1"/>
      <dgm:spPr/>
      <dgm:t>
        <a:bodyPr/>
        <a:lstStyle/>
        <a:p>
          <a:r>
            <a:rPr lang="en-US" sz="1600" b="1" dirty="0">
              <a:solidFill>
                <a:schemeClr val="bg1"/>
              </a:solidFill>
              <a:latin typeface="+mj-lt"/>
            </a:rPr>
            <a:t>Data Engineering (Systems)</a:t>
          </a:r>
        </a:p>
      </dgm:t>
    </dgm:pt>
    <dgm:pt modelId="{CA9CB85A-047D-4646-911C-8DD916F39E0E}" type="sibTrans" cxnId="{87154C07-4626-4322-BC0B-E370D564090D}">
      <dgm:prSet/>
      <dgm:spPr/>
      <dgm:t>
        <a:bodyPr/>
        <a:lstStyle/>
        <a:p>
          <a:endParaRPr lang="en-US">
            <a:latin typeface="+mj-lt"/>
          </a:endParaRPr>
        </a:p>
      </dgm:t>
    </dgm:pt>
    <dgm:pt modelId="{9C6EBF95-9002-4BB0-81CF-36D6F6449037}" type="parTrans" cxnId="{87154C07-4626-4322-BC0B-E370D564090D}">
      <dgm:prSet/>
      <dgm:spPr/>
      <dgm:t>
        <a:bodyPr/>
        <a:lstStyle/>
        <a:p>
          <a:endParaRPr lang="en-US">
            <a:latin typeface="+mj-lt"/>
          </a:endParaRPr>
        </a:p>
      </dgm:t>
    </dgm:pt>
    <dgm:pt modelId="{70423DE4-9932-43BD-840A-20489C37AE83}">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Build data pipelines that allow extraction of relevant data sets from sources into central store to enable key metrics reporting capabilities. (ETL)</a:t>
          </a:r>
          <a:br>
            <a:rPr lang="en-US" sz="1400" dirty="0">
              <a:latin typeface="+mj-lt"/>
            </a:rPr>
          </a:br>
          <a:r>
            <a:rPr lang="en-US" sz="1400" dirty="0">
              <a:latin typeface="+mj-lt"/>
            </a:rPr>
            <a:t>	</a:t>
          </a:r>
        </a:p>
      </dgm:t>
    </dgm:pt>
    <dgm:pt modelId="{08D4C8ED-BD89-4155-B378-774CFBA4E99B}" type="parTrans" cxnId="{1384DE98-681E-4F00-9F9E-ABB8E8DD5796}">
      <dgm:prSet/>
      <dgm:spPr/>
      <dgm:t>
        <a:bodyPr/>
        <a:lstStyle/>
        <a:p>
          <a:endParaRPr lang="en-US">
            <a:latin typeface="+mj-lt"/>
          </a:endParaRPr>
        </a:p>
      </dgm:t>
    </dgm:pt>
    <dgm:pt modelId="{9BC67EA5-466E-41A8-8FB2-7F65EED5B0E5}" type="sibTrans" cxnId="{1384DE98-681E-4F00-9F9E-ABB8E8DD5796}">
      <dgm:prSet/>
      <dgm:spPr/>
      <dgm:t>
        <a:bodyPr/>
        <a:lstStyle/>
        <a:p>
          <a:endParaRPr lang="en-US">
            <a:latin typeface="+mj-lt"/>
          </a:endParaRPr>
        </a:p>
      </dgm:t>
    </dgm:pt>
    <dgm:pt modelId="{B9E2A88C-0CB1-4B9C-B150-11FF574C0984}">
      <dgm:prSe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Design and develop centralized data store/mart with capabilities to stage processed data and/or enable analytical reporting.	</a:t>
          </a:r>
        </a:p>
      </dgm:t>
    </dgm:pt>
    <dgm:pt modelId="{6938B06B-CD04-46E1-B161-3D543CB48EBB}" type="parTrans" cxnId="{2DA379E8-6E7F-4F58-8F1C-0B84FE93EFBE}">
      <dgm:prSet/>
      <dgm:spPr/>
      <dgm:t>
        <a:bodyPr/>
        <a:lstStyle/>
        <a:p>
          <a:endParaRPr lang="en-US">
            <a:latin typeface="+mj-lt"/>
          </a:endParaRPr>
        </a:p>
      </dgm:t>
    </dgm:pt>
    <dgm:pt modelId="{4830BD3F-8A88-4AAC-BD8C-045B0D6691D5}" type="sibTrans" cxnId="{2DA379E8-6E7F-4F58-8F1C-0B84FE93EFBE}">
      <dgm:prSet/>
      <dgm:spPr/>
      <dgm:t>
        <a:bodyPr/>
        <a:lstStyle/>
        <a:p>
          <a:endParaRPr lang="en-US">
            <a:latin typeface="+mj-lt"/>
          </a:endParaRPr>
        </a:p>
      </dgm:t>
    </dgm:pt>
    <dgm:pt modelId="{DB2012E7-BD31-4370-9918-0D3D00CAE581}">
      <dgm:prSet phldrT="[Text]" custT="1"/>
      <dgm:spPr>
        <a:solidFill>
          <a:srgbClr val="CCECFF">
            <a:alpha val="89804"/>
          </a:srgbClr>
        </a:solidFill>
        <a:ln>
          <a:solidFill>
            <a:schemeClr val="bg1">
              <a:alpha val="90000"/>
            </a:schemeClr>
          </a:solidFill>
        </a:ln>
      </dgm:spPr>
      <dgm:t>
        <a:bodyPr/>
        <a:lstStyle/>
        <a:p>
          <a:r>
            <a:rPr lang="en-US" sz="1400" dirty="0">
              <a:latin typeface="+mj-lt"/>
            </a:rPr>
            <a:t>Develop standardized requirements gathering framework to identify key metrics  </a:t>
          </a:r>
        </a:p>
      </dgm:t>
    </dgm:pt>
    <dgm:pt modelId="{77933AE5-016B-4C31-A054-75856C5B4447}" type="parTrans" cxnId="{E627C2BC-5520-45BD-9E9E-DA2906986438}">
      <dgm:prSet/>
      <dgm:spPr/>
      <dgm:t>
        <a:bodyPr/>
        <a:lstStyle/>
        <a:p>
          <a:endParaRPr lang="en-US">
            <a:latin typeface="+mj-lt"/>
          </a:endParaRPr>
        </a:p>
      </dgm:t>
    </dgm:pt>
    <dgm:pt modelId="{FD5E8898-6DE3-4221-9F2F-2EEEA569B863}" type="sibTrans" cxnId="{E627C2BC-5520-45BD-9E9E-DA2906986438}">
      <dgm:prSet/>
      <dgm:spPr/>
      <dgm:t>
        <a:bodyPr/>
        <a:lstStyle/>
        <a:p>
          <a:endParaRPr lang="en-US">
            <a:latin typeface="+mj-lt"/>
          </a:endParaRPr>
        </a:p>
      </dgm:t>
    </dgm:pt>
    <dgm:pt modelId="{2ECCBAC9-D5DE-439A-AAA0-4D1D476F7132}">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Build Data Quality Scoring models/cards enabling higher confidence and reliability on data sets.	</a:t>
          </a:r>
        </a:p>
      </dgm:t>
    </dgm:pt>
    <dgm:pt modelId="{C9F6D49E-2429-4ABB-8DA6-33E65557088D}" type="parTrans" cxnId="{98BD190D-6D3C-4CC9-A915-808DAEFC478B}">
      <dgm:prSet/>
      <dgm:spPr/>
      <dgm:t>
        <a:bodyPr/>
        <a:lstStyle/>
        <a:p>
          <a:endParaRPr lang="en-US">
            <a:latin typeface="+mj-lt"/>
          </a:endParaRPr>
        </a:p>
      </dgm:t>
    </dgm:pt>
    <dgm:pt modelId="{B68C5876-BEF7-44C6-96ED-590BFE058CF4}" type="sibTrans" cxnId="{98BD190D-6D3C-4CC9-A915-808DAEFC478B}">
      <dgm:prSet/>
      <dgm:spPr/>
      <dgm:t>
        <a:bodyPr/>
        <a:lstStyle/>
        <a:p>
          <a:endParaRPr lang="en-US">
            <a:latin typeface="+mj-lt"/>
          </a:endParaRPr>
        </a:p>
      </dgm:t>
    </dgm:pt>
    <dgm:pt modelId="{93F56FEF-3BFC-4B34-A11C-3276CA83808C}">
      <dgm:prSe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Establish Metrics Accuracy Certification process - enabling overall auditability.	</a:t>
          </a:r>
        </a:p>
      </dgm:t>
    </dgm:pt>
    <dgm:pt modelId="{930E9271-282A-4E67-A27C-4298CBC8F191}" type="parTrans" cxnId="{42D2B2B6-063D-4F93-B230-9B04D5BD4F14}">
      <dgm:prSet/>
      <dgm:spPr/>
      <dgm:t>
        <a:bodyPr/>
        <a:lstStyle/>
        <a:p>
          <a:endParaRPr lang="en-US">
            <a:latin typeface="+mj-lt"/>
          </a:endParaRPr>
        </a:p>
      </dgm:t>
    </dgm:pt>
    <dgm:pt modelId="{EBD8A2D2-4FC8-438D-9806-5FC04B210212}" type="sibTrans" cxnId="{42D2B2B6-063D-4F93-B230-9B04D5BD4F14}">
      <dgm:prSet/>
      <dgm:spPr/>
      <dgm:t>
        <a:bodyPr/>
        <a:lstStyle/>
        <a:p>
          <a:endParaRPr lang="en-US">
            <a:latin typeface="+mj-lt"/>
          </a:endParaRPr>
        </a:p>
      </dgm:t>
    </dgm:pt>
    <dgm:pt modelId="{7E6EDD8A-8350-4C2C-A8E5-BABAB4237602}">
      <dgm:prSe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Develop a data Issue tracker to enable feedback capabilities.	</a:t>
          </a:r>
        </a:p>
      </dgm:t>
    </dgm:pt>
    <dgm:pt modelId="{EADDE787-955D-46BF-AE7C-BF7065B65EF5}" type="parTrans" cxnId="{C6256E8D-7FC2-4D2B-AB97-B4E10D63D761}">
      <dgm:prSet/>
      <dgm:spPr/>
      <dgm:t>
        <a:bodyPr/>
        <a:lstStyle/>
        <a:p>
          <a:endParaRPr lang="en-US">
            <a:latin typeface="+mj-lt"/>
          </a:endParaRPr>
        </a:p>
      </dgm:t>
    </dgm:pt>
    <dgm:pt modelId="{E886E588-2A3B-4AA4-A409-E55DA88ED9B8}" type="sibTrans" cxnId="{C6256E8D-7FC2-4D2B-AB97-B4E10D63D761}">
      <dgm:prSet/>
      <dgm:spPr/>
      <dgm:t>
        <a:bodyPr/>
        <a:lstStyle/>
        <a:p>
          <a:endParaRPr lang="en-US">
            <a:latin typeface="+mj-lt"/>
          </a:endParaRPr>
        </a:p>
      </dgm:t>
    </dgm:pt>
    <dgm:pt modelId="{014A7A68-9504-46F3-B25E-BEC390BE93DB}">
      <dgm:prSe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Establish source and destination SLA</a:t>
          </a:r>
        </a:p>
      </dgm:t>
    </dgm:pt>
    <dgm:pt modelId="{286C356B-804D-4B6F-B1FC-B3239FD18B7B}" type="parTrans" cxnId="{7C57469F-FFFF-4D53-B7B5-2AFEE9D0EA8E}">
      <dgm:prSet/>
      <dgm:spPr/>
      <dgm:t>
        <a:bodyPr/>
        <a:lstStyle/>
        <a:p>
          <a:endParaRPr lang="en-US">
            <a:latin typeface="+mj-lt"/>
          </a:endParaRPr>
        </a:p>
      </dgm:t>
    </dgm:pt>
    <dgm:pt modelId="{FBBCF762-BE45-4CF4-A38D-907DC7B1562B}" type="sibTrans" cxnId="{7C57469F-FFFF-4D53-B7B5-2AFEE9D0EA8E}">
      <dgm:prSet/>
      <dgm:spPr/>
      <dgm:t>
        <a:bodyPr/>
        <a:lstStyle/>
        <a:p>
          <a:endParaRPr lang="en-US">
            <a:latin typeface="+mj-lt"/>
          </a:endParaRPr>
        </a:p>
      </dgm:t>
    </dgm:pt>
    <dgm:pt modelId="{40A148B3-6BAF-4B89-9342-56C10AE4DD44}">
      <dgm:prSet custT="1"/>
      <dgm:spPr/>
      <dgm:t>
        <a:bodyPr/>
        <a:lstStyle/>
        <a:p>
          <a:r>
            <a:rPr lang="en-US" sz="1400" dirty="0">
              <a:latin typeface="+mj-lt"/>
            </a:rPr>
            <a:t>Build “What and When” dashboards for identified metrics/KPI’s across key BU’s.	</a:t>
          </a:r>
        </a:p>
      </dgm:t>
    </dgm:pt>
    <dgm:pt modelId="{79713A93-B294-4D08-BE4A-1A05CBB292D7}" type="parTrans" cxnId="{49E2D9D9-0900-426D-B550-ED953D8C6FD2}">
      <dgm:prSet/>
      <dgm:spPr/>
      <dgm:t>
        <a:bodyPr/>
        <a:lstStyle/>
        <a:p>
          <a:endParaRPr lang="en-US">
            <a:latin typeface="+mj-lt"/>
          </a:endParaRPr>
        </a:p>
      </dgm:t>
    </dgm:pt>
    <dgm:pt modelId="{5B6734FC-4907-41A5-8F67-EB68343123DF}" type="sibTrans" cxnId="{49E2D9D9-0900-426D-B550-ED953D8C6FD2}">
      <dgm:prSet/>
      <dgm:spPr/>
      <dgm:t>
        <a:bodyPr/>
        <a:lstStyle/>
        <a:p>
          <a:endParaRPr lang="en-US">
            <a:latin typeface="+mj-lt"/>
          </a:endParaRPr>
        </a:p>
      </dgm:t>
    </dgm:pt>
    <dgm:pt modelId="{E39DA832-2145-4A29-A7DA-AD211B282F2D}">
      <dgm:prSet custT="1"/>
      <dgm:spPr/>
      <dgm:t>
        <a:bodyPr/>
        <a:lstStyle/>
        <a:p>
          <a:r>
            <a:rPr lang="en-US" sz="1400" dirty="0">
              <a:latin typeface="+mj-lt"/>
            </a:rPr>
            <a:t>Implement centralized portal that enables access to all dashboards built by BI team &amp; other business units </a:t>
          </a:r>
        </a:p>
      </dgm:t>
    </dgm:pt>
    <dgm:pt modelId="{0B071ADC-94DF-4737-BA1C-CFF31EC51FC2}" type="parTrans" cxnId="{1EF5C258-D5E1-473A-B544-02BB349035FA}">
      <dgm:prSet/>
      <dgm:spPr/>
      <dgm:t>
        <a:bodyPr/>
        <a:lstStyle/>
        <a:p>
          <a:endParaRPr lang="en-US">
            <a:latin typeface="+mj-lt"/>
          </a:endParaRPr>
        </a:p>
      </dgm:t>
    </dgm:pt>
    <dgm:pt modelId="{02401816-B58B-4DEF-B212-41202A2E3087}" type="sibTrans" cxnId="{1EF5C258-D5E1-473A-B544-02BB349035FA}">
      <dgm:prSet/>
      <dgm:spPr/>
      <dgm:t>
        <a:bodyPr/>
        <a:lstStyle/>
        <a:p>
          <a:endParaRPr lang="en-US">
            <a:latin typeface="+mj-lt"/>
          </a:endParaRPr>
        </a:p>
      </dgm:t>
    </dgm:pt>
    <dgm:pt modelId="{ECD6A6BF-63AC-42D9-A152-AA9EF9B1B4AB}">
      <dgm:prSet custT="1"/>
      <dgm:spPr/>
      <dgm:t>
        <a:bodyPr/>
        <a:lstStyle/>
        <a:p>
          <a:endParaRPr lang="en-US" sz="1400" dirty="0">
            <a:latin typeface="+mj-lt"/>
          </a:endParaRPr>
        </a:p>
      </dgm:t>
    </dgm:pt>
    <dgm:pt modelId="{0BE1B40A-323C-422B-A4E9-1FBEEB2CF98F}" type="parTrans" cxnId="{67ED0A8F-7C17-428B-A540-10174B7DA8D7}">
      <dgm:prSet/>
      <dgm:spPr/>
      <dgm:t>
        <a:bodyPr/>
        <a:lstStyle/>
        <a:p>
          <a:endParaRPr lang="en-US">
            <a:latin typeface="+mj-lt"/>
          </a:endParaRPr>
        </a:p>
      </dgm:t>
    </dgm:pt>
    <dgm:pt modelId="{7D4A235D-3BDF-4E4F-9B69-E2AE46D1D0BE}" type="sibTrans" cxnId="{67ED0A8F-7C17-428B-A540-10174B7DA8D7}">
      <dgm:prSet/>
      <dgm:spPr/>
      <dgm:t>
        <a:bodyPr/>
        <a:lstStyle/>
        <a:p>
          <a:endParaRPr lang="en-US">
            <a:latin typeface="+mj-lt"/>
          </a:endParaRPr>
        </a:p>
      </dgm:t>
    </dgm:pt>
    <dgm:pt modelId="{540D15C0-04FB-4CFD-A999-FC488F827FC6}">
      <dgm:prSet custT="1"/>
      <dgm:spPr/>
      <dgm:t>
        <a:bodyPr/>
        <a:lstStyle/>
        <a:p>
          <a:endParaRPr lang="en-US" sz="1400" dirty="0">
            <a:latin typeface="+mj-lt"/>
          </a:endParaRPr>
        </a:p>
      </dgm:t>
    </dgm:pt>
    <dgm:pt modelId="{7F1A4FFA-52CA-40BC-AFEB-E09524746781}" type="parTrans" cxnId="{908EFC05-C18A-442D-AE92-33DB8A802A73}">
      <dgm:prSet/>
      <dgm:spPr/>
      <dgm:t>
        <a:bodyPr/>
        <a:lstStyle/>
        <a:p>
          <a:endParaRPr lang="en-US">
            <a:latin typeface="+mj-lt"/>
          </a:endParaRPr>
        </a:p>
      </dgm:t>
    </dgm:pt>
    <dgm:pt modelId="{AECEC1F1-0C10-4E63-BB33-B06AE03BBF7F}" type="sibTrans" cxnId="{908EFC05-C18A-442D-AE92-33DB8A802A73}">
      <dgm:prSet/>
      <dgm:spPr/>
      <dgm:t>
        <a:bodyPr/>
        <a:lstStyle/>
        <a:p>
          <a:endParaRPr lang="en-US">
            <a:latin typeface="+mj-lt"/>
          </a:endParaRPr>
        </a:p>
      </dgm:t>
    </dgm:pt>
    <dgm:pt modelId="{0989D769-FE0F-4F83-BADD-EDCA6FC22A23}">
      <dgm:prSe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Establish operational cadence for data and systems availability/monitoring.</a:t>
          </a:r>
        </a:p>
      </dgm:t>
    </dgm:pt>
    <dgm:pt modelId="{B3BD6F58-82C4-47AE-AE73-E78AE7552862}" type="parTrans" cxnId="{932003E4-E6F2-4426-A04D-0D9775E8401B}">
      <dgm:prSet/>
      <dgm:spPr/>
      <dgm:t>
        <a:bodyPr/>
        <a:lstStyle/>
        <a:p>
          <a:endParaRPr lang="en-US">
            <a:latin typeface="+mj-lt"/>
          </a:endParaRPr>
        </a:p>
      </dgm:t>
    </dgm:pt>
    <dgm:pt modelId="{5E1E7F99-1373-4D72-AFAA-840BEE4DC32E}" type="sibTrans" cxnId="{932003E4-E6F2-4426-A04D-0D9775E8401B}">
      <dgm:prSet/>
      <dgm:spPr/>
      <dgm:t>
        <a:bodyPr/>
        <a:lstStyle/>
        <a:p>
          <a:endParaRPr lang="en-US">
            <a:latin typeface="+mj-lt"/>
          </a:endParaRPr>
        </a:p>
      </dgm:t>
    </dgm:pt>
    <dgm:pt modelId="{EC3CFE65-81A5-478A-B957-46B307129E0E}">
      <dgm:prSet phldrT="[Text]" custT="1">
        <dgm:style>
          <a:lnRef idx="1">
            <a:schemeClr val="accent4"/>
          </a:lnRef>
          <a:fillRef idx="2">
            <a:schemeClr val="accent4"/>
          </a:fillRef>
          <a:effectRef idx="1">
            <a:schemeClr val="accent4"/>
          </a:effectRef>
          <a:fontRef idx="minor">
            <a:schemeClr val="dk1"/>
          </a:fontRef>
        </dgm:style>
      </dgm:prSet>
      <dgm:spPr/>
      <dgm:t>
        <a:bodyPr/>
        <a:lstStyle/>
        <a:p>
          <a:endParaRPr lang="en-US" sz="1400" dirty="0">
            <a:latin typeface="+mj-lt"/>
          </a:endParaRPr>
        </a:p>
      </dgm:t>
    </dgm:pt>
    <dgm:pt modelId="{41C608B3-B1C4-4558-BB24-B96723EEDFF0}" type="parTrans" cxnId="{00B92994-3E9F-4DC0-A6AA-9F01CA420D69}">
      <dgm:prSet/>
      <dgm:spPr/>
      <dgm:t>
        <a:bodyPr/>
        <a:lstStyle/>
        <a:p>
          <a:endParaRPr lang="en-US">
            <a:latin typeface="+mj-lt"/>
          </a:endParaRPr>
        </a:p>
      </dgm:t>
    </dgm:pt>
    <dgm:pt modelId="{C103E4EB-80F8-494B-868A-5272E7896A93}" type="sibTrans" cxnId="{00B92994-3E9F-4DC0-A6AA-9F01CA420D69}">
      <dgm:prSet/>
      <dgm:spPr/>
      <dgm:t>
        <a:bodyPr/>
        <a:lstStyle/>
        <a:p>
          <a:endParaRPr lang="en-US">
            <a:latin typeface="+mj-lt"/>
          </a:endParaRPr>
        </a:p>
      </dgm:t>
    </dgm:pt>
    <dgm:pt modelId="{FC6D9279-F54C-4B7C-8D0C-35C4B355B875}">
      <dgm:prSet custT="1">
        <dgm:style>
          <a:lnRef idx="1">
            <a:schemeClr val="accent4"/>
          </a:lnRef>
          <a:fillRef idx="2">
            <a:schemeClr val="accent4"/>
          </a:fillRef>
          <a:effectRef idx="1">
            <a:schemeClr val="accent4"/>
          </a:effectRef>
          <a:fontRef idx="minor">
            <a:schemeClr val="dk1"/>
          </a:fontRef>
        </dgm:style>
      </dgm:prSet>
      <dgm:spPr/>
      <dgm:t>
        <a:bodyPr/>
        <a:lstStyle/>
        <a:p>
          <a:endParaRPr lang="en-US" sz="1400" dirty="0">
            <a:latin typeface="+mj-lt"/>
          </a:endParaRPr>
        </a:p>
      </dgm:t>
    </dgm:pt>
    <dgm:pt modelId="{ACA67C1F-97FD-46C2-8A87-81F6603ED1F2}" type="parTrans" cxnId="{84B8074E-10C3-4E8E-9031-BBE3DA3F0C54}">
      <dgm:prSet/>
      <dgm:spPr/>
      <dgm:t>
        <a:bodyPr/>
        <a:lstStyle/>
        <a:p>
          <a:endParaRPr lang="en-US">
            <a:latin typeface="+mj-lt"/>
          </a:endParaRPr>
        </a:p>
      </dgm:t>
    </dgm:pt>
    <dgm:pt modelId="{FF9D716D-31CD-4673-A1D2-005F07639A29}" type="sibTrans" cxnId="{84B8074E-10C3-4E8E-9031-BBE3DA3F0C54}">
      <dgm:prSet/>
      <dgm:spPr/>
      <dgm:t>
        <a:bodyPr/>
        <a:lstStyle/>
        <a:p>
          <a:endParaRPr lang="en-US">
            <a:latin typeface="+mj-lt"/>
          </a:endParaRPr>
        </a:p>
      </dgm:t>
    </dgm:pt>
    <dgm:pt modelId="{2D78EC50-E87C-470A-BF3F-165FB65B28D5}">
      <dgm:prSet custT="1">
        <dgm:style>
          <a:lnRef idx="1">
            <a:schemeClr val="accent4"/>
          </a:lnRef>
          <a:fillRef idx="2">
            <a:schemeClr val="accent4"/>
          </a:fillRef>
          <a:effectRef idx="1">
            <a:schemeClr val="accent4"/>
          </a:effectRef>
          <a:fontRef idx="minor">
            <a:schemeClr val="dk1"/>
          </a:fontRef>
        </dgm:style>
      </dgm:prSet>
      <dgm:spPr/>
      <dgm:t>
        <a:bodyPr/>
        <a:lstStyle/>
        <a:p>
          <a:endParaRPr lang="en-US" sz="1400" dirty="0">
            <a:latin typeface="+mj-lt"/>
          </a:endParaRPr>
        </a:p>
      </dgm:t>
    </dgm:pt>
    <dgm:pt modelId="{18B32AB9-D7BE-4F8B-879B-8296EBD3D346}" type="parTrans" cxnId="{A7C14411-6F6C-4C35-8AE2-232299EB2267}">
      <dgm:prSet/>
      <dgm:spPr/>
      <dgm:t>
        <a:bodyPr/>
        <a:lstStyle/>
        <a:p>
          <a:endParaRPr lang="en-US">
            <a:latin typeface="+mj-lt"/>
          </a:endParaRPr>
        </a:p>
      </dgm:t>
    </dgm:pt>
    <dgm:pt modelId="{49E11A57-FDAA-40EF-BD0F-27494FA2CC34}" type="sibTrans" cxnId="{A7C14411-6F6C-4C35-8AE2-232299EB2267}">
      <dgm:prSet/>
      <dgm:spPr/>
      <dgm:t>
        <a:bodyPr/>
        <a:lstStyle/>
        <a:p>
          <a:endParaRPr lang="en-US">
            <a:latin typeface="+mj-lt"/>
          </a:endParaRPr>
        </a:p>
      </dgm:t>
    </dgm:pt>
    <dgm:pt modelId="{A60F4B86-A0A1-41AA-AFD4-7684BE0C0501}">
      <dgm:prSet custT="1">
        <dgm:style>
          <a:lnRef idx="1">
            <a:schemeClr val="accent6"/>
          </a:lnRef>
          <a:fillRef idx="2">
            <a:schemeClr val="accent6"/>
          </a:fillRef>
          <a:effectRef idx="1">
            <a:schemeClr val="accent6"/>
          </a:effectRef>
          <a:fontRef idx="minor">
            <a:schemeClr val="dk1"/>
          </a:fontRef>
        </dgm:style>
      </dgm:prSet>
      <dgm:spPr/>
      <dgm:t>
        <a:bodyPr/>
        <a:lstStyle/>
        <a:p>
          <a:endParaRPr lang="en-US" sz="1400" dirty="0">
            <a:latin typeface="+mj-lt"/>
          </a:endParaRPr>
        </a:p>
      </dgm:t>
    </dgm:pt>
    <dgm:pt modelId="{F4355291-43F3-4643-9841-297B961130D9}" type="parTrans" cxnId="{6DA9153E-FE8B-4519-95EA-FA8F0D00CE11}">
      <dgm:prSet/>
      <dgm:spPr/>
      <dgm:t>
        <a:bodyPr/>
        <a:lstStyle/>
        <a:p>
          <a:endParaRPr lang="en-US">
            <a:latin typeface="+mj-lt"/>
          </a:endParaRPr>
        </a:p>
      </dgm:t>
    </dgm:pt>
    <dgm:pt modelId="{BADCE308-947E-48D5-AD8C-B4F17D13ED08}" type="sibTrans" cxnId="{6DA9153E-FE8B-4519-95EA-FA8F0D00CE11}">
      <dgm:prSet/>
      <dgm:spPr/>
      <dgm:t>
        <a:bodyPr/>
        <a:lstStyle/>
        <a:p>
          <a:endParaRPr lang="en-US">
            <a:latin typeface="+mj-lt"/>
          </a:endParaRPr>
        </a:p>
      </dgm:t>
    </dgm:pt>
    <dgm:pt modelId="{90C7BF3E-711C-4B3A-90F0-A4E9D725FF92}">
      <dgm:prSet custT="1">
        <dgm:style>
          <a:lnRef idx="1">
            <a:schemeClr val="accent6"/>
          </a:lnRef>
          <a:fillRef idx="2">
            <a:schemeClr val="accent6"/>
          </a:fillRef>
          <a:effectRef idx="1">
            <a:schemeClr val="accent6"/>
          </a:effectRef>
          <a:fontRef idx="minor">
            <a:schemeClr val="dk1"/>
          </a:fontRef>
        </dgm:style>
      </dgm:prSet>
      <dgm:spPr/>
      <dgm:t>
        <a:bodyPr/>
        <a:lstStyle/>
        <a:p>
          <a:endParaRPr lang="en-US" sz="1400" dirty="0">
            <a:latin typeface="+mj-lt"/>
          </a:endParaRPr>
        </a:p>
      </dgm:t>
    </dgm:pt>
    <dgm:pt modelId="{81E7526C-2BBD-4D71-AEBF-84485431EF42}" type="parTrans" cxnId="{0AD8A7A8-59A2-4199-9864-C478111ED01B}">
      <dgm:prSet/>
      <dgm:spPr/>
      <dgm:t>
        <a:bodyPr/>
        <a:lstStyle/>
        <a:p>
          <a:endParaRPr lang="en-US">
            <a:latin typeface="+mj-lt"/>
          </a:endParaRPr>
        </a:p>
      </dgm:t>
    </dgm:pt>
    <dgm:pt modelId="{6AB0CEB4-0A4F-4FF0-90E2-FB07B7F14BC3}" type="sibTrans" cxnId="{0AD8A7A8-59A2-4199-9864-C478111ED01B}">
      <dgm:prSet/>
      <dgm:spPr/>
      <dgm:t>
        <a:bodyPr/>
        <a:lstStyle/>
        <a:p>
          <a:endParaRPr lang="en-US">
            <a:latin typeface="+mj-lt"/>
          </a:endParaRPr>
        </a:p>
      </dgm:t>
    </dgm:pt>
    <dgm:pt modelId="{94A5E786-22C6-43E2-A363-67123201910F}" type="pres">
      <dgm:prSet presAssocID="{E4570C8D-E0E3-44A7-9A48-73CD485E6C20}" presName="Name0" presStyleCnt="0">
        <dgm:presLayoutVars>
          <dgm:dir/>
          <dgm:animLvl val="lvl"/>
          <dgm:resizeHandles val="exact"/>
        </dgm:presLayoutVars>
      </dgm:prSet>
      <dgm:spPr/>
    </dgm:pt>
    <dgm:pt modelId="{BE332780-DB17-4783-B0BA-1494231C30E7}" type="pres">
      <dgm:prSet presAssocID="{ADD925B7-EE22-427D-AD81-815743FD790A}" presName="composite" presStyleCnt="0"/>
      <dgm:spPr/>
    </dgm:pt>
    <dgm:pt modelId="{7DFA53BF-F104-446D-928E-76F45E349638}" type="pres">
      <dgm:prSet presAssocID="{ADD925B7-EE22-427D-AD81-815743FD790A}" presName="parTx" presStyleLbl="alignNode1" presStyleIdx="0" presStyleCnt="3">
        <dgm:presLayoutVars>
          <dgm:chMax val="0"/>
          <dgm:chPref val="0"/>
          <dgm:bulletEnabled val="1"/>
        </dgm:presLayoutVars>
      </dgm:prSet>
      <dgm:spPr/>
    </dgm:pt>
    <dgm:pt modelId="{93798325-05B9-45A1-ABF4-612C491C0730}" type="pres">
      <dgm:prSet presAssocID="{ADD925B7-EE22-427D-AD81-815743FD790A}" presName="desTx" presStyleLbl="alignAccFollowNode1" presStyleIdx="0" presStyleCnt="3">
        <dgm:presLayoutVars>
          <dgm:bulletEnabled val="1"/>
        </dgm:presLayoutVars>
      </dgm:prSet>
      <dgm:spPr/>
    </dgm:pt>
    <dgm:pt modelId="{F96022E3-36E8-426F-9B35-D63DC88EAB7E}" type="pres">
      <dgm:prSet presAssocID="{BFEB81FC-24F8-4E48-9C82-C0D75ABD2D47}" presName="space" presStyleCnt="0"/>
      <dgm:spPr/>
    </dgm:pt>
    <dgm:pt modelId="{6157B2C4-7C3B-4C5A-8C49-B25C6A29AEE3}" type="pres">
      <dgm:prSet presAssocID="{3A418AFA-58CB-4EDA-A791-34CB9B2414A8}" presName="composite" presStyleCnt="0"/>
      <dgm:spPr/>
    </dgm:pt>
    <dgm:pt modelId="{1B5F1093-0635-4389-A62C-D2B01288DF78}" type="pres">
      <dgm:prSet presAssocID="{3A418AFA-58CB-4EDA-A791-34CB9B2414A8}" presName="parTx" presStyleLbl="alignNode1" presStyleIdx="1" presStyleCnt="3">
        <dgm:presLayoutVars>
          <dgm:chMax val="0"/>
          <dgm:chPref val="0"/>
          <dgm:bulletEnabled val="1"/>
        </dgm:presLayoutVars>
      </dgm:prSet>
      <dgm:spPr/>
    </dgm:pt>
    <dgm:pt modelId="{9DDD55EE-09C8-4C28-B8D7-D8563E86A454}" type="pres">
      <dgm:prSet presAssocID="{3A418AFA-58CB-4EDA-A791-34CB9B2414A8}" presName="desTx" presStyleLbl="alignAccFollowNode1" presStyleIdx="1" presStyleCnt="3">
        <dgm:presLayoutVars>
          <dgm:bulletEnabled val="1"/>
        </dgm:presLayoutVars>
      </dgm:prSet>
      <dgm:spPr/>
    </dgm:pt>
    <dgm:pt modelId="{DCF13829-415F-4917-887C-40CE1E2C0940}" type="pres">
      <dgm:prSet presAssocID="{CA9CB85A-047D-4646-911C-8DD916F39E0E}" presName="space" presStyleCnt="0"/>
      <dgm:spPr/>
    </dgm:pt>
    <dgm:pt modelId="{F6714C52-D41C-4D1C-A90C-95C7CFAEB642}" type="pres">
      <dgm:prSet presAssocID="{6C8755EA-D152-446C-ADFC-B3526A4940C7}" presName="composite" presStyleCnt="0"/>
      <dgm:spPr/>
    </dgm:pt>
    <dgm:pt modelId="{947E6188-A357-4736-905D-5896AB3F9F70}" type="pres">
      <dgm:prSet presAssocID="{6C8755EA-D152-446C-ADFC-B3526A4940C7}" presName="parTx" presStyleLbl="alignNode1" presStyleIdx="2" presStyleCnt="3">
        <dgm:presLayoutVars>
          <dgm:chMax val="0"/>
          <dgm:chPref val="0"/>
          <dgm:bulletEnabled val="1"/>
        </dgm:presLayoutVars>
      </dgm:prSet>
      <dgm:spPr/>
    </dgm:pt>
    <dgm:pt modelId="{17FF9B5D-337F-403C-BD7D-0B9DCAA4B27B}" type="pres">
      <dgm:prSet presAssocID="{6C8755EA-D152-446C-ADFC-B3526A4940C7}" presName="desTx" presStyleLbl="alignAccFollowNode1" presStyleIdx="2" presStyleCnt="3">
        <dgm:presLayoutVars>
          <dgm:bulletEnabled val="1"/>
        </dgm:presLayoutVars>
      </dgm:prSet>
      <dgm:spPr/>
    </dgm:pt>
  </dgm:ptLst>
  <dgm:cxnLst>
    <dgm:cxn modelId="{A4A35D02-C4F7-3B47-BC8B-04F1887A16D9}" type="presOf" srcId="{E39DA832-2145-4A29-A7DA-AD211B282F2D}" destId="{17FF9B5D-337F-403C-BD7D-0B9DCAA4B27B}" srcOrd="0" destOrd="4" presId="urn:microsoft.com/office/officeart/2005/8/layout/hList1"/>
    <dgm:cxn modelId="{908EFC05-C18A-442D-AE92-33DB8A802A73}" srcId="{6C8755EA-D152-446C-ADFC-B3526A4940C7}" destId="{540D15C0-04FB-4CFD-A999-FC488F827FC6}" srcOrd="3" destOrd="0" parTransId="{7F1A4FFA-52CA-40BC-AFEB-E09524746781}" sibTransId="{AECEC1F1-0C10-4E63-BB33-B06AE03BBF7F}"/>
    <dgm:cxn modelId="{87154C07-4626-4322-BC0B-E370D564090D}" srcId="{E4570C8D-E0E3-44A7-9A48-73CD485E6C20}" destId="{3A418AFA-58CB-4EDA-A791-34CB9B2414A8}" srcOrd="1" destOrd="0" parTransId="{9C6EBF95-9002-4BB0-81CF-36D6F6449037}" sibTransId="{CA9CB85A-047D-4646-911C-8DD916F39E0E}"/>
    <dgm:cxn modelId="{98BD190D-6D3C-4CC9-A915-808DAEFC478B}" srcId="{ADD925B7-EE22-427D-AD81-815743FD790A}" destId="{2ECCBAC9-D5DE-439A-AAA0-4D1D476F7132}" srcOrd="2" destOrd="0" parTransId="{C9F6D49E-2429-4ABB-8DA6-33E65557088D}" sibTransId="{B68C5876-BEF7-44C6-96ED-590BFE058CF4}"/>
    <dgm:cxn modelId="{4DD6BE0F-E483-F14C-B2B4-26CEB6396942}" type="presOf" srcId="{7E6EDD8A-8350-4C2C-A8E5-BABAB4237602}" destId="{93798325-05B9-45A1-ABF4-612C491C0730}" srcOrd="0" destOrd="6" presId="urn:microsoft.com/office/officeart/2005/8/layout/hList1"/>
    <dgm:cxn modelId="{A7C14411-6F6C-4C35-8AE2-232299EB2267}" srcId="{ADD925B7-EE22-427D-AD81-815743FD790A}" destId="{2D78EC50-E87C-470A-BF3F-165FB65B28D5}" srcOrd="5" destOrd="0" parTransId="{18B32AB9-D7BE-4F8B-879B-8296EBD3D346}" sibTransId="{49E11A57-FDAA-40EF-BD0F-27494FA2CC34}"/>
    <dgm:cxn modelId="{BEA4D113-6546-AC48-8E56-F6988F279D8F}" type="presOf" srcId="{540D15C0-04FB-4CFD-A999-FC488F827FC6}" destId="{17FF9B5D-337F-403C-BD7D-0B9DCAA4B27B}" srcOrd="0" destOrd="3" presId="urn:microsoft.com/office/officeart/2005/8/layout/hList1"/>
    <dgm:cxn modelId="{3ABD7115-84CD-E744-8633-716F8B1A1A26}" type="presOf" srcId="{90C7BF3E-711C-4B3A-90F0-A4E9D725FF92}" destId="{9DDD55EE-09C8-4C28-B8D7-D8563E86A454}" srcOrd="0" destOrd="4" presId="urn:microsoft.com/office/officeart/2005/8/layout/hList1"/>
    <dgm:cxn modelId="{637B3019-9F37-9248-98EB-AB20D3389770}" type="presOf" srcId="{70423DE4-9932-43BD-840A-20489C37AE83}" destId="{9DDD55EE-09C8-4C28-B8D7-D8563E86A454}" srcOrd="0" destOrd="0" presId="urn:microsoft.com/office/officeart/2005/8/layout/hList1"/>
    <dgm:cxn modelId="{8F08EC1A-60F8-DE48-9250-4F0760863289}" type="presOf" srcId="{40A148B3-6BAF-4B89-9342-56C10AE4DD44}" destId="{17FF9B5D-337F-403C-BD7D-0B9DCAA4B27B}" srcOrd="0" destOrd="2" presId="urn:microsoft.com/office/officeart/2005/8/layout/hList1"/>
    <dgm:cxn modelId="{D2CFDB1D-0959-C24E-A1C7-FDD28F13DD03}" type="presOf" srcId="{ECD6A6BF-63AC-42D9-A152-AA9EF9B1B4AB}" destId="{17FF9B5D-337F-403C-BD7D-0B9DCAA4B27B}" srcOrd="0" destOrd="1" presId="urn:microsoft.com/office/officeart/2005/8/layout/hList1"/>
    <dgm:cxn modelId="{6DA9153E-FE8B-4519-95EA-FA8F0D00CE11}" srcId="{3A418AFA-58CB-4EDA-A791-34CB9B2414A8}" destId="{A60F4B86-A0A1-41AA-AFD4-7684BE0C0501}" srcOrd="2" destOrd="0" parTransId="{F4355291-43F3-4643-9841-297B961130D9}" sibTransId="{BADCE308-947E-48D5-AD8C-B4F17D13ED08}"/>
    <dgm:cxn modelId="{D530E33E-A6D4-ED48-9398-35A785395830}" type="presOf" srcId="{FC6D9279-F54C-4B7C-8D0C-35C4B355B875}" destId="{93798325-05B9-45A1-ABF4-612C491C0730}" srcOrd="0" destOrd="3" presId="urn:microsoft.com/office/officeart/2005/8/layout/hList1"/>
    <dgm:cxn modelId="{A2D8105D-5526-BD48-A830-8145C3D77511}" type="presOf" srcId="{2D78EC50-E87C-470A-BF3F-165FB65B28D5}" destId="{93798325-05B9-45A1-ABF4-612C491C0730}" srcOrd="0" destOrd="5" presId="urn:microsoft.com/office/officeart/2005/8/layout/hList1"/>
    <dgm:cxn modelId="{9C04AA5F-AF31-2944-9EB1-9248EE3AD61F}" type="presOf" srcId="{ADD925B7-EE22-427D-AD81-815743FD790A}" destId="{7DFA53BF-F104-446D-928E-76F45E349638}" srcOrd="0" destOrd="0" presId="urn:microsoft.com/office/officeart/2005/8/layout/hList1"/>
    <dgm:cxn modelId="{F2FD5D43-0BAF-CF42-A7C5-EAE51751CB1F}" type="presOf" srcId="{93F56FEF-3BFC-4B34-A11C-3276CA83808C}" destId="{93798325-05B9-45A1-ABF4-612C491C0730}" srcOrd="0" destOrd="4" presId="urn:microsoft.com/office/officeart/2005/8/layout/hList1"/>
    <dgm:cxn modelId="{837A0A45-E930-4D75-B2E5-E0349D89DD25}" srcId="{E4570C8D-E0E3-44A7-9A48-73CD485E6C20}" destId="{6C8755EA-D152-446C-ADFC-B3526A4940C7}" srcOrd="2" destOrd="0" parTransId="{5116A631-735C-43F4-A553-98B2BCBA0E40}" sibTransId="{6DF1D0AB-77BC-4276-9C94-BA5F0AFFCDCD}"/>
    <dgm:cxn modelId="{F29FF649-955F-F64E-B94A-E21F486A1DC8}" type="presOf" srcId="{6C8755EA-D152-446C-ADFC-B3526A4940C7}" destId="{947E6188-A357-4736-905D-5896AB3F9F70}" srcOrd="0" destOrd="0" presId="urn:microsoft.com/office/officeart/2005/8/layout/hList1"/>
    <dgm:cxn modelId="{84B8074E-10C3-4E8E-9031-BBE3DA3F0C54}" srcId="{ADD925B7-EE22-427D-AD81-815743FD790A}" destId="{FC6D9279-F54C-4B7C-8D0C-35C4B355B875}" srcOrd="3" destOrd="0" parTransId="{ACA67C1F-97FD-46C2-8A87-81F6603ED1F2}" sibTransId="{FF9D716D-31CD-4673-A1D2-005F07639A29}"/>
    <dgm:cxn modelId="{3BA33652-B0A8-0E47-A1C9-165A3E7193A7}" type="presOf" srcId="{A1C76035-AAD4-4866-BD94-403927D6954C}" destId="{93798325-05B9-45A1-ABF4-612C491C0730}" srcOrd="0" destOrd="0" presId="urn:microsoft.com/office/officeart/2005/8/layout/hList1"/>
    <dgm:cxn modelId="{1EF5C258-D5E1-473A-B544-02BB349035FA}" srcId="{6C8755EA-D152-446C-ADFC-B3526A4940C7}" destId="{E39DA832-2145-4A29-A7DA-AD211B282F2D}" srcOrd="4" destOrd="0" parTransId="{0B071ADC-94DF-4737-BA1C-CFF31EC51FC2}" sibTransId="{02401816-B58B-4DEF-B212-41202A2E3087}"/>
    <dgm:cxn modelId="{38A7415A-60F7-214D-8810-59E19F5B920F}" type="presOf" srcId="{EC3CFE65-81A5-478A-B957-46B307129E0E}" destId="{93798325-05B9-45A1-ABF4-612C491C0730}" srcOrd="0" destOrd="1" presId="urn:microsoft.com/office/officeart/2005/8/layout/hList1"/>
    <dgm:cxn modelId="{F81DAB7E-A645-4802-9780-AA4E4B6592E3}" srcId="{ADD925B7-EE22-427D-AD81-815743FD790A}" destId="{A1C76035-AAD4-4866-BD94-403927D6954C}" srcOrd="0" destOrd="0" parTransId="{362790CF-ED96-45EF-A514-3F0CC4B89CEB}" sibTransId="{4BF7D9DE-DA10-4A4A-BB50-05A8BDE7B742}"/>
    <dgm:cxn modelId="{643AF18B-3CEE-0C48-88D9-18E1619BCE41}" type="presOf" srcId="{A60F4B86-A0A1-41AA-AFD4-7684BE0C0501}" destId="{9DDD55EE-09C8-4C28-B8D7-D8563E86A454}" srcOrd="0" destOrd="2" presId="urn:microsoft.com/office/officeart/2005/8/layout/hList1"/>
    <dgm:cxn modelId="{C6256E8D-7FC2-4D2B-AB97-B4E10D63D761}" srcId="{ADD925B7-EE22-427D-AD81-815743FD790A}" destId="{7E6EDD8A-8350-4C2C-A8E5-BABAB4237602}" srcOrd="6" destOrd="0" parTransId="{EADDE787-955D-46BF-AE7C-BF7065B65EF5}" sibTransId="{E886E588-2A3B-4AA4-A409-E55DA88ED9B8}"/>
    <dgm:cxn modelId="{67ED0A8F-7C17-428B-A540-10174B7DA8D7}" srcId="{6C8755EA-D152-446C-ADFC-B3526A4940C7}" destId="{ECD6A6BF-63AC-42D9-A152-AA9EF9B1B4AB}" srcOrd="1" destOrd="0" parTransId="{0BE1B40A-323C-422B-A4E9-1FBEEB2CF98F}" sibTransId="{7D4A235D-3BDF-4E4F-9B69-E2AE46D1D0BE}"/>
    <dgm:cxn modelId="{00B92994-3E9F-4DC0-A6AA-9F01CA420D69}" srcId="{ADD925B7-EE22-427D-AD81-815743FD790A}" destId="{EC3CFE65-81A5-478A-B957-46B307129E0E}" srcOrd="1" destOrd="0" parTransId="{41C608B3-B1C4-4558-BB24-B96723EEDFF0}" sibTransId="{C103E4EB-80F8-494B-868A-5272E7896A93}"/>
    <dgm:cxn modelId="{1384DE98-681E-4F00-9F9E-ABB8E8DD5796}" srcId="{3A418AFA-58CB-4EDA-A791-34CB9B2414A8}" destId="{70423DE4-9932-43BD-840A-20489C37AE83}" srcOrd="0" destOrd="0" parTransId="{08D4C8ED-BD89-4155-B378-774CFBA4E99B}" sibTransId="{9BC67EA5-466E-41A8-8FB2-7F65EED5B0E5}"/>
    <dgm:cxn modelId="{35837D9D-BB09-FE4D-88CF-640FD717D74D}" type="presOf" srcId="{014A7A68-9504-46F3-B25E-BEC390BE93DB}" destId="{9DDD55EE-09C8-4C28-B8D7-D8563E86A454}" srcOrd="0" destOrd="3" presId="urn:microsoft.com/office/officeart/2005/8/layout/hList1"/>
    <dgm:cxn modelId="{7C57469F-FFFF-4D53-B7B5-2AFEE9D0EA8E}" srcId="{3A418AFA-58CB-4EDA-A791-34CB9B2414A8}" destId="{014A7A68-9504-46F3-B25E-BEC390BE93DB}" srcOrd="3" destOrd="0" parTransId="{286C356B-804D-4B6F-B1FC-B3239FD18B7B}" sibTransId="{FBBCF762-BE45-4CF4-A38D-907DC7B1562B}"/>
    <dgm:cxn modelId="{0AD8A7A8-59A2-4199-9864-C478111ED01B}" srcId="{3A418AFA-58CB-4EDA-A791-34CB9B2414A8}" destId="{90C7BF3E-711C-4B3A-90F0-A4E9D725FF92}" srcOrd="4" destOrd="0" parTransId="{81E7526C-2BBD-4D71-AEBF-84485431EF42}" sibTransId="{6AB0CEB4-0A4F-4FF0-90E2-FB07B7F14BC3}"/>
    <dgm:cxn modelId="{64AF4AAE-7F17-E645-AD9C-DDC19C5E7CFB}" type="presOf" srcId="{E4570C8D-E0E3-44A7-9A48-73CD485E6C20}" destId="{94A5E786-22C6-43E2-A363-67123201910F}" srcOrd="0" destOrd="0" presId="urn:microsoft.com/office/officeart/2005/8/layout/hList1"/>
    <dgm:cxn modelId="{42D2B2B6-063D-4F93-B230-9B04D5BD4F14}" srcId="{ADD925B7-EE22-427D-AD81-815743FD790A}" destId="{93F56FEF-3BFC-4B34-A11C-3276CA83808C}" srcOrd="4" destOrd="0" parTransId="{930E9271-282A-4E67-A27C-4298CBC8F191}" sibTransId="{EBD8A2D2-4FC8-438D-9806-5FC04B210212}"/>
    <dgm:cxn modelId="{28A4D2B9-3AF9-004D-9334-FE51BD88CCCD}" type="presOf" srcId="{2ECCBAC9-D5DE-439A-AAA0-4D1D476F7132}" destId="{93798325-05B9-45A1-ABF4-612C491C0730}" srcOrd="0" destOrd="2" presId="urn:microsoft.com/office/officeart/2005/8/layout/hList1"/>
    <dgm:cxn modelId="{E627C2BC-5520-45BD-9E9E-DA2906986438}" srcId="{6C8755EA-D152-446C-ADFC-B3526A4940C7}" destId="{DB2012E7-BD31-4370-9918-0D3D00CAE581}" srcOrd="0" destOrd="0" parTransId="{77933AE5-016B-4C31-A054-75856C5B4447}" sibTransId="{FD5E8898-6DE3-4221-9F2F-2EEEA569B863}"/>
    <dgm:cxn modelId="{F4EFA5C5-CD38-084F-BF40-C55EF0AC9FB5}" type="presOf" srcId="{B9E2A88C-0CB1-4B9C-B150-11FF574C0984}" destId="{9DDD55EE-09C8-4C28-B8D7-D8563E86A454}" srcOrd="0" destOrd="1" presId="urn:microsoft.com/office/officeart/2005/8/layout/hList1"/>
    <dgm:cxn modelId="{A34870C7-6364-784E-8FD3-244F6743EE5A}" type="presOf" srcId="{3A418AFA-58CB-4EDA-A791-34CB9B2414A8}" destId="{1B5F1093-0635-4389-A62C-D2B01288DF78}" srcOrd="0" destOrd="0" presId="urn:microsoft.com/office/officeart/2005/8/layout/hList1"/>
    <dgm:cxn modelId="{49E2D9D9-0900-426D-B550-ED953D8C6FD2}" srcId="{6C8755EA-D152-446C-ADFC-B3526A4940C7}" destId="{40A148B3-6BAF-4B89-9342-56C10AE4DD44}" srcOrd="2" destOrd="0" parTransId="{79713A93-B294-4D08-BE4A-1A05CBB292D7}" sibTransId="{5B6734FC-4907-41A5-8F67-EB68343123DF}"/>
    <dgm:cxn modelId="{730685DB-814E-42F2-9B47-2F3719D288CF}" srcId="{E4570C8D-E0E3-44A7-9A48-73CD485E6C20}" destId="{ADD925B7-EE22-427D-AD81-815743FD790A}" srcOrd="0" destOrd="0" parTransId="{C2AC3F9B-C179-4948-81FD-43004D14FE86}" sibTransId="{BFEB81FC-24F8-4E48-9C82-C0D75ABD2D47}"/>
    <dgm:cxn modelId="{828702DF-FA9C-FE4F-BF81-A0A14F3B20DF}" type="presOf" srcId="{0989D769-FE0F-4F83-BADD-EDCA6FC22A23}" destId="{9DDD55EE-09C8-4C28-B8D7-D8563E86A454}" srcOrd="0" destOrd="5" presId="urn:microsoft.com/office/officeart/2005/8/layout/hList1"/>
    <dgm:cxn modelId="{932003E4-E6F2-4426-A04D-0D9775E8401B}" srcId="{3A418AFA-58CB-4EDA-A791-34CB9B2414A8}" destId="{0989D769-FE0F-4F83-BADD-EDCA6FC22A23}" srcOrd="5" destOrd="0" parTransId="{B3BD6F58-82C4-47AE-AE73-E78AE7552862}" sibTransId="{5E1E7F99-1373-4D72-AFAA-840BEE4DC32E}"/>
    <dgm:cxn modelId="{2DA379E8-6E7F-4F58-8F1C-0B84FE93EFBE}" srcId="{3A418AFA-58CB-4EDA-A791-34CB9B2414A8}" destId="{B9E2A88C-0CB1-4B9C-B150-11FF574C0984}" srcOrd="1" destOrd="0" parTransId="{6938B06B-CD04-46E1-B161-3D543CB48EBB}" sibTransId="{4830BD3F-8A88-4AAC-BD8C-045B0D6691D5}"/>
    <dgm:cxn modelId="{A0B682F3-FD83-4249-8ED2-6B6BB28DD81F}" type="presOf" srcId="{DB2012E7-BD31-4370-9918-0D3D00CAE581}" destId="{17FF9B5D-337F-403C-BD7D-0B9DCAA4B27B}" srcOrd="0" destOrd="0" presId="urn:microsoft.com/office/officeart/2005/8/layout/hList1"/>
    <dgm:cxn modelId="{8091AA4E-1AF0-E448-930B-284E9820BECB}" type="presParOf" srcId="{94A5E786-22C6-43E2-A363-67123201910F}" destId="{BE332780-DB17-4783-B0BA-1494231C30E7}" srcOrd="0" destOrd="0" presId="urn:microsoft.com/office/officeart/2005/8/layout/hList1"/>
    <dgm:cxn modelId="{11BF86A6-C15F-5D49-BE9F-EB4E4621193F}" type="presParOf" srcId="{BE332780-DB17-4783-B0BA-1494231C30E7}" destId="{7DFA53BF-F104-446D-928E-76F45E349638}" srcOrd="0" destOrd="0" presId="urn:microsoft.com/office/officeart/2005/8/layout/hList1"/>
    <dgm:cxn modelId="{F68F7DCC-6F0E-C742-AD6F-B9CAA6B98A23}" type="presParOf" srcId="{BE332780-DB17-4783-B0BA-1494231C30E7}" destId="{93798325-05B9-45A1-ABF4-612C491C0730}" srcOrd="1" destOrd="0" presId="urn:microsoft.com/office/officeart/2005/8/layout/hList1"/>
    <dgm:cxn modelId="{25C550CE-5D28-9245-BA37-BBB3665F9A96}" type="presParOf" srcId="{94A5E786-22C6-43E2-A363-67123201910F}" destId="{F96022E3-36E8-426F-9B35-D63DC88EAB7E}" srcOrd="1" destOrd="0" presId="urn:microsoft.com/office/officeart/2005/8/layout/hList1"/>
    <dgm:cxn modelId="{74A31E58-267F-E74A-84CA-A2EAFBAB7CD4}" type="presParOf" srcId="{94A5E786-22C6-43E2-A363-67123201910F}" destId="{6157B2C4-7C3B-4C5A-8C49-B25C6A29AEE3}" srcOrd="2" destOrd="0" presId="urn:microsoft.com/office/officeart/2005/8/layout/hList1"/>
    <dgm:cxn modelId="{3856C51E-6977-F245-B30A-EAC55DF4DABE}" type="presParOf" srcId="{6157B2C4-7C3B-4C5A-8C49-B25C6A29AEE3}" destId="{1B5F1093-0635-4389-A62C-D2B01288DF78}" srcOrd="0" destOrd="0" presId="urn:microsoft.com/office/officeart/2005/8/layout/hList1"/>
    <dgm:cxn modelId="{AE8D77D0-BA09-E64A-BEAB-EDE423F53E50}" type="presParOf" srcId="{6157B2C4-7C3B-4C5A-8C49-B25C6A29AEE3}" destId="{9DDD55EE-09C8-4C28-B8D7-D8563E86A454}" srcOrd="1" destOrd="0" presId="urn:microsoft.com/office/officeart/2005/8/layout/hList1"/>
    <dgm:cxn modelId="{7E832B95-FCD6-8944-8591-7AA6008C94F9}" type="presParOf" srcId="{94A5E786-22C6-43E2-A363-67123201910F}" destId="{DCF13829-415F-4917-887C-40CE1E2C0940}" srcOrd="3" destOrd="0" presId="urn:microsoft.com/office/officeart/2005/8/layout/hList1"/>
    <dgm:cxn modelId="{CA17209F-60B8-E048-82E4-7C435F06273A}" type="presParOf" srcId="{94A5E786-22C6-43E2-A363-67123201910F}" destId="{F6714C52-D41C-4D1C-A90C-95C7CFAEB642}" srcOrd="4" destOrd="0" presId="urn:microsoft.com/office/officeart/2005/8/layout/hList1"/>
    <dgm:cxn modelId="{D601D8CE-191A-C645-9146-BE242C3446B4}" type="presParOf" srcId="{F6714C52-D41C-4D1C-A90C-95C7CFAEB642}" destId="{947E6188-A357-4736-905D-5896AB3F9F70}" srcOrd="0" destOrd="0" presId="urn:microsoft.com/office/officeart/2005/8/layout/hList1"/>
    <dgm:cxn modelId="{71BE288C-3A63-7A4A-BC98-28F445563BA9}" type="presParOf" srcId="{F6714C52-D41C-4D1C-A90C-95C7CFAEB642}" destId="{17FF9B5D-337F-403C-BD7D-0B9DCAA4B27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A43979-72D9-4CD7-9E31-747E537F20E5}" type="doc">
      <dgm:prSet loTypeId="urn:microsoft.com/office/officeart/2005/8/layout/lProcess1" loCatId="process" qsTypeId="urn:microsoft.com/office/officeart/2005/8/quickstyle/simple1" qsCatId="simple" csTypeId="urn:microsoft.com/office/officeart/2005/8/colors/colorful4" csCatId="colorful" phldr="1"/>
      <dgm:spPr/>
      <dgm:t>
        <a:bodyPr/>
        <a:lstStyle/>
        <a:p>
          <a:endParaRPr lang="en-US"/>
        </a:p>
      </dgm:t>
    </dgm:pt>
    <dgm:pt modelId="{E0C05943-35F9-4155-BD27-159688F4A17E}">
      <dgm:prSet phldrT="[Text]" custT="1"/>
      <dgm:spPr>
        <a:solidFill>
          <a:schemeClr val="accent5">
            <a:lumMod val="50000"/>
          </a:schemeClr>
        </a:solidFill>
      </dgm:spPr>
      <dgm:t>
        <a:bodyPr/>
        <a:lstStyle/>
        <a:p>
          <a:r>
            <a:rPr lang="en-US" sz="1600" b="1" dirty="0">
              <a:latin typeface="+mj-lt"/>
            </a:rPr>
            <a:t>Q1</a:t>
          </a:r>
        </a:p>
      </dgm:t>
    </dgm:pt>
    <dgm:pt modelId="{BE683456-AFF0-4E11-8963-9F918620AC51}" type="parTrans" cxnId="{E465A8EF-EC64-4AE9-AB6E-F5518BFD0EDD}">
      <dgm:prSet/>
      <dgm:spPr/>
      <dgm:t>
        <a:bodyPr/>
        <a:lstStyle/>
        <a:p>
          <a:endParaRPr lang="en-US">
            <a:latin typeface="+mj-lt"/>
          </a:endParaRPr>
        </a:p>
      </dgm:t>
    </dgm:pt>
    <dgm:pt modelId="{7431E9E6-94C1-4731-AC23-A28F6EB2875F}" type="sibTrans" cxnId="{E465A8EF-EC64-4AE9-AB6E-F5518BFD0EDD}">
      <dgm:prSet/>
      <dgm:spPr/>
      <dgm:t>
        <a:bodyPr/>
        <a:lstStyle/>
        <a:p>
          <a:endParaRPr lang="en-US">
            <a:latin typeface="+mj-lt"/>
          </a:endParaRPr>
        </a:p>
      </dgm:t>
    </dgm:pt>
    <dgm:pt modelId="{7EC35FCC-C6D2-4067-9766-22E01107794D}">
      <dgm:prSet phldrT="[Text]" custT="1">
        <dgm:style>
          <a:lnRef idx="0">
            <a:schemeClr val="accent6"/>
          </a:lnRef>
          <a:fillRef idx="3">
            <a:schemeClr val="accent6"/>
          </a:fillRef>
          <a:effectRef idx="3">
            <a:schemeClr val="accent6"/>
          </a:effectRef>
          <a:fontRef idx="minor">
            <a:schemeClr val="lt1"/>
          </a:fontRef>
        </dgm:style>
      </dgm:prSet>
      <dgm:spPr>
        <a:solidFill>
          <a:srgbClr val="F1F1F1"/>
        </a:solidFill>
      </dgm:spPr>
      <dgm:t>
        <a:bodyPr/>
        <a:lstStyle/>
        <a:p>
          <a:r>
            <a:rPr lang="en-US" sz="1400" b="0" i="0" u="none" strike="noStrike" dirty="0">
              <a:effectLst/>
              <a:latin typeface="+mj-lt"/>
              <a:ea typeface="+mn-ea"/>
              <a:cs typeface="+mn-cs"/>
            </a:rPr>
            <a:t>Establish a data governance framework and create a baseline for all key metrics</a:t>
          </a:r>
          <a:endParaRPr lang="en-US" sz="1400" u="none" dirty="0">
            <a:latin typeface="+mj-lt"/>
          </a:endParaRPr>
        </a:p>
      </dgm:t>
    </dgm:pt>
    <dgm:pt modelId="{04132BC2-5CEB-47D9-827B-D11D63A37F95}" type="parTrans" cxnId="{1AB95202-A3FA-4887-825E-D6B010B09333}">
      <dgm:prSet/>
      <dgm:spPr>
        <a:solidFill>
          <a:schemeClr val="accent5">
            <a:lumMod val="50000"/>
          </a:schemeClr>
        </a:solidFill>
      </dgm:spPr>
      <dgm:t>
        <a:bodyPr/>
        <a:lstStyle/>
        <a:p>
          <a:endParaRPr lang="en-US">
            <a:latin typeface="+mj-lt"/>
          </a:endParaRPr>
        </a:p>
      </dgm:t>
    </dgm:pt>
    <dgm:pt modelId="{9580668E-6833-4F0E-8226-E3598671D460}" type="sibTrans" cxnId="{1AB95202-A3FA-4887-825E-D6B010B09333}">
      <dgm:prSet/>
      <dgm:spPr/>
      <dgm:t>
        <a:bodyPr/>
        <a:lstStyle/>
        <a:p>
          <a:endParaRPr lang="en-US">
            <a:latin typeface="+mj-lt"/>
          </a:endParaRPr>
        </a:p>
      </dgm:t>
    </dgm:pt>
    <dgm:pt modelId="{B98BDE30-9548-473C-95E9-30F8E17EA6FF}">
      <dgm:prSet phldrT="[Text]" custT="1"/>
      <dgm:spPr>
        <a:solidFill>
          <a:schemeClr val="accent5">
            <a:lumMod val="50000"/>
          </a:schemeClr>
        </a:solidFill>
      </dgm:spPr>
      <dgm:t>
        <a:bodyPr/>
        <a:lstStyle/>
        <a:p>
          <a:r>
            <a:rPr lang="en-US" sz="1600" b="1" dirty="0">
              <a:latin typeface="+mj-lt"/>
            </a:rPr>
            <a:t>Q2</a:t>
          </a:r>
        </a:p>
      </dgm:t>
    </dgm:pt>
    <dgm:pt modelId="{0243A61F-091B-430E-88B5-9F6B0FD21655}" type="parTrans" cxnId="{AA48ABB4-56A8-4FCC-BF14-80ECA63E43E8}">
      <dgm:prSet/>
      <dgm:spPr/>
      <dgm:t>
        <a:bodyPr/>
        <a:lstStyle/>
        <a:p>
          <a:endParaRPr lang="en-US">
            <a:latin typeface="+mj-lt"/>
          </a:endParaRPr>
        </a:p>
      </dgm:t>
    </dgm:pt>
    <dgm:pt modelId="{D1722B44-8DED-4529-B052-5D6ED4F8D8A2}" type="sibTrans" cxnId="{AA48ABB4-56A8-4FCC-BF14-80ECA63E43E8}">
      <dgm:prSet/>
      <dgm:spPr/>
      <dgm:t>
        <a:bodyPr/>
        <a:lstStyle/>
        <a:p>
          <a:endParaRPr lang="en-US">
            <a:latin typeface="+mj-lt"/>
          </a:endParaRPr>
        </a:p>
      </dgm:t>
    </dgm:pt>
    <dgm:pt modelId="{D3465250-ED06-461B-AD44-F83BA8D6E9B1}">
      <dgm:prSet phldrT="[Text]" custT="1">
        <dgm:style>
          <a:lnRef idx="0">
            <a:schemeClr val="accent6"/>
          </a:lnRef>
          <a:fillRef idx="3">
            <a:schemeClr val="accent6"/>
          </a:fillRef>
          <a:effectRef idx="3">
            <a:schemeClr val="accent6"/>
          </a:effectRef>
          <a:fontRef idx="minor">
            <a:schemeClr val="lt1"/>
          </a:fontRef>
        </dgm:style>
      </dgm:prSet>
      <dgm:spPr>
        <a:solidFill>
          <a:srgbClr val="F1F1F1"/>
        </a:solidFill>
      </dgm:spPr>
      <dgm:t>
        <a:bodyPr/>
        <a:lstStyle/>
        <a:p>
          <a:r>
            <a:rPr lang="en-US" sz="1400" b="0" i="0" u="none" strike="noStrike" dirty="0">
              <a:effectLst/>
              <a:latin typeface="+mj-lt"/>
              <a:ea typeface="+mn-ea"/>
              <a:cs typeface="+mn-cs"/>
            </a:rPr>
            <a:t>Publish 100% of all metrics (Tier 0 &amp;1 ) via a centralized Data platform</a:t>
          </a:r>
          <a:endParaRPr lang="en-US" sz="1400" u="none" dirty="0">
            <a:latin typeface="+mj-lt"/>
          </a:endParaRPr>
        </a:p>
      </dgm:t>
    </dgm:pt>
    <dgm:pt modelId="{12227DFC-6108-4F03-997F-F78C1650ED10}" type="parTrans" cxnId="{D2736C91-3167-4327-A17F-ADDC86C95DC9}">
      <dgm:prSet/>
      <dgm:spPr>
        <a:solidFill>
          <a:schemeClr val="accent5">
            <a:lumMod val="50000"/>
          </a:schemeClr>
        </a:solidFill>
      </dgm:spPr>
      <dgm:t>
        <a:bodyPr/>
        <a:lstStyle/>
        <a:p>
          <a:endParaRPr lang="en-US">
            <a:latin typeface="+mj-lt"/>
          </a:endParaRPr>
        </a:p>
      </dgm:t>
    </dgm:pt>
    <dgm:pt modelId="{949A8131-5F3E-4735-A3FE-267FA781FBCE}" type="sibTrans" cxnId="{D2736C91-3167-4327-A17F-ADDC86C95DC9}">
      <dgm:prSet/>
      <dgm:spPr/>
      <dgm:t>
        <a:bodyPr/>
        <a:lstStyle/>
        <a:p>
          <a:endParaRPr lang="en-US">
            <a:latin typeface="+mj-lt"/>
          </a:endParaRPr>
        </a:p>
      </dgm:t>
    </dgm:pt>
    <dgm:pt modelId="{5C5F87D0-ED88-4625-A4EC-57AFECCD2E63}">
      <dgm:prSet phldrT="[Text]" custT="1"/>
      <dgm:spPr>
        <a:solidFill>
          <a:schemeClr val="accent5">
            <a:lumMod val="50000"/>
          </a:schemeClr>
        </a:solidFill>
      </dgm:spPr>
      <dgm:t>
        <a:bodyPr/>
        <a:lstStyle/>
        <a:p>
          <a:r>
            <a:rPr lang="en-US" sz="1600" b="1" dirty="0">
              <a:latin typeface="+mj-lt"/>
            </a:rPr>
            <a:t>Q3 &amp; Q4</a:t>
          </a:r>
        </a:p>
      </dgm:t>
    </dgm:pt>
    <dgm:pt modelId="{93816996-E6E8-4C14-B81E-AC647927781B}" type="parTrans" cxnId="{B2E150AE-A5EA-41FC-8935-9E129000D84F}">
      <dgm:prSet/>
      <dgm:spPr/>
      <dgm:t>
        <a:bodyPr/>
        <a:lstStyle/>
        <a:p>
          <a:endParaRPr lang="en-US">
            <a:latin typeface="+mj-lt"/>
          </a:endParaRPr>
        </a:p>
      </dgm:t>
    </dgm:pt>
    <dgm:pt modelId="{676F8D8D-17A8-4D62-8C11-CF923A7A6551}" type="sibTrans" cxnId="{B2E150AE-A5EA-41FC-8935-9E129000D84F}">
      <dgm:prSet/>
      <dgm:spPr/>
      <dgm:t>
        <a:bodyPr/>
        <a:lstStyle/>
        <a:p>
          <a:endParaRPr lang="en-US">
            <a:latin typeface="+mj-lt"/>
          </a:endParaRPr>
        </a:p>
      </dgm:t>
    </dgm:pt>
    <dgm:pt modelId="{5D6F8366-9491-44AE-825A-3BA91D9F5742}">
      <dgm:prSet phldrT="[Text]" custT="1">
        <dgm:style>
          <a:lnRef idx="0">
            <a:schemeClr val="accent6"/>
          </a:lnRef>
          <a:fillRef idx="3">
            <a:schemeClr val="accent6"/>
          </a:fillRef>
          <a:effectRef idx="3">
            <a:schemeClr val="accent6"/>
          </a:effectRef>
          <a:fontRef idx="minor">
            <a:schemeClr val="lt1"/>
          </a:fontRef>
        </dgm:style>
      </dgm:prSet>
      <dgm:spPr>
        <a:solidFill>
          <a:srgbClr val="F1F1F1"/>
        </a:solidFill>
      </dgm:spPr>
      <dgm:t>
        <a:bodyPr/>
        <a:lstStyle/>
        <a:p>
          <a:r>
            <a:rPr lang="en-US" sz="1400" b="0" i="0" u="none" strike="noStrike" dirty="0">
              <a:effectLst/>
              <a:latin typeface="+mj-lt"/>
              <a:ea typeface="+mn-ea"/>
              <a:cs typeface="+mn-cs"/>
            </a:rPr>
            <a:t>Certify 100% of all metrics(Tier 0 &amp; 1) with governance standards  </a:t>
          </a:r>
          <a:endParaRPr lang="en-US" sz="1400" u="none" dirty="0">
            <a:latin typeface="+mj-lt"/>
          </a:endParaRPr>
        </a:p>
      </dgm:t>
    </dgm:pt>
    <dgm:pt modelId="{8363AB92-B6BA-4372-8039-1BE35B8ECAE2}" type="parTrans" cxnId="{488D186A-44A8-4441-87C3-7A2E0D7BE007}">
      <dgm:prSet/>
      <dgm:spPr>
        <a:solidFill>
          <a:schemeClr val="accent5">
            <a:lumMod val="50000"/>
          </a:schemeClr>
        </a:solidFill>
      </dgm:spPr>
      <dgm:t>
        <a:bodyPr/>
        <a:lstStyle/>
        <a:p>
          <a:endParaRPr lang="en-US">
            <a:latin typeface="+mj-lt"/>
          </a:endParaRPr>
        </a:p>
      </dgm:t>
    </dgm:pt>
    <dgm:pt modelId="{FAD20C6B-8031-430E-B80D-C1A698570D52}" type="sibTrans" cxnId="{488D186A-44A8-4441-87C3-7A2E0D7BE007}">
      <dgm:prSet/>
      <dgm:spPr/>
      <dgm:t>
        <a:bodyPr/>
        <a:lstStyle/>
        <a:p>
          <a:endParaRPr lang="en-US">
            <a:latin typeface="+mj-lt"/>
          </a:endParaRPr>
        </a:p>
      </dgm:t>
    </dgm:pt>
    <dgm:pt modelId="{153BAD85-46BE-4B4C-89A5-A8780B5D2B25}" type="pres">
      <dgm:prSet presAssocID="{6FA43979-72D9-4CD7-9E31-747E537F20E5}" presName="Name0" presStyleCnt="0">
        <dgm:presLayoutVars>
          <dgm:dir/>
          <dgm:animLvl val="lvl"/>
          <dgm:resizeHandles val="exact"/>
        </dgm:presLayoutVars>
      </dgm:prSet>
      <dgm:spPr/>
    </dgm:pt>
    <dgm:pt modelId="{B4CF13CD-769C-4672-8661-3380248D158A}" type="pres">
      <dgm:prSet presAssocID="{E0C05943-35F9-4155-BD27-159688F4A17E}" presName="vertFlow" presStyleCnt="0"/>
      <dgm:spPr/>
    </dgm:pt>
    <dgm:pt modelId="{7E8B6C82-08AB-48EA-83C7-308AED917566}" type="pres">
      <dgm:prSet presAssocID="{E0C05943-35F9-4155-BD27-159688F4A17E}" presName="header" presStyleLbl="node1" presStyleIdx="0" presStyleCnt="3"/>
      <dgm:spPr/>
    </dgm:pt>
    <dgm:pt modelId="{5AD994A1-5D0E-4EBB-8D67-EB1008993642}" type="pres">
      <dgm:prSet presAssocID="{04132BC2-5CEB-47D9-827B-D11D63A37F95}" presName="parTrans" presStyleLbl="sibTrans2D1" presStyleIdx="0" presStyleCnt="3"/>
      <dgm:spPr/>
    </dgm:pt>
    <dgm:pt modelId="{2F17F55E-EF17-4752-A740-7207CA5AD0FE}" type="pres">
      <dgm:prSet presAssocID="{7EC35FCC-C6D2-4067-9766-22E01107794D}" presName="child" presStyleLbl="alignAccFollowNode1" presStyleIdx="0" presStyleCnt="3" custScaleX="162821">
        <dgm:presLayoutVars>
          <dgm:chMax val="0"/>
          <dgm:bulletEnabled val="1"/>
        </dgm:presLayoutVars>
      </dgm:prSet>
      <dgm:spPr/>
    </dgm:pt>
    <dgm:pt modelId="{B0336137-543E-4CCC-9C4A-7E41482C17ED}" type="pres">
      <dgm:prSet presAssocID="{E0C05943-35F9-4155-BD27-159688F4A17E}" presName="hSp" presStyleCnt="0"/>
      <dgm:spPr/>
    </dgm:pt>
    <dgm:pt modelId="{7B89A143-5038-4273-A4CE-75205DC82F1E}" type="pres">
      <dgm:prSet presAssocID="{B98BDE30-9548-473C-95E9-30F8E17EA6FF}" presName="vertFlow" presStyleCnt="0"/>
      <dgm:spPr/>
    </dgm:pt>
    <dgm:pt modelId="{BD654DEB-16FA-4D3F-B486-4766100662C4}" type="pres">
      <dgm:prSet presAssocID="{B98BDE30-9548-473C-95E9-30F8E17EA6FF}" presName="header" presStyleLbl="node1" presStyleIdx="1" presStyleCnt="3"/>
      <dgm:spPr/>
    </dgm:pt>
    <dgm:pt modelId="{1325A905-0354-4D71-A4E8-D32CC9E22172}" type="pres">
      <dgm:prSet presAssocID="{12227DFC-6108-4F03-997F-F78C1650ED10}" presName="parTrans" presStyleLbl="sibTrans2D1" presStyleIdx="1" presStyleCnt="3"/>
      <dgm:spPr/>
    </dgm:pt>
    <dgm:pt modelId="{FA0E74A0-3916-4FE3-86AC-4BD7FBF0A144}" type="pres">
      <dgm:prSet presAssocID="{D3465250-ED06-461B-AD44-F83BA8D6E9B1}" presName="child" presStyleLbl="alignAccFollowNode1" presStyleIdx="1" presStyleCnt="3" custScaleX="154878">
        <dgm:presLayoutVars>
          <dgm:chMax val="0"/>
          <dgm:bulletEnabled val="1"/>
        </dgm:presLayoutVars>
      </dgm:prSet>
      <dgm:spPr/>
    </dgm:pt>
    <dgm:pt modelId="{5A3C74A7-615D-4736-9C5E-C186E5339885}" type="pres">
      <dgm:prSet presAssocID="{B98BDE30-9548-473C-95E9-30F8E17EA6FF}" presName="hSp" presStyleCnt="0"/>
      <dgm:spPr/>
    </dgm:pt>
    <dgm:pt modelId="{2AF468BA-45E7-486A-AADC-5312C1613A6C}" type="pres">
      <dgm:prSet presAssocID="{5C5F87D0-ED88-4625-A4EC-57AFECCD2E63}" presName="vertFlow" presStyleCnt="0"/>
      <dgm:spPr/>
    </dgm:pt>
    <dgm:pt modelId="{997847D7-65F0-4E02-81E5-C602963639FB}" type="pres">
      <dgm:prSet presAssocID="{5C5F87D0-ED88-4625-A4EC-57AFECCD2E63}" presName="header" presStyleLbl="node1" presStyleIdx="2" presStyleCnt="3"/>
      <dgm:spPr/>
    </dgm:pt>
    <dgm:pt modelId="{34386165-1D4F-4B92-A92E-7264B976ADEF}" type="pres">
      <dgm:prSet presAssocID="{8363AB92-B6BA-4372-8039-1BE35B8ECAE2}" presName="parTrans" presStyleLbl="sibTrans2D1" presStyleIdx="2" presStyleCnt="3"/>
      <dgm:spPr/>
    </dgm:pt>
    <dgm:pt modelId="{DFC87BFB-5C72-4B85-85B4-9280086AB093}" type="pres">
      <dgm:prSet presAssocID="{5D6F8366-9491-44AE-825A-3BA91D9F5742}" presName="child" presStyleLbl="alignAccFollowNode1" presStyleIdx="2" presStyleCnt="3" custScaleX="157806">
        <dgm:presLayoutVars>
          <dgm:chMax val="0"/>
          <dgm:bulletEnabled val="1"/>
        </dgm:presLayoutVars>
      </dgm:prSet>
      <dgm:spPr/>
    </dgm:pt>
  </dgm:ptLst>
  <dgm:cxnLst>
    <dgm:cxn modelId="{1AB95202-A3FA-4887-825E-D6B010B09333}" srcId="{E0C05943-35F9-4155-BD27-159688F4A17E}" destId="{7EC35FCC-C6D2-4067-9766-22E01107794D}" srcOrd="0" destOrd="0" parTransId="{04132BC2-5CEB-47D9-827B-D11D63A37F95}" sibTransId="{9580668E-6833-4F0E-8226-E3598671D460}"/>
    <dgm:cxn modelId="{87E0D905-F7DB-084A-8BEB-9FA881F31A1C}" type="presOf" srcId="{04132BC2-5CEB-47D9-827B-D11D63A37F95}" destId="{5AD994A1-5D0E-4EBB-8D67-EB1008993642}" srcOrd="0" destOrd="0" presId="urn:microsoft.com/office/officeart/2005/8/layout/lProcess1"/>
    <dgm:cxn modelId="{B5E6E21A-A665-B646-91C0-61CD4CBDD8FF}" type="presOf" srcId="{5D6F8366-9491-44AE-825A-3BA91D9F5742}" destId="{DFC87BFB-5C72-4B85-85B4-9280086AB093}" srcOrd="0" destOrd="0" presId="urn:microsoft.com/office/officeart/2005/8/layout/lProcess1"/>
    <dgm:cxn modelId="{C57DEC29-7E99-5C4C-8F18-9E809985E6E5}" type="presOf" srcId="{B98BDE30-9548-473C-95E9-30F8E17EA6FF}" destId="{BD654DEB-16FA-4D3F-B486-4766100662C4}" srcOrd="0" destOrd="0" presId="urn:microsoft.com/office/officeart/2005/8/layout/lProcess1"/>
    <dgm:cxn modelId="{44228A5F-9779-0643-994F-679415A91C4D}" type="presOf" srcId="{E0C05943-35F9-4155-BD27-159688F4A17E}" destId="{7E8B6C82-08AB-48EA-83C7-308AED917566}" srcOrd="0" destOrd="0" presId="urn:microsoft.com/office/officeart/2005/8/layout/lProcess1"/>
    <dgm:cxn modelId="{8D105F47-8BC1-FD43-A3D0-4E0E6B84C327}" type="presOf" srcId="{6FA43979-72D9-4CD7-9E31-747E537F20E5}" destId="{153BAD85-46BE-4B4C-89A5-A8780B5D2B25}" srcOrd="0" destOrd="0" presId="urn:microsoft.com/office/officeart/2005/8/layout/lProcess1"/>
    <dgm:cxn modelId="{E961AB47-A126-BB4A-A5DE-12C94B389526}" type="presOf" srcId="{12227DFC-6108-4F03-997F-F78C1650ED10}" destId="{1325A905-0354-4D71-A4E8-D32CC9E22172}" srcOrd="0" destOrd="0" presId="urn:microsoft.com/office/officeart/2005/8/layout/lProcess1"/>
    <dgm:cxn modelId="{488D186A-44A8-4441-87C3-7A2E0D7BE007}" srcId="{5C5F87D0-ED88-4625-A4EC-57AFECCD2E63}" destId="{5D6F8366-9491-44AE-825A-3BA91D9F5742}" srcOrd="0" destOrd="0" parTransId="{8363AB92-B6BA-4372-8039-1BE35B8ECAE2}" sibTransId="{FAD20C6B-8031-430E-B80D-C1A698570D52}"/>
    <dgm:cxn modelId="{1620B470-1CBA-D648-B268-197D9308E34E}" type="presOf" srcId="{8363AB92-B6BA-4372-8039-1BE35B8ECAE2}" destId="{34386165-1D4F-4B92-A92E-7264B976ADEF}" srcOrd="0" destOrd="0" presId="urn:microsoft.com/office/officeart/2005/8/layout/lProcess1"/>
    <dgm:cxn modelId="{5A75AB84-0F9F-424C-9DA8-313FD478AD87}" type="presOf" srcId="{D3465250-ED06-461B-AD44-F83BA8D6E9B1}" destId="{FA0E74A0-3916-4FE3-86AC-4BD7FBF0A144}" srcOrd="0" destOrd="0" presId="urn:microsoft.com/office/officeart/2005/8/layout/lProcess1"/>
    <dgm:cxn modelId="{D2736C91-3167-4327-A17F-ADDC86C95DC9}" srcId="{B98BDE30-9548-473C-95E9-30F8E17EA6FF}" destId="{D3465250-ED06-461B-AD44-F83BA8D6E9B1}" srcOrd="0" destOrd="0" parTransId="{12227DFC-6108-4F03-997F-F78C1650ED10}" sibTransId="{949A8131-5F3E-4735-A3FE-267FA781FBCE}"/>
    <dgm:cxn modelId="{B2E150AE-A5EA-41FC-8935-9E129000D84F}" srcId="{6FA43979-72D9-4CD7-9E31-747E537F20E5}" destId="{5C5F87D0-ED88-4625-A4EC-57AFECCD2E63}" srcOrd="2" destOrd="0" parTransId="{93816996-E6E8-4C14-B81E-AC647927781B}" sibTransId="{676F8D8D-17A8-4D62-8C11-CF923A7A6551}"/>
    <dgm:cxn modelId="{9D9FFAB3-A51F-E746-A7C6-60EF55ADF2EC}" type="presOf" srcId="{5C5F87D0-ED88-4625-A4EC-57AFECCD2E63}" destId="{997847D7-65F0-4E02-81E5-C602963639FB}" srcOrd="0" destOrd="0" presId="urn:microsoft.com/office/officeart/2005/8/layout/lProcess1"/>
    <dgm:cxn modelId="{AA48ABB4-56A8-4FCC-BF14-80ECA63E43E8}" srcId="{6FA43979-72D9-4CD7-9E31-747E537F20E5}" destId="{B98BDE30-9548-473C-95E9-30F8E17EA6FF}" srcOrd="1" destOrd="0" parTransId="{0243A61F-091B-430E-88B5-9F6B0FD21655}" sibTransId="{D1722B44-8DED-4529-B052-5D6ED4F8D8A2}"/>
    <dgm:cxn modelId="{3C8A96BC-B991-C846-B7D1-BE87300008D3}" type="presOf" srcId="{7EC35FCC-C6D2-4067-9766-22E01107794D}" destId="{2F17F55E-EF17-4752-A740-7207CA5AD0FE}" srcOrd="0" destOrd="0" presId="urn:microsoft.com/office/officeart/2005/8/layout/lProcess1"/>
    <dgm:cxn modelId="{E465A8EF-EC64-4AE9-AB6E-F5518BFD0EDD}" srcId="{6FA43979-72D9-4CD7-9E31-747E537F20E5}" destId="{E0C05943-35F9-4155-BD27-159688F4A17E}" srcOrd="0" destOrd="0" parTransId="{BE683456-AFF0-4E11-8963-9F918620AC51}" sibTransId="{7431E9E6-94C1-4731-AC23-A28F6EB2875F}"/>
    <dgm:cxn modelId="{D897055E-0F43-DB44-B9DB-A27CC60A45F8}" type="presParOf" srcId="{153BAD85-46BE-4B4C-89A5-A8780B5D2B25}" destId="{B4CF13CD-769C-4672-8661-3380248D158A}" srcOrd="0" destOrd="0" presId="urn:microsoft.com/office/officeart/2005/8/layout/lProcess1"/>
    <dgm:cxn modelId="{4214DECF-1465-8445-AC7C-32D7205A568A}" type="presParOf" srcId="{B4CF13CD-769C-4672-8661-3380248D158A}" destId="{7E8B6C82-08AB-48EA-83C7-308AED917566}" srcOrd="0" destOrd="0" presId="urn:microsoft.com/office/officeart/2005/8/layout/lProcess1"/>
    <dgm:cxn modelId="{9DD4D911-89DF-CA43-B350-EA83A9E75B3D}" type="presParOf" srcId="{B4CF13CD-769C-4672-8661-3380248D158A}" destId="{5AD994A1-5D0E-4EBB-8D67-EB1008993642}" srcOrd="1" destOrd="0" presId="urn:microsoft.com/office/officeart/2005/8/layout/lProcess1"/>
    <dgm:cxn modelId="{684A3EE9-12A7-9D41-821F-5BF11EFA9B6B}" type="presParOf" srcId="{B4CF13CD-769C-4672-8661-3380248D158A}" destId="{2F17F55E-EF17-4752-A740-7207CA5AD0FE}" srcOrd="2" destOrd="0" presId="urn:microsoft.com/office/officeart/2005/8/layout/lProcess1"/>
    <dgm:cxn modelId="{B3FE5DAD-E91C-1244-BA81-840255E74B0D}" type="presParOf" srcId="{153BAD85-46BE-4B4C-89A5-A8780B5D2B25}" destId="{B0336137-543E-4CCC-9C4A-7E41482C17ED}" srcOrd="1" destOrd="0" presId="urn:microsoft.com/office/officeart/2005/8/layout/lProcess1"/>
    <dgm:cxn modelId="{3E489330-CB99-E441-8F39-D7002EE2C870}" type="presParOf" srcId="{153BAD85-46BE-4B4C-89A5-A8780B5D2B25}" destId="{7B89A143-5038-4273-A4CE-75205DC82F1E}" srcOrd="2" destOrd="0" presId="urn:microsoft.com/office/officeart/2005/8/layout/lProcess1"/>
    <dgm:cxn modelId="{970BFC34-7B54-F748-B2D0-6197E38F546B}" type="presParOf" srcId="{7B89A143-5038-4273-A4CE-75205DC82F1E}" destId="{BD654DEB-16FA-4D3F-B486-4766100662C4}" srcOrd="0" destOrd="0" presId="urn:microsoft.com/office/officeart/2005/8/layout/lProcess1"/>
    <dgm:cxn modelId="{C7318493-D0DB-4D49-9FB3-63451DBE69FF}" type="presParOf" srcId="{7B89A143-5038-4273-A4CE-75205DC82F1E}" destId="{1325A905-0354-4D71-A4E8-D32CC9E22172}" srcOrd="1" destOrd="0" presId="urn:microsoft.com/office/officeart/2005/8/layout/lProcess1"/>
    <dgm:cxn modelId="{03BD4F7E-ED52-2B45-8D3C-496E6800462A}" type="presParOf" srcId="{7B89A143-5038-4273-A4CE-75205DC82F1E}" destId="{FA0E74A0-3916-4FE3-86AC-4BD7FBF0A144}" srcOrd="2" destOrd="0" presId="urn:microsoft.com/office/officeart/2005/8/layout/lProcess1"/>
    <dgm:cxn modelId="{0081BCF4-8ADC-FD42-9927-BB4283A5C9C7}" type="presParOf" srcId="{153BAD85-46BE-4B4C-89A5-A8780B5D2B25}" destId="{5A3C74A7-615D-4736-9C5E-C186E5339885}" srcOrd="3" destOrd="0" presId="urn:microsoft.com/office/officeart/2005/8/layout/lProcess1"/>
    <dgm:cxn modelId="{F58991FA-D85D-FD43-9650-864610A891F7}" type="presParOf" srcId="{153BAD85-46BE-4B4C-89A5-A8780B5D2B25}" destId="{2AF468BA-45E7-486A-AADC-5312C1613A6C}" srcOrd="4" destOrd="0" presId="urn:microsoft.com/office/officeart/2005/8/layout/lProcess1"/>
    <dgm:cxn modelId="{F43FAE52-DAC4-E545-B406-5C3439868C47}" type="presParOf" srcId="{2AF468BA-45E7-486A-AADC-5312C1613A6C}" destId="{997847D7-65F0-4E02-81E5-C602963639FB}" srcOrd="0" destOrd="0" presId="urn:microsoft.com/office/officeart/2005/8/layout/lProcess1"/>
    <dgm:cxn modelId="{C1E0505B-D55F-CC47-BB91-F4BA4213A42A}" type="presParOf" srcId="{2AF468BA-45E7-486A-AADC-5312C1613A6C}" destId="{34386165-1D4F-4B92-A92E-7264B976ADEF}" srcOrd="1" destOrd="0" presId="urn:microsoft.com/office/officeart/2005/8/layout/lProcess1"/>
    <dgm:cxn modelId="{F16D2D51-6615-E74A-A62A-07E50461D636}" type="presParOf" srcId="{2AF468BA-45E7-486A-AADC-5312C1613A6C}" destId="{DFC87BFB-5C72-4B85-85B4-9280086AB093}" srcOrd="2" destOrd="0" presId="urn:microsoft.com/office/officeart/2005/8/layout/l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E7FBEB-A58E-8142-B813-0365C681B1F3}" type="doc">
      <dgm:prSet loTypeId="urn:microsoft.com/office/officeart/2005/8/layout/default" loCatId="relationship" qsTypeId="urn:microsoft.com/office/officeart/2005/8/quickstyle/simple1" qsCatId="simple" csTypeId="urn:microsoft.com/office/officeart/2005/8/colors/accent1_2" csCatId="accent1" phldr="1"/>
      <dgm:spPr/>
      <dgm:t>
        <a:bodyPr/>
        <a:lstStyle/>
        <a:p>
          <a:endParaRPr lang="en-US"/>
        </a:p>
      </dgm:t>
    </dgm:pt>
    <dgm:pt modelId="{698CB967-101C-B84B-BF9A-677737E2430E}">
      <dgm:prSet phldrT="[Text]"/>
      <dgm:spPr/>
      <dgm:t>
        <a:bodyPr/>
        <a:lstStyle/>
        <a:p>
          <a:r>
            <a:rPr lang="en-US" dirty="0"/>
            <a:t>Architect &amp; Design</a:t>
          </a:r>
        </a:p>
      </dgm:t>
    </dgm:pt>
    <dgm:pt modelId="{24359776-89A7-DA46-937D-2B5ED45CA183}" type="parTrans" cxnId="{191EAE88-8115-D843-A0D8-E70175491DF3}">
      <dgm:prSet/>
      <dgm:spPr/>
      <dgm:t>
        <a:bodyPr/>
        <a:lstStyle/>
        <a:p>
          <a:endParaRPr lang="en-US"/>
        </a:p>
      </dgm:t>
    </dgm:pt>
    <dgm:pt modelId="{F79D78D7-7BB9-B44F-B983-1F4893676CF0}" type="sibTrans" cxnId="{191EAE88-8115-D843-A0D8-E70175491DF3}">
      <dgm:prSet/>
      <dgm:spPr/>
      <dgm:t>
        <a:bodyPr/>
        <a:lstStyle/>
        <a:p>
          <a:endParaRPr lang="en-US"/>
        </a:p>
      </dgm:t>
    </dgm:pt>
    <dgm:pt modelId="{95E604CD-386E-E741-957A-BFEC7006693D}">
      <dgm:prSet phldrT="[Text]"/>
      <dgm:spPr/>
      <dgm:t>
        <a:bodyPr/>
        <a:lstStyle/>
        <a:p>
          <a:r>
            <a:rPr lang="en-US" dirty="0"/>
            <a:t>Data Integration &amp; Harmonization</a:t>
          </a:r>
        </a:p>
      </dgm:t>
    </dgm:pt>
    <dgm:pt modelId="{87BC9F61-A354-1340-AD77-AAF21DA273B7}" type="parTrans" cxnId="{B0D63D99-9ADC-A641-86F5-038B0B0B35DB}">
      <dgm:prSet/>
      <dgm:spPr/>
      <dgm:t>
        <a:bodyPr/>
        <a:lstStyle/>
        <a:p>
          <a:endParaRPr lang="en-US"/>
        </a:p>
      </dgm:t>
    </dgm:pt>
    <dgm:pt modelId="{BE44E43D-4C1F-CD46-8C23-79B574182994}" type="sibTrans" cxnId="{B0D63D99-9ADC-A641-86F5-038B0B0B35DB}">
      <dgm:prSet/>
      <dgm:spPr/>
      <dgm:t>
        <a:bodyPr/>
        <a:lstStyle/>
        <a:p>
          <a:endParaRPr lang="en-US"/>
        </a:p>
      </dgm:t>
    </dgm:pt>
    <dgm:pt modelId="{8F4DACFF-4F4E-B04F-ABFE-457F41360E82}">
      <dgm:prSet phldrT="[Text]"/>
      <dgm:spPr/>
      <dgm:t>
        <a:bodyPr/>
        <a:lstStyle/>
        <a:p>
          <a:r>
            <a:rPr lang="en-US" dirty="0"/>
            <a:t>End User Discovery &amp; Access</a:t>
          </a:r>
        </a:p>
      </dgm:t>
    </dgm:pt>
    <dgm:pt modelId="{427DCE30-84BD-A043-B8D5-2847E8382648}" type="parTrans" cxnId="{6FE0D2E2-9B98-C946-9CC4-6F1AA97708BC}">
      <dgm:prSet/>
      <dgm:spPr/>
      <dgm:t>
        <a:bodyPr/>
        <a:lstStyle/>
        <a:p>
          <a:endParaRPr lang="en-US"/>
        </a:p>
      </dgm:t>
    </dgm:pt>
    <dgm:pt modelId="{C87D2F9C-9065-9440-9B04-2BA8414652D7}" type="sibTrans" cxnId="{6FE0D2E2-9B98-C946-9CC4-6F1AA97708BC}">
      <dgm:prSet/>
      <dgm:spPr/>
      <dgm:t>
        <a:bodyPr/>
        <a:lstStyle/>
        <a:p>
          <a:endParaRPr lang="en-US"/>
        </a:p>
      </dgm:t>
    </dgm:pt>
    <dgm:pt modelId="{1E8B2C02-4BE2-BB46-B97A-9182D118D8EF}">
      <dgm:prSet phldrT="[Text]"/>
      <dgm:spPr/>
      <dgm:t>
        <a:bodyPr/>
        <a:lstStyle/>
        <a:p>
          <a:r>
            <a:rPr lang="en-US" dirty="0"/>
            <a:t>Metadata &amp; Cataloging</a:t>
          </a:r>
        </a:p>
      </dgm:t>
    </dgm:pt>
    <dgm:pt modelId="{5981BDD7-5057-1841-8BF7-5A061C7A5BBD}" type="parTrans" cxnId="{D6055F50-2BFA-D344-B3B4-873186236D01}">
      <dgm:prSet/>
      <dgm:spPr/>
      <dgm:t>
        <a:bodyPr/>
        <a:lstStyle/>
        <a:p>
          <a:endParaRPr lang="en-US"/>
        </a:p>
      </dgm:t>
    </dgm:pt>
    <dgm:pt modelId="{4B8C8615-2665-0544-B8E4-AFCAF8AF0322}" type="sibTrans" cxnId="{D6055F50-2BFA-D344-B3B4-873186236D01}">
      <dgm:prSet/>
      <dgm:spPr/>
      <dgm:t>
        <a:bodyPr/>
        <a:lstStyle/>
        <a:p>
          <a:endParaRPr lang="en-US"/>
        </a:p>
      </dgm:t>
    </dgm:pt>
    <dgm:pt modelId="{B3FAF324-E29C-F447-A317-82E3E7DB9C60}">
      <dgm:prSet phldrT="[Text]"/>
      <dgm:spPr/>
      <dgm:t>
        <a:bodyPr/>
        <a:lstStyle/>
        <a:p>
          <a:r>
            <a:rPr lang="en-US" dirty="0"/>
            <a:t>Security, Privacy, Authentication &amp; Access Control</a:t>
          </a:r>
        </a:p>
      </dgm:t>
    </dgm:pt>
    <dgm:pt modelId="{7B5B4B28-818D-6946-AAA0-40E101DE78AE}" type="parTrans" cxnId="{04920316-CF1A-3649-9612-DFE5EAF2A021}">
      <dgm:prSet/>
      <dgm:spPr/>
      <dgm:t>
        <a:bodyPr/>
        <a:lstStyle/>
        <a:p>
          <a:endParaRPr lang="en-US"/>
        </a:p>
      </dgm:t>
    </dgm:pt>
    <dgm:pt modelId="{860A6E76-FF42-134F-8CFA-4E3E049769E1}" type="sibTrans" cxnId="{04920316-CF1A-3649-9612-DFE5EAF2A021}">
      <dgm:prSet/>
      <dgm:spPr/>
      <dgm:t>
        <a:bodyPr/>
        <a:lstStyle/>
        <a:p>
          <a:endParaRPr lang="en-US"/>
        </a:p>
      </dgm:t>
    </dgm:pt>
    <dgm:pt modelId="{EEF11973-05AA-8B4B-B935-E1557EFF50FD}">
      <dgm:prSet phldrT="[Text]"/>
      <dgm:spPr/>
      <dgm:t>
        <a:bodyPr/>
        <a:lstStyle/>
        <a:p>
          <a:r>
            <a:rPr lang="en-US" dirty="0"/>
            <a:t>Data Roadmap Consulting</a:t>
          </a:r>
        </a:p>
      </dgm:t>
    </dgm:pt>
    <dgm:pt modelId="{CD3A1571-3939-6442-87C3-408FE8AAAEC2}" type="parTrans" cxnId="{710ECEB4-DAC8-9E4E-9032-60220902D053}">
      <dgm:prSet/>
      <dgm:spPr/>
      <dgm:t>
        <a:bodyPr/>
        <a:lstStyle/>
        <a:p>
          <a:endParaRPr lang="en-US"/>
        </a:p>
      </dgm:t>
    </dgm:pt>
    <dgm:pt modelId="{2378ADBF-2F03-3042-BF2E-06E48497D551}" type="sibTrans" cxnId="{710ECEB4-DAC8-9E4E-9032-60220902D053}">
      <dgm:prSet/>
      <dgm:spPr/>
      <dgm:t>
        <a:bodyPr/>
        <a:lstStyle/>
        <a:p>
          <a:endParaRPr lang="en-US"/>
        </a:p>
      </dgm:t>
    </dgm:pt>
    <dgm:pt modelId="{4EF08757-EE8F-BE47-A34D-CEBACE97AEF4}" type="pres">
      <dgm:prSet presAssocID="{ABE7FBEB-A58E-8142-B813-0365C681B1F3}" presName="diagram" presStyleCnt="0">
        <dgm:presLayoutVars>
          <dgm:dir/>
          <dgm:resizeHandles val="exact"/>
        </dgm:presLayoutVars>
      </dgm:prSet>
      <dgm:spPr/>
    </dgm:pt>
    <dgm:pt modelId="{B3F81753-D1D2-6E49-8ADE-4A2F1F86F70C}" type="pres">
      <dgm:prSet presAssocID="{EEF11973-05AA-8B4B-B935-E1557EFF50FD}" presName="node" presStyleLbl="node1" presStyleIdx="0" presStyleCnt="6">
        <dgm:presLayoutVars>
          <dgm:bulletEnabled val="1"/>
        </dgm:presLayoutVars>
      </dgm:prSet>
      <dgm:spPr/>
    </dgm:pt>
    <dgm:pt modelId="{ADCBCBE5-B35E-7B42-B76B-8AA78011DC06}" type="pres">
      <dgm:prSet presAssocID="{2378ADBF-2F03-3042-BF2E-06E48497D551}" presName="sibTrans" presStyleCnt="0"/>
      <dgm:spPr/>
    </dgm:pt>
    <dgm:pt modelId="{4C50E6D1-93E4-6B42-A072-0EF93F80507F}" type="pres">
      <dgm:prSet presAssocID="{698CB967-101C-B84B-BF9A-677737E2430E}" presName="node" presStyleLbl="node1" presStyleIdx="1" presStyleCnt="6">
        <dgm:presLayoutVars>
          <dgm:bulletEnabled val="1"/>
        </dgm:presLayoutVars>
      </dgm:prSet>
      <dgm:spPr/>
    </dgm:pt>
    <dgm:pt modelId="{D7953B2D-7341-A94E-90ED-9FF7B7EB32E7}" type="pres">
      <dgm:prSet presAssocID="{F79D78D7-7BB9-B44F-B983-1F4893676CF0}" presName="sibTrans" presStyleCnt="0"/>
      <dgm:spPr/>
    </dgm:pt>
    <dgm:pt modelId="{8A3F2941-4E70-CF43-B3D8-B629164FC762}" type="pres">
      <dgm:prSet presAssocID="{95E604CD-386E-E741-957A-BFEC7006693D}" presName="node" presStyleLbl="node1" presStyleIdx="2" presStyleCnt="6">
        <dgm:presLayoutVars>
          <dgm:bulletEnabled val="1"/>
        </dgm:presLayoutVars>
      </dgm:prSet>
      <dgm:spPr/>
    </dgm:pt>
    <dgm:pt modelId="{6746BC07-8F25-9C48-AC28-AEBE6897A961}" type="pres">
      <dgm:prSet presAssocID="{BE44E43D-4C1F-CD46-8C23-79B574182994}" presName="sibTrans" presStyleCnt="0"/>
      <dgm:spPr/>
    </dgm:pt>
    <dgm:pt modelId="{0E134C45-97B9-CA4D-B2A9-05250201848F}" type="pres">
      <dgm:prSet presAssocID="{8F4DACFF-4F4E-B04F-ABFE-457F41360E82}" presName="node" presStyleLbl="node1" presStyleIdx="3" presStyleCnt="6">
        <dgm:presLayoutVars>
          <dgm:bulletEnabled val="1"/>
        </dgm:presLayoutVars>
      </dgm:prSet>
      <dgm:spPr/>
    </dgm:pt>
    <dgm:pt modelId="{CB426100-95AE-E443-BCEE-6702DC56EF98}" type="pres">
      <dgm:prSet presAssocID="{C87D2F9C-9065-9440-9B04-2BA8414652D7}" presName="sibTrans" presStyleCnt="0"/>
      <dgm:spPr/>
    </dgm:pt>
    <dgm:pt modelId="{4DD61F5B-00DC-BC4D-B83E-6824653BBF4D}" type="pres">
      <dgm:prSet presAssocID="{1E8B2C02-4BE2-BB46-B97A-9182D118D8EF}" presName="node" presStyleLbl="node1" presStyleIdx="4" presStyleCnt="6">
        <dgm:presLayoutVars>
          <dgm:bulletEnabled val="1"/>
        </dgm:presLayoutVars>
      </dgm:prSet>
      <dgm:spPr/>
    </dgm:pt>
    <dgm:pt modelId="{0E02599B-C608-3644-A06A-931F37040BDC}" type="pres">
      <dgm:prSet presAssocID="{4B8C8615-2665-0544-B8E4-AFCAF8AF0322}" presName="sibTrans" presStyleCnt="0"/>
      <dgm:spPr/>
    </dgm:pt>
    <dgm:pt modelId="{EF34265C-4DE9-6844-853A-3B4FEA0903C6}" type="pres">
      <dgm:prSet presAssocID="{B3FAF324-E29C-F447-A317-82E3E7DB9C60}" presName="node" presStyleLbl="node1" presStyleIdx="5" presStyleCnt="6">
        <dgm:presLayoutVars>
          <dgm:bulletEnabled val="1"/>
        </dgm:presLayoutVars>
      </dgm:prSet>
      <dgm:spPr/>
    </dgm:pt>
  </dgm:ptLst>
  <dgm:cxnLst>
    <dgm:cxn modelId="{AE3DD003-23E9-BC40-8F92-9DF6B83C66A6}" type="presOf" srcId="{EEF11973-05AA-8B4B-B935-E1557EFF50FD}" destId="{B3F81753-D1D2-6E49-8ADE-4A2F1F86F70C}" srcOrd="0" destOrd="0" presId="urn:microsoft.com/office/officeart/2005/8/layout/default"/>
    <dgm:cxn modelId="{04920316-CF1A-3649-9612-DFE5EAF2A021}" srcId="{ABE7FBEB-A58E-8142-B813-0365C681B1F3}" destId="{B3FAF324-E29C-F447-A317-82E3E7DB9C60}" srcOrd="5" destOrd="0" parTransId="{7B5B4B28-818D-6946-AAA0-40E101DE78AE}" sibTransId="{860A6E76-FF42-134F-8CFA-4E3E049769E1}"/>
    <dgm:cxn modelId="{79CB843B-330F-3F49-B592-281D6D3EDF76}" type="presOf" srcId="{B3FAF324-E29C-F447-A317-82E3E7DB9C60}" destId="{EF34265C-4DE9-6844-853A-3B4FEA0903C6}" srcOrd="0" destOrd="0" presId="urn:microsoft.com/office/officeart/2005/8/layout/default"/>
    <dgm:cxn modelId="{D6055F50-2BFA-D344-B3B4-873186236D01}" srcId="{ABE7FBEB-A58E-8142-B813-0365C681B1F3}" destId="{1E8B2C02-4BE2-BB46-B97A-9182D118D8EF}" srcOrd="4" destOrd="0" parTransId="{5981BDD7-5057-1841-8BF7-5A061C7A5BBD}" sibTransId="{4B8C8615-2665-0544-B8E4-AFCAF8AF0322}"/>
    <dgm:cxn modelId="{CA07C081-C48F-F645-9A52-F169C418B4A3}" type="presOf" srcId="{ABE7FBEB-A58E-8142-B813-0365C681B1F3}" destId="{4EF08757-EE8F-BE47-A34D-CEBACE97AEF4}" srcOrd="0" destOrd="0" presId="urn:microsoft.com/office/officeart/2005/8/layout/default"/>
    <dgm:cxn modelId="{191EAE88-8115-D843-A0D8-E70175491DF3}" srcId="{ABE7FBEB-A58E-8142-B813-0365C681B1F3}" destId="{698CB967-101C-B84B-BF9A-677737E2430E}" srcOrd="1" destOrd="0" parTransId="{24359776-89A7-DA46-937D-2B5ED45CA183}" sibTransId="{F79D78D7-7BB9-B44F-B983-1F4893676CF0}"/>
    <dgm:cxn modelId="{B0D63D99-9ADC-A641-86F5-038B0B0B35DB}" srcId="{ABE7FBEB-A58E-8142-B813-0365C681B1F3}" destId="{95E604CD-386E-E741-957A-BFEC7006693D}" srcOrd="2" destOrd="0" parTransId="{87BC9F61-A354-1340-AD77-AAF21DA273B7}" sibTransId="{BE44E43D-4C1F-CD46-8C23-79B574182994}"/>
    <dgm:cxn modelId="{B1D0229C-DB78-FB40-ADE5-0880663706C8}" type="presOf" srcId="{8F4DACFF-4F4E-B04F-ABFE-457F41360E82}" destId="{0E134C45-97B9-CA4D-B2A9-05250201848F}" srcOrd="0" destOrd="0" presId="urn:microsoft.com/office/officeart/2005/8/layout/default"/>
    <dgm:cxn modelId="{69EA94A4-2214-6D44-8467-2CAE3471D9E5}" type="presOf" srcId="{698CB967-101C-B84B-BF9A-677737E2430E}" destId="{4C50E6D1-93E4-6B42-A072-0EF93F80507F}" srcOrd="0" destOrd="0" presId="urn:microsoft.com/office/officeart/2005/8/layout/default"/>
    <dgm:cxn modelId="{710ECEB4-DAC8-9E4E-9032-60220902D053}" srcId="{ABE7FBEB-A58E-8142-B813-0365C681B1F3}" destId="{EEF11973-05AA-8B4B-B935-E1557EFF50FD}" srcOrd="0" destOrd="0" parTransId="{CD3A1571-3939-6442-87C3-408FE8AAAEC2}" sibTransId="{2378ADBF-2F03-3042-BF2E-06E48497D551}"/>
    <dgm:cxn modelId="{D2661DD8-D8A2-DC44-AB8A-775AA727E2B0}" type="presOf" srcId="{95E604CD-386E-E741-957A-BFEC7006693D}" destId="{8A3F2941-4E70-CF43-B3D8-B629164FC762}" srcOrd="0" destOrd="0" presId="urn:microsoft.com/office/officeart/2005/8/layout/default"/>
    <dgm:cxn modelId="{6FE0D2E2-9B98-C946-9CC4-6F1AA97708BC}" srcId="{ABE7FBEB-A58E-8142-B813-0365C681B1F3}" destId="{8F4DACFF-4F4E-B04F-ABFE-457F41360E82}" srcOrd="3" destOrd="0" parTransId="{427DCE30-84BD-A043-B8D5-2847E8382648}" sibTransId="{C87D2F9C-9065-9440-9B04-2BA8414652D7}"/>
    <dgm:cxn modelId="{963D89F1-D73F-224E-8E71-80E7E4021C81}" type="presOf" srcId="{1E8B2C02-4BE2-BB46-B97A-9182D118D8EF}" destId="{4DD61F5B-00DC-BC4D-B83E-6824653BBF4D}" srcOrd="0" destOrd="0" presId="urn:microsoft.com/office/officeart/2005/8/layout/default"/>
    <dgm:cxn modelId="{FC082057-BCFE-9742-A843-891E5014F06B}" type="presParOf" srcId="{4EF08757-EE8F-BE47-A34D-CEBACE97AEF4}" destId="{B3F81753-D1D2-6E49-8ADE-4A2F1F86F70C}" srcOrd="0" destOrd="0" presId="urn:microsoft.com/office/officeart/2005/8/layout/default"/>
    <dgm:cxn modelId="{27122A84-7051-5546-804A-B177124BAC6B}" type="presParOf" srcId="{4EF08757-EE8F-BE47-A34D-CEBACE97AEF4}" destId="{ADCBCBE5-B35E-7B42-B76B-8AA78011DC06}" srcOrd="1" destOrd="0" presId="urn:microsoft.com/office/officeart/2005/8/layout/default"/>
    <dgm:cxn modelId="{188FCA4E-BFD1-834C-976A-AFE8D743F41E}" type="presParOf" srcId="{4EF08757-EE8F-BE47-A34D-CEBACE97AEF4}" destId="{4C50E6D1-93E4-6B42-A072-0EF93F80507F}" srcOrd="2" destOrd="0" presId="urn:microsoft.com/office/officeart/2005/8/layout/default"/>
    <dgm:cxn modelId="{012B383C-FA6E-F14D-9B14-621557778845}" type="presParOf" srcId="{4EF08757-EE8F-BE47-A34D-CEBACE97AEF4}" destId="{D7953B2D-7341-A94E-90ED-9FF7B7EB32E7}" srcOrd="3" destOrd="0" presId="urn:microsoft.com/office/officeart/2005/8/layout/default"/>
    <dgm:cxn modelId="{AD2A6D3C-969B-4142-9ED7-7F4FD16CB1AD}" type="presParOf" srcId="{4EF08757-EE8F-BE47-A34D-CEBACE97AEF4}" destId="{8A3F2941-4E70-CF43-B3D8-B629164FC762}" srcOrd="4" destOrd="0" presId="urn:microsoft.com/office/officeart/2005/8/layout/default"/>
    <dgm:cxn modelId="{E27D5E66-0D01-DF45-B21F-4DC9B6393852}" type="presParOf" srcId="{4EF08757-EE8F-BE47-A34D-CEBACE97AEF4}" destId="{6746BC07-8F25-9C48-AC28-AEBE6897A961}" srcOrd="5" destOrd="0" presId="urn:microsoft.com/office/officeart/2005/8/layout/default"/>
    <dgm:cxn modelId="{EBCA8C5E-0894-9149-B179-05183F615A22}" type="presParOf" srcId="{4EF08757-EE8F-BE47-A34D-CEBACE97AEF4}" destId="{0E134C45-97B9-CA4D-B2A9-05250201848F}" srcOrd="6" destOrd="0" presId="urn:microsoft.com/office/officeart/2005/8/layout/default"/>
    <dgm:cxn modelId="{468C7964-FE3C-254E-A9EA-A58A30F842AF}" type="presParOf" srcId="{4EF08757-EE8F-BE47-A34D-CEBACE97AEF4}" destId="{CB426100-95AE-E443-BCEE-6702DC56EF98}" srcOrd="7" destOrd="0" presId="urn:microsoft.com/office/officeart/2005/8/layout/default"/>
    <dgm:cxn modelId="{692ACB5E-2567-EF4A-841A-5847E97DACE3}" type="presParOf" srcId="{4EF08757-EE8F-BE47-A34D-CEBACE97AEF4}" destId="{4DD61F5B-00DC-BC4D-B83E-6824653BBF4D}" srcOrd="8" destOrd="0" presId="urn:microsoft.com/office/officeart/2005/8/layout/default"/>
    <dgm:cxn modelId="{9342695E-E231-B74F-83E9-6FADC935C9D8}" type="presParOf" srcId="{4EF08757-EE8F-BE47-A34D-CEBACE97AEF4}" destId="{0E02599B-C608-3644-A06A-931F37040BDC}" srcOrd="9" destOrd="0" presId="urn:microsoft.com/office/officeart/2005/8/layout/default"/>
    <dgm:cxn modelId="{30A07669-E728-F941-93E1-2E1EDF10343E}" type="presParOf" srcId="{4EF08757-EE8F-BE47-A34D-CEBACE97AEF4}" destId="{EF34265C-4DE9-6844-853A-3B4FEA0903C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D1AB78-6F85-1D4E-ACC2-5593C55D0B62}"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925C8965-3242-1A40-8E0F-BF02594F52E4}">
      <dgm:prSet phldrT="[Text]"/>
      <dgm:spPr/>
      <dgm:t>
        <a:bodyPr/>
        <a:lstStyle/>
        <a:p>
          <a:r>
            <a:rPr lang="en-US" dirty="0"/>
            <a:t>Data Lakes, Data Warehouse</a:t>
          </a:r>
        </a:p>
      </dgm:t>
    </dgm:pt>
    <dgm:pt modelId="{4F7C855E-2EED-0A4C-AEEC-54944831C31B}" type="parTrans" cxnId="{9FCE8913-4D73-7246-8ACD-D84979B8B635}">
      <dgm:prSet/>
      <dgm:spPr/>
      <dgm:t>
        <a:bodyPr/>
        <a:lstStyle/>
        <a:p>
          <a:endParaRPr lang="en-US"/>
        </a:p>
      </dgm:t>
    </dgm:pt>
    <dgm:pt modelId="{1A63CF6A-71A3-C749-AC5E-0A5760B4F7A2}" type="sibTrans" cxnId="{9FCE8913-4D73-7246-8ACD-D84979B8B635}">
      <dgm:prSet/>
      <dgm:spPr/>
      <dgm:t>
        <a:bodyPr/>
        <a:lstStyle/>
        <a:p>
          <a:endParaRPr lang="en-US"/>
        </a:p>
      </dgm:t>
    </dgm:pt>
    <dgm:pt modelId="{8647043B-718D-9041-8B3C-533EBFF88BD2}">
      <dgm:prSet phldrT="[Text]"/>
      <dgm:spPr/>
      <dgm:t>
        <a:bodyPr/>
        <a:lstStyle/>
        <a:p>
          <a:r>
            <a:rPr lang="en-US" dirty="0"/>
            <a:t>Domain-specific Applications</a:t>
          </a:r>
        </a:p>
      </dgm:t>
    </dgm:pt>
    <dgm:pt modelId="{60887637-46AA-1742-9672-3CFC4F0C4A35}" type="parTrans" cxnId="{89633B28-BAF7-3F49-A87B-03DDC7536D98}">
      <dgm:prSet/>
      <dgm:spPr/>
      <dgm:t>
        <a:bodyPr/>
        <a:lstStyle/>
        <a:p>
          <a:endParaRPr lang="en-US"/>
        </a:p>
      </dgm:t>
    </dgm:pt>
    <dgm:pt modelId="{D33FFD90-CB84-8341-9B28-4DC7985F6FF6}" type="sibTrans" cxnId="{89633B28-BAF7-3F49-A87B-03DDC7536D98}">
      <dgm:prSet/>
      <dgm:spPr/>
      <dgm:t>
        <a:bodyPr/>
        <a:lstStyle/>
        <a:p>
          <a:endParaRPr lang="en-US"/>
        </a:p>
      </dgm:t>
    </dgm:pt>
    <dgm:pt modelId="{C78F9CEA-DABE-AE4E-8FD0-DAB4A36ECED9}">
      <dgm:prSet phldrT="[Text]"/>
      <dgm:spPr/>
      <dgm:t>
        <a:bodyPr/>
        <a:lstStyle/>
        <a:p>
          <a:r>
            <a:rPr lang="en-US" dirty="0"/>
            <a:t>Machine Learning Workbenches &amp; Scoring Engines</a:t>
          </a:r>
        </a:p>
      </dgm:t>
    </dgm:pt>
    <dgm:pt modelId="{B0596AB7-438C-DB49-AE5E-95E80296F60F}" type="parTrans" cxnId="{C5F7CCAC-5DE2-934D-8D6E-75FED7FD431D}">
      <dgm:prSet/>
      <dgm:spPr/>
      <dgm:t>
        <a:bodyPr/>
        <a:lstStyle/>
        <a:p>
          <a:endParaRPr lang="en-US"/>
        </a:p>
      </dgm:t>
    </dgm:pt>
    <dgm:pt modelId="{38C0052B-DECA-CA46-BD2F-186A6F728939}" type="sibTrans" cxnId="{C5F7CCAC-5DE2-934D-8D6E-75FED7FD431D}">
      <dgm:prSet/>
      <dgm:spPr/>
      <dgm:t>
        <a:bodyPr/>
        <a:lstStyle/>
        <a:p>
          <a:endParaRPr lang="en-US"/>
        </a:p>
      </dgm:t>
    </dgm:pt>
    <dgm:pt modelId="{C0426183-BC5F-1B4F-88F9-CF0BA3C08089}">
      <dgm:prSet phldrT="[Text]"/>
      <dgm:spPr/>
      <dgm:t>
        <a:bodyPr/>
        <a:lstStyle/>
        <a:p>
          <a:r>
            <a:rPr lang="en-US" dirty="0"/>
            <a:t>Data Services</a:t>
          </a:r>
        </a:p>
      </dgm:t>
    </dgm:pt>
    <dgm:pt modelId="{3E06B927-C39C-6D4E-BE53-916579EB6A93}" type="parTrans" cxnId="{C3A30F1E-412F-C14A-9B7C-4328DC3D203C}">
      <dgm:prSet/>
      <dgm:spPr/>
      <dgm:t>
        <a:bodyPr/>
        <a:lstStyle/>
        <a:p>
          <a:endParaRPr lang="en-US"/>
        </a:p>
      </dgm:t>
    </dgm:pt>
    <dgm:pt modelId="{F2377963-AC3F-EB4B-887D-66EE60B500F1}" type="sibTrans" cxnId="{C3A30F1E-412F-C14A-9B7C-4328DC3D203C}">
      <dgm:prSet/>
      <dgm:spPr/>
      <dgm:t>
        <a:bodyPr/>
        <a:lstStyle/>
        <a:p>
          <a:endParaRPr lang="en-US"/>
        </a:p>
      </dgm:t>
    </dgm:pt>
    <dgm:pt modelId="{5EE2AA8C-B360-1345-869D-7994F06EC942}">
      <dgm:prSet phldrT="[Text]"/>
      <dgm:spPr/>
      <dgm:t>
        <a:bodyPr/>
        <a:lstStyle/>
        <a:p>
          <a:r>
            <a:rPr lang="en-US" dirty="0"/>
            <a:t>Agile Data Labs and other end user Analytics</a:t>
          </a:r>
        </a:p>
      </dgm:t>
    </dgm:pt>
    <dgm:pt modelId="{53A58925-447E-F54D-97D7-BF185B1A3129}" type="parTrans" cxnId="{0C8A4498-2A02-EB4B-BAC8-F39769B39FB5}">
      <dgm:prSet/>
      <dgm:spPr/>
      <dgm:t>
        <a:bodyPr/>
        <a:lstStyle/>
        <a:p>
          <a:endParaRPr lang="en-US"/>
        </a:p>
      </dgm:t>
    </dgm:pt>
    <dgm:pt modelId="{93E320DF-4BE5-514A-8976-E6C4505176C1}" type="sibTrans" cxnId="{0C8A4498-2A02-EB4B-BAC8-F39769B39FB5}">
      <dgm:prSet/>
      <dgm:spPr/>
      <dgm:t>
        <a:bodyPr/>
        <a:lstStyle/>
        <a:p>
          <a:endParaRPr lang="en-US"/>
        </a:p>
      </dgm:t>
    </dgm:pt>
    <dgm:pt modelId="{6E52E50E-5F47-244F-8816-33543C2E160E}" type="pres">
      <dgm:prSet presAssocID="{68D1AB78-6F85-1D4E-ACC2-5593C55D0B62}" presName="Name0" presStyleCnt="0">
        <dgm:presLayoutVars>
          <dgm:chMax val="7"/>
          <dgm:chPref val="7"/>
          <dgm:dir/>
        </dgm:presLayoutVars>
      </dgm:prSet>
      <dgm:spPr/>
    </dgm:pt>
    <dgm:pt modelId="{43A0F5D5-8FE6-D647-B5B2-481B7F00F066}" type="pres">
      <dgm:prSet presAssocID="{68D1AB78-6F85-1D4E-ACC2-5593C55D0B62}" presName="Name1" presStyleCnt="0"/>
      <dgm:spPr/>
    </dgm:pt>
    <dgm:pt modelId="{830F2164-CB16-364E-B85A-972B6C5AE56D}" type="pres">
      <dgm:prSet presAssocID="{68D1AB78-6F85-1D4E-ACC2-5593C55D0B62}" presName="cycle" presStyleCnt="0"/>
      <dgm:spPr/>
    </dgm:pt>
    <dgm:pt modelId="{A6B0676C-7E3D-1C41-A9B9-2BCF32E1C4DB}" type="pres">
      <dgm:prSet presAssocID="{68D1AB78-6F85-1D4E-ACC2-5593C55D0B62}" presName="srcNode" presStyleLbl="node1" presStyleIdx="0" presStyleCnt="5"/>
      <dgm:spPr/>
    </dgm:pt>
    <dgm:pt modelId="{49B5EF94-A0CA-F147-959C-EDC9D470D14B}" type="pres">
      <dgm:prSet presAssocID="{68D1AB78-6F85-1D4E-ACC2-5593C55D0B62}" presName="conn" presStyleLbl="parChTrans1D2" presStyleIdx="0" presStyleCnt="1"/>
      <dgm:spPr/>
    </dgm:pt>
    <dgm:pt modelId="{9C92A463-6709-9F41-A3AA-B6DA2BCC801B}" type="pres">
      <dgm:prSet presAssocID="{68D1AB78-6F85-1D4E-ACC2-5593C55D0B62}" presName="extraNode" presStyleLbl="node1" presStyleIdx="0" presStyleCnt="5"/>
      <dgm:spPr/>
    </dgm:pt>
    <dgm:pt modelId="{ADA63783-ECB0-1D4E-9692-739A922EC767}" type="pres">
      <dgm:prSet presAssocID="{68D1AB78-6F85-1D4E-ACC2-5593C55D0B62}" presName="dstNode" presStyleLbl="node1" presStyleIdx="0" presStyleCnt="5"/>
      <dgm:spPr/>
    </dgm:pt>
    <dgm:pt modelId="{672BD473-864E-5649-8900-B9C15B97EECD}" type="pres">
      <dgm:prSet presAssocID="{925C8965-3242-1A40-8E0F-BF02594F52E4}" presName="text_1" presStyleLbl="node1" presStyleIdx="0" presStyleCnt="5">
        <dgm:presLayoutVars>
          <dgm:bulletEnabled val="1"/>
        </dgm:presLayoutVars>
      </dgm:prSet>
      <dgm:spPr/>
    </dgm:pt>
    <dgm:pt modelId="{B52137C1-AF32-7C40-B663-E844936A585F}" type="pres">
      <dgm:prSet presAssocID="{925C8965-3242-1A40-8E0F-BF02594F52E4}" presName="accent_1" presStyleCnt="0"/>
      <dgm:spPr/>
    </dgm:pt>
    <dgm:pt modelId="{E9FB8839-E101-4946-BDD7-D12768F6B8BC}" type="pres">
      <dgm:prSet presAssocID="{925C8965-3242-1A40-8E0F-BF02594F52E4}" presName="accentRepeatNode" presStyleLbl="solidFgAcc1" presStyleIdx="0" presStyleCnt="5"/>
      <dgm:spPr/>
    </dgm:pt>
    <dgm:pt modelId="{5146859D-0FA8-7143-8FCE-48E8AD2636EA}" type="pres">
      <dgm:prSet presAssocID="{8647043B-718D-9041-8B3C-533EBFF88BD2}" presName="text_2" presStyleLbl="node1" presStyleIdx="1" presStyleCnt="5">
        <dgm:presLayoutVars>
          <dgm:bulletEnabled val="1"/>
        </dgm:presLayoutVars>
      </dgm:prSet>
      <dgm:spPr/>
    </dgm:pt>
    <dgm:pt modelId="{F8A2D875-7152-684E-BA14-240C7881F278}" type="pres">
      <dgm:prSet presAssocID="{8647043B-718D-9041-8B3C-533EBFF88BD2}" presName="accent_2" presStyleCnt="0"/>
      <dgm:spPr/>
    </dgm:pt>
    <dgm:pt modelId="{195F9592-1C24-3943-A302-37A03934FCD8}" type="pres">
      <dgm:prSet presAssocID="{8647043B-718D-9041-8B3C-533EBFF88BD2}" presName="accentRepeatNode" presStyleLbl="solidFgAcc1" presStyleIdx="1" presStyleCnt="5"/>
      <dgm:spPr/>
    </dgm:pt>
    <dgm:pt modelId="{70C7BD04-A0E9-484C-A44F-CA3A7F740E89}" type="pres">
      <dgm:prSet presAssocID="{C78F9CEA-DABE-AE4E-8FD0-DAB4A36ECED9}" presName="text_3" presStyleLbl="node1" presStyleIdx="2" presStyleCnt="5">
        <dgm:presLayoutVars>
          <dgm:bulletEnabled val="1"/>
        </dgm:presLayoutVars>
      </dgm:prSet>
      <dgm:spPr/>
    </dgm:pt>
    <dgm:pt modelId="{7D3E780F-D0C8-2B4A-B3C2-C0D1BC04B5BB}" type="pres">
      <dgm:prSet presAssocID="{C78F9CEA-DABE-AE4E-8FD0-DAB4A36ECED9}" presName="accent_3" presStyleCnt="0"/>
      <dgm:spPr/>
    </dgm:pt>
    <dgm:pt modelId="{DEF9D32B-E2FA-E643-88C9-00546FDB4F02}" type="pres">
      <dgm:prSet presAssocID="{C78F9CEA-DABE-AE4E-8FD0-DAB4A36ECED9}" presName="accentRepeatNode" presStyleLbl="solidFgAcc1" presStyleIdx="2" presStyleCnt="5"/>
      <dgm:spPr/>
    </dgm:pt>
    <dgm:pt modelId="{BE17F110-A9D7-2C4F-B472-6BEC9707E62B}" type="pres">
      <dgm:prSet presAssocID="{C0426183-BC5F-1B4F-88F9-CF0BA3C08089}" presName="text_4" presStyleLbl="node1" presStyleIdx="3" presStyleCnt="5">
        <dgm:presLayoutVars>
          <dgm:bulletEnabled val="1"/>
        </dgm:presLayoutVars>
      </dgm:prSet>
      <dgm:spPr/>
    </dgm:pt>
    <dgm:pt modelId="{B4F762A1-08E1-3843-B9A3-E6E5274F7657}" type="pres">
      <dgm:prSet presAssocID="{C0426183-BC5F-1B4F-88F9-CF0BA3C08089}" presName="accent_4" presStyleCnt="0"/>
      <dgm:spPr/>
    </dgm:pt>
    <dgm:pt modelId="{599C9740-F1D9-C248-AFA5-DAE7A4AEE632}" type="pres">
      <dgm:prSet presAssocID="{C0426183-BC5F-1B4F-88F9-CF0BA3C08089}" presName="accentRepeatNode" presStyleLbl="solidFgAcc1" presStyleIdx="3" presStyleCnt="5"/>
      <dgm:spPr/>
    </dgm:pt>
    <dgm:pt modelId="{A067DA99-F786-AC4F-8652-BBB4C2EDB3DF}" type="pres">
      <dgm:prSet presAssocID="{5EE2AA8C-B360-1345-869D-7994F06EC942}" presName="text_5" presStyleLbl="node1" presStyleIdx="4" presStyleCnt="5">
        <dgm:presLayoutVars>
          <dgm:bulletEnabled val="1"/>
        </dgm:presLayoutVars>
      </dgm:prSet>
      <dgm:spPr/>
    </dgm:pt>
    <dgm:pt modelId="{959738B4-744C-EB49-BD4D-6F19A08A4519}" type="pres">
      <dgm:prSet presAssocID="{5EE2AA8C-B360-1345-869D-7994F06EC942}" presName="accent_5" presStyleCnt="0"/>
      <dgm:spPr/>
    </dgm:pt>
    <dgm:pt modelId="{B964638A-5C9F-284D-A639-DE600F981907}" type="pres">
      <dgm:prSet presAssocID="{5EE2AA8C-B360-1345-869D-7994F06EC942}" presName="accentRepeatNode" presStyleLbl="solidFgAcc1" presStyleIdx="4" presStyleCnt="5"/>
      <dgm:spPr/>
    </dgm:pt>
  </dgm:ptLst>
  <dgm:cxnLst>
    <dgm:cxn modelId="{F01DA605-8EFB-0745-BF77-CCC560FB930A}" type="presOf" srcId="{68D1AB78-6F85-1D4E-ACC2-5593C55D0B62}" destId="{6E52E50E-5F47-244F-8816-33543C2E160E}" srcOrd="0" destOrd="0" presId="urn:microsoft.com/office/officeart/2008/layout/VerticalCurvedList"/>
    <dgm:cxn modelId="{9FCE8913-4D73-7246-8ACD-D84979B8B635}" srcId="{68D1AB78-6F85-1D4E-ACC2-5593C55D0B62}" destId="{925C8965-3242-1A40-8E0F-BF02594F52E4}" srcOrd="0" destOrd="0" parTransId="{4F7C855E-2EED-0A4C-AEEC-54944831C31B}" sibTransId="{1A63CF6A-71A3-C749-AC5E-0A5760B4F7A2}"/>
    <dgm:cxn modelId="{6F2A8818-C692-8943-9AA5-E63DE3CBBEFC}" type="presOf" srcId="{C0426183-BC5F-1B4F-88F9-CF0BA3C08089}" destId="{BE17F110-A9D7-2C4F-B472-6BEC9707E62B}" srcOrd="0" destOrd="0" presId="urn:microsoft.com/office/officeart/2008/layout/VerticalCurvedList"/>
    <dgm:cxn modelId="{C3A30F1E-412F-C14A-9B7C-4328DC3D203C}" srcId="{68D1AB78-6F85-1D4E-ACC2-5593C55D0B62}" destId="{C0426183-BC5F-1B4F-88F9-CF0BA3C08089}" srcOrd="3" destOrd="0" parTransId="{3E06B927-C39C-6D4E-BE53-916579EB6A93}" sibTransId="{F2377963-AC3F-EB4B-887D-66EE60B500F1}"/>
    <dgm:cxn modelId="{89633B28-BAF7-3F49-A87B-03DDC7536D98}" srcId="{68D1AB78-6F85-1D4E-ACC2-5593C55D0B62}" destId="{8647043B-718D-9041-8B3C-533EBFF88BD2}" srcOrd="1" destOrd="0" parTransId="{60887637-46AA-1742-9672-3CFC4F0C4A35}" sibTransId="{D33FFD90-CB84-8341-9B28-4DC7985F6FF6}"/>
    <dgm:cxn modelId="{CC6C6B77-87D6-2545-B8AA-7E7907F4E309}" type="presOf" srcId="{C78F9CEA-DABE-AE4E-8FD0-DAB4A36ECED9}" destId="{70C7BD04-A0E9-484C-A44F-CA3A7F740E89}" srcOrd="0" destOrd="0" presId="urn:microsoft.com/office/officeart/2008/layout/VerticalCurvedList"/>
    <dgm:cxn modelId="{7A8A9B7F-E45B-1A41-B09C-94F6A7B7DC80}" type="presOf" srcId="{925C8965-3242-1A40-8E0F-BF02594F52E4}" destId="{672BD473-864E-5649-8900-B9C15B97EECD}" srcOrd="0" destOrd="0" presId="urn:microsoft.com/office/officeart/2008/layout/VerticalCurvedList"/>
    <dgm:cxn modelId="{0C8A4498-2A02-EB4B-BAC8-F39769B39FB5}" srcId="{68D1AB78-6F85-1D4E-ACC2-5593C55D0B62}" destId="{5EE2AA8C-B360-1345-869D-7994F06EC942}" srcOrd="4" destOrd="0" parTransId="{53A58925-447E-F54D-97D7-BF185B1A3129}" sibTransId="{93E320DF-4BE5-514A-8976-E6C4505176C1}"/>
    <dgm:cxn modelId="{C5F7CCAC-5DE2-934D-8D6E-75FED7FD431D}" srcId="{68D1AB78-6F85-1D4E-ACC2-5593C55D0B62}" destId="{C78F9CEA-DABE-AE4E-8FD0-DAB4A36ECED9}" srcOrd="2" destOrd="0" parTransId="{B0596AB7-438C-DB49-AE5E-95E80296F60F}" sibTransId="{38C0052B-DECA-CA46-BD2F-186A6F728939}"/>
    <dgm:cxn modelId="{BC2D43C2-D7A9-E04D-A238-9C1675EDAEE5}" type="presOf" srcId="{8647043B-718D-9041-8B3C-533EBFF88BD2}" destId="{5146859D-0FA8-7143-8FCE-48E8AD2636EA}" srcOrd="0" destOrd="0" presId="urn:microsoft.com/office/officeart/2008/layout/VerticalCurvedList"/>
    <dgm:cxn modelId="{B801B5F5-9DE1-7346-B1FD-CE3E1E195CFE}" type="presOf" srcId="{5EE2AA8C-B360-1345-869D-7994F06EC942}" destId="{A067DA99-F786-AC4F-8652-BBB4C2EDB3DF}" srcOrd="0" destOrd="0" presId="urn:microsoft.com/office/officeart/2008/layout/VerticalCurvedList"/>
    <dgm:cxn modelId="{34356FFF-09E4-A348-963E-E408FFF68D51}" type="presOf" srcId="{1A63CF6A-71A3-C749-AC5E-0A5760B4F7A2}" destId="{49B5EF94-A0CA-F147-959C-EDC9D470D14B}" srcOrd="0" destOrd="0" presId="urn:microsoft.com/office/officeart/2008/layout/VerticalCurvedList"/>
    <dgm:cxn modelId="{78F59472-F501-084A-802A-A7E335608605}" type="presParOf" srcId="{6E52E50E-5F47-244F-8816-33543C2E160E}" destId="{43A0F5D5-8FE6-D647-B5B2-481B7F00F066}" srcOrd="0" destOrd="0" presId="urn:microsoft.com/office/officeart/2008/layout/VerticalCurvedList"/>
    <dgm:cxn modelId="{DD306215-56E8-8B4F-8165-C77239A9D3D2}" type="presParOf" srcId="{43A0F5D5-8FE6-D647-B5B2-481B7F00F066}" destId="{830F2164-CB16-364E-B85A-972B6C5AE56D}" srcOrd="0" destOrd="0" presId="urn:microsoft.com/office/officeart/2008/layout/VerticalCurvedList"/>
    <dgm:cxn modelId="{BCBF01DF-528E-C142-89DE-D474F079581E}" type="presParOf" srcId="{830F2164-CB16-364E-B85A-972B6C5AE56D}" destId="{A6B0676C-7E3D-1C41-A9B9-2BCF32E1C4DB}" srcOrd="0" destOrd="0" presId="urn:microsoft.com/office/officeart/2008/layout/VerticalCurvedList"/>
    <dgm:cxn modelId="{A46CBD73-5D4D-654D-827B-C589F8E45D45}" type="presParOf" srcId="{830F2164-CB16-364E-B85A-972B6C5AE56D}" destId="{49B5EF94-A0CA-F147-959C-EDC9D470D14B}" srcOrd="1" destOrd="0" presId="urn:microsoft.com/office/officeart/2008/layout/VerticalCurvedList"/>
    <dgm:cxn modelId="{26EB76D7-698A-F94E-B3A2-E105460F5951}" type="presParOf" srcId="{830F2164-CB16-364E-B85A-972B6C5AE56D}" destId="{9C92A463-6709-9F41-A3AA-B6DA2BCC801B}" srcOrd="2" destOrd="0" presId="urn:microsoft.com/office/officeart/2008/layout/VerticalCurvedList"/>
    <dgm:cxn modelId="{1EF3C574-1376-E94F-B681-35144AD07E4D}" type="presParOf" srcId="{830F2164-CB16-364E-B85A-972B6C5AE56D}" destId="{ADA63783-ECB0-1D4E-9692-739A922EC767}" srcOrd="3" destOrd="0" presId="urn:microsoft.com/office/officeart/2008/layout/VerticalCurvedList"/>
    <dgm:cxn modelId="{C91AD20E-7E59-7D40-9821-FA4598744EBE}" type="presParOf" srcId="{43A0F5D5-8FE6-D647-B5B2-481B7F00F066}" destId="{672BD473-864E-5649-8900-B9C15B97EECD}" srcOrd="1" destOrd="0" presId="urn:microsoft.com/office/officeart/2008/layout/VerticalCurvedList"/>
    <dgm:cxn modelId="{A5DD32EC-6FBD-D040-9AF9-58CC6B123D9C}" type="presParOf" srcId="{43A0F5D5-8FE6-D647-B5B2-481B7F00F066}" destId="{B52137C1-AF32-7C40-B663-E844936A585F}" srcOrd="2" destOrd="0" presId="urn:microsoft.com/office/officeart/2008/layout/VerticalCurvedList"/>
    <dgm:cxn modelId="{5B192D1B-76B8-B742-90BE-0EEC45E8BAEC}" type="presParOf" srcId="{B52137C1-AF32-7C40-B663-E844936A585F}" destId="{E9FB8839-E101-4946-BDD7-D12768F6B8BC}" srcOrd="0" destOrd="0" presId="urn:microsoft.com/office/officeart/2008/layout/VerticalCurvedList"/>
    <dgm:cxn modelId="{1B6C0A47-D108-C841-8BD0-3028E3D3777C}" type="presParOf" srcId="{43A0F5D5-8FE6-D647-B5B2-481B7F00F066}" destId="{5146859D-0FA8-7143-8FCE-48E8AD2636EA}" srcOrd="3" destOrd="0" presId="urn:microsoft.com/office/officeart/2008/layout/VerticalCurvedList"/>
    <dgm:cxn modelId="{0DC99D84-2A0B-3942-808B-8327A8C3356D}" type="presParOf" srcId="{43A0F5D5-8FE6-D647-B5B2-481B7F00F066}" destId="{F8A2D875-7152-684E-BA14-240C7881F278}" srcOrd="4" destOrd="0" presId="urn:microsoft.com/office/officeart/2008/layout/VerticalCurvedList"/>
    <dgm:cxn modelId="{907FC3C0-25D1-FD47-8C6F-F218183DDE7D}" type="presParOf" srcId="{F8A2D875-7152-684E-BA14-240C7881F278}" destId="{195F9592-1C24-3943-A302-37A03934FCD8}" srcOrd="0" destOrd="0" presId="urn:microsoft.com/office/officeart/2008/layout/VerticalCurvedList"/>
    <dgm:cxn modelId="{48C44A82-D1EB-7B49-AC5C-F97449211893}" type="presParOf" srcId="{43A0F5D5-8FE6-D647-B5B2-481B7F00F066}" destId="{70C7BD04-A0E9-484C-A44F-CA3A7F740E89}" srcOrd="5" destOrd="0" presId="urn:microsoft.com/office/officeart/2008/layout/VerticalCurvedList"/>
    <dgm:cxn modelId="{2A19F542-22E3-9B4D-A359-770B741CD087}" type="presParOf" srcId="{43A0F5D5-8FE6-D647-B5B2-481B7F00F066}" destId="{7D3E780F-D0C8-2B4A-B3C2-C0D1BC04B5BB}" srcOrd="6" destOrd="0" presId="urn:microsoft.com/office/officeart/2008/layout/VerticalCurvedList"/>
    <dgm:cxn modelId="{BF85EB99-F437-094B-864C-97744C72236E}" type="presParOf" srcId="{7D3E780F-D0C8-2B4A-B3C2-C0D1BC04B5BB}" destId="{DEF9D32B-E2FA-E643-88C9-00546FDB4F02}" srcOrd="0" destOrd="0" presId="urn:microsoft.com/office/officeart/2008/layout/VerticalCurvedList"/>
    <dgm:cxn modelId="{5566F706-D836-444A-BC31-DB06782786E9}" type="presParOf" srcId="{43A0F5D5-8FE6-D647-B5B2-481B7F00F066}" destId="{BE17F110-A9D7-2C4F-B472-6BEC9707E62B}" srcOrd="7" destOrd="0" presId="urn:microsoft.com/office/officeart/2008/layout/VerticalCurvedList"/>
    <dgm:cxn modelId="{3FD256EA-29A1-A847-B3F8-B9DCB347D6B9}" type="presParOf" srcId="{43A0F5D5-8FE6-D647-B5B2-481B7F00F066}" destId="{B4F762A1-08E1-3843-B9A3-E6E5274F7657}" srcOrd="8" destOrd="0" presId="urn:microsoft.com/office/officeart/2008/layout/VerticalCurvedList"/>
    <dgm:cxn modelId="{52A15803-2479-4A40-A698-22619DBFE9B4}" type="presParOf" srcId="{B4F762A1-08E1-3843-B9A3-E6E5274F7657}" destId="{599C9740-F1D9-C248-AFA5-DAE7A4AEE632}" srcOrd="0" destOrd="0" presId="urn:microsoft.com/office/officeart/2008/layout/VerticalCurvedList"/>
    <dgm:cxn modelId="{16938DD8-C457-1F4B-9730-4CABA90C8CC8}" type="presParOf" srcId="{43A0F5D5-8FE6-D647-B5B2-481B7F00F066}" destId="{A067DA99-F786-AC4F-8652-BBB4C2EDB3DF}" srcOrd="9" destOrd="0" presId="urn:microsoft.com/office/officeart/2008/layout/VerticalCurvedList"/>
    <dgm:cxn modelId="{2A85483B-B520-C746-A25C-99888028628D}" type="presParOf" srcId="{43A0F5D5-8FE6-D647-B5B2-481B7F00F066}" destId="{959738B4-744C-EB49-BD4D-6F19A08A4519}" srcOrd="10" destOrd="0" presId="urn:microsoft.com/office/officeart/2008/layout/VerticalCurvedList"/>
    <dgm:cxn modelId="{143421B8-3FAA-9F4A-A7EF-5A270F486554}" type="presParOf" srcId="{959738B4-744C-EB49-BD4D-6F19A08A4519}" destId="{B964638A-5C9F-284D-A639-DE600F981907}"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4DBE4D-86BA-FE40-AB37-F5437686260F}"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998791BF-0AAC-7546-9373-2D6D351C85D6}">
      <dgm:prSet phldrT="[Text]"/>
      <dgm:spPr/>
      <dgm:t>
        <a:bodyPr/>
        <a:lstStyle/>
        <a:p>
          <a:r>
            <a:rPr lang="en-US" dirty="0"/>
            <a:t>Business focused</a:t>
          </a:r>
        </a:p>
      </dgm:t>
    </dgm:pt>
    <dgm:pt modelId="{C4342671-07D8-CF44-A7F5-9C49966DB452}" type="parTrans" cxnId="{EEA53C99-FACD-A349-B17A-1C919FB84ABC}">
      <dgm:prSet/>
      <dgm:spPr/>
      <dgm:t>
        <a:bodyPr/>
        <a:lstStyle/>
        <a:p>
          <a:endParaRPr lang="en-US"/>
        </a:p>
      </dgm:t>
    </dgm:pt>
    <dgm:pt modelId="{175ABF3D-CA39-B441-92B6-56C7B36EB74B}" type="sibTrans" cxnId="{EEA53C99-FACD-A349-B17A-1C919FB84ABC}">
      <dgm:prSet/>
      <dgm:spPr/>
      <dgm:t>
        <a:bodyPr/>
        <a:lstStyle/>
        <a:p>
          <a:endParaRPr lang="en-US"/>
        </a:p>
      </dgm:t>
    </dgm:pt>
    <dgm:pt modelId="{F01CEB53-2E77-1846-A378-11674DAEDF49}">
      <dgm:prSet phldrT="[Text]"/>
      <dgm:spPr/>
      <dgm:t>
        <a:bodyPr/>
        <a:lstStyle/>
        <a:p>
          <a:r>
            <a:rPr lang="en-US" dirty="0"/>
            <a:t>Support Diverse Audiences</a:t>
          </a:r>
        </a:p>
      </dgm:t>
    </dgm:pt>
    <dgm:pt modelId="{86A577BA-B3D8-8045-A1E3-4EA6C2CE10EA}" type="parTrans" cxnId="{A408C5E7-2F52-4D43-B6CB-1ACDA954587D}">
      <dgm:prSet/>
      <dgm:spPr/>
      <dgm:t>
        <a:bodyPr/>
        <a:lstStyle/>
        <a:p>
          <a:endParaRPr lang="en-US"/>
        </a:p>
      </dgm:t>
    </dgm:pt>
    <dgm:pt modelId="{9BF1B361-BBCC-534C-8C06-12529EF3AF23}" type="sibTrans" cxnId="{A408C5E7-2F52-4D43-B6CB-1ACDA954587D}">
      <dgm:prSet/>
      <dgm:spPr/>
      <dgm:t>
        <a:bodyPr/>
        <a:lstStyle/>
        <a:p>
          <a:endParaRPr lang="en-US"/>
        </a:p>
      </dgm:t>
    </dgm:pt>
    <dgm:pt modelId="{A3B95D1B-230C-6342-BFE8-E25E53A97550}">
      <dgm:prSet phldrT="[Text]"/>
      <dgm:spPr/>
      <dgm:t>
        <a:bodyPr/>
        <a:lstStyle/>
        <a:p>
          <a:r>
            <a:rPr lang="en-US" dirty="0"/>
            <a:t>Insights from ALL data</a:t>
          </a:r>
        </a:p>
      </dgm:t>
    </dgm:pt>
    <dgm:pt modelId="{26500212-1F08-D447-8606-F3DD0BF49E09}" type="parTrans" cxnId="{72D1D991-CA6A-BB4F-8DEB-6AF9701C8B69}">
      <dgm:prSet/>
      <dgm:spPr/>
      <dgm:t>
        <a:bodyPr/>
        <a:lstStyle/>
        <a:p>
          <a:endParaRPr lang="en-US"/>
        </a:p>
      </dgm:t>
    </dgm:pt>
    <dgm:pt modelId="{0388406B-7CC6-8B41-A368-5D9C97C43339}" type="sibTrans" cxnId="{72D1D991-CA6A-BB4F-8DEB-6AF9701C8B69}">
      <dgm:prSet/>
      <dgm:spPr/>
      <dgm:t>
        <a:bodyPr/>
        <a:lstStyle/>
        <a:p>
          <a:endParaRPr lang="en-US"/>
        </a:p>
      </dgm:t>
    </dgm:pt>
    <dgm:pt modelId="{8234F253-1E44-374F-8891-442846C101DE}">
      <dgm:prSet phldrT="[Text]"/>
      <dgm:spPr/>
      <dgm:t>
        <a:bodyPr/>
        <a:lstStyle/>
        <a:p>
          <a:r>
            <a:rPr lang="en-US" dirty="0"/>
            <a:t>Modernize Architecture</a:t>
          </a:r>
        </a:p>
      </dgm:t>
    </dgm:pt>
    <dgm:pt modelId="{463AECDB-C108-7449-86D2-E4D514B471AE}" type="parTrans" cxnId="{730E1955-91D5-7D4F-BF71-B992EBD3F826}">
      <dgm:prSet/>
      <dgm:spPr/>
      <dgm:t>
        <a:bodyPr/>
        <a:lstStyle/>
        <a:p>
          <a:endParaRPr lang="en-US"/>
        </a:p>
      </dgm:t>
    </dgm:pt>
    <dgm:pt modelId="{171CD85C-3E9B-D54E-92FF-CC929BD87A15}" type="sibTrans" cxnId="{730E1955-91D5-7D4F-BF71-B992EBD3F826}">
      <dgm:prSet/>
      <dgm:spPr/>
      <dgm:t>
        <a:bodyPr/>
        <a:lstStyle/>
        <a:p>
          <a:endParaRPr lang="en-US"/>
        </a:p>
      </dgm:t>
    </dgm:pt>
    <dgm:pt modelId="{90890E36-D6F0-C84E-B7CF-F4895525DE9D}">
      <dgm:prSet phldrT="[Text]"/>
      <dgm:spPr/>
      <dgm:t>
        <a:bodyPr/>
        <a:lstStyle/>
        <a:p>
          <a:r>
            <a:rPr lang="en-US" dirty="0"/>
            <a:t>Deep expertise in Architecture</a:t>
          </a:r>
        </a:p>
      </dgm:t>
    </dgm:pt>
    <dgm:pt modelId="{DBF56161-4115-2443-8AAB-4A684DD5CD2C}" type="parTrans" cxnId="{DF0DC714-6C96-4846-89AF-3D8FCA0B8710}">
      <dgm:prSet/>
      <dgm:spPr/>
      <dgm:t>
        <a:bodyPr/>
        <a:lstStyle/>
        <a:p>
          <a:endParaRPr lang="en-US"/>
        </a:p>
      </dgm:t>
    </dgm:pt>
    <dgm:pt modelId="{3D4C3D1E-E890-654D-907E-1C0B90F01749}" type="sibTrans" cxnId="{DF0DC714-6C96-4846-89AF-3D8FCA0B8710}">
      <dgm:prSet/>
      <dgm:spPr/>
      <dgm:t>
        <a:bodyPr/>
        <a:lstStyle/>
        <a:p>
          <a:endParaRPr lang="en-US"/>
        </a:p>
      </dgm:t>
    </dgm:pt>
    <dgm:pt modelId="{9323843B-CF22-FB4E-A34C-A814CC09BF1C}">
      <dgm:prSet/>
      <dgm:spPr/>
      <dgm:t>
        <a:bodyPr/>
        <a:lstStyle/>
        <a:p>
          <a:r>
            <a:rPr lang="en-US"/>
            <a:t>Business-focused Approach to Data Engineering to align analytics and technology</a:t>
          </a:r>
        </a:p>
      </dgm:t>
    </dgm:pt>
    <dgm:pt modelId="{99A3365E-4D90-7D49-9770-BABD38C2A832}" type="parTrans" cxnId="{996B5B78-D408-0645-B2CB-8271B3DADD5F}">
      <dgm:prSet/>
      <dgm:spPr/>
      <dgm:t>
        <a:bodyPr/>
        <a:lstStyle/>
        <a:p>
          <a:endParaRPr lang="en-US"/>
        </a:p>
      </dgm:t>
    </dgm:pt>
    <dgm:pt modelId="{9AEE8A09-127C-BB43-97BB-3F5C54E4DFD7}" type="sibTrans" cxnId="{996B5B78-D408-0645-B2CB-8271B3DADD5F}">
      <dgm:prSet/>
      <dgm:spPr/>
      <dgm:t>
        <a:bodyPr/>
        <a:lstStyle/>
        <a:p>
          <a:endParaRPr lang="en-US"/>
        </a:p>
      </dgm:t>
    </dgm:pt>
    <dgm:pt modelId="{42428205-9F4B-ED4A-8CED-93B23AA7009C}">
      <dgm:prSet/>
      <dgm:spPr/>
      <dgm:t>
        <a:bodyPr/>
        <a:lstStyle/>
        <a:p>
          <a:r>
            <a:rPr lang="en-US" dirty="0"/>
            <a:t>Workload-centric Architectures to meet different needs of business stakeholders</a:t>
          </a:r>
        </a:p>
      </dgm:t>
    </dgm:pt>
    <dgm:pt modelId="{9A0555F9-C027-984E-B2C3-7DAA8135FA83}" type="parTrans" cxnId="{59206FA7-6BB8-6A4C-9DCA-782580BD23CA}">
      <dgm:prSet/>
      <dgm:spPr/>
      <dgm:t>
        <a:bodyPr/>
        <a:lstStyle/>
        <a:p>
          <a:endParaRPr lang="en-US"/>
        </a:p>
      </dgm:t>
    </dgm:pt>
    <dgm:pt modelId="{1F62A288-B639-9141-B074-544FEA25DDCE}" type="sibTrans" cxnId="{59206FA7-6BB8-6A4C-9DCA-782580BD23CA}">
      <dgm:prSet/>
      <dgm:spPr/>
      <dgm:t>
        <a:bodyPr/>
        <a:lstStyle/>
        <a:p>
          <a:endParaRPr lang="en-US"/>
        </a:p>
      </dgm:t>
    </dgm:pt>
    <dgm:pt modelId="{70D016EE-FA5D-1544-80EF-28EE00A42FB2}">
      <dgm:prSet/>
      <dgm:spPr/>
      <dgm:t>
        <a:bodyPr/>
        <a:lstStyle/>
        <a:p>
          <a:r>
            <a:rPr lang="en-US" dirty="0"/>
            <a:t>Fusing of conventional with Unconventional data for deeper and more meaningful connections</a:t>
          </a:r>
        </a:p>
      </dgm:t>
    </dgm:pt>
    <dgm:pt modelId="{41844BFB-2C35-224F-860A-F1B9228CE181}" type="parTrans" cxnId="{9CB07118-BBA3-DA4D-9282-19CE0410393A}">
      <dgm:prSet/>
      <dgm:spPr/>
      <dgm:t>
        <a:bodyPr/>
        <a:lstStyle/>
        <a:p>
          <a:endParaRPr lang="en-US"/>
        </a:p>
      </dgm:t>
    </dgm:pt>
    <dgm:pt modelId="{E5409342-2E4F-7D41-AA69-533873AE98D0}" type="sibTrans" cxnId="{9CB07118-BBA3-DA4D-9282-19CE0410393A}">
      <dgm:prSet/>
      <dgm:spPr/>
      <dgm:t>
        <a:bodyPr/>
        <a:lstStyle/>
        <a:p>
          <a:endParaRPr lang="en-US"/>
        </a:p>
      </dgm:t>
    </dgm:pt>
    <dgm:pt modelId="{2FCDDB40-EF71-1E42-ABED-72904C0B5005}">
      <dgm:prSet/>
      <dgm:spPr/>
      <dgm:t>
        <a:bodyPr/>
        <a:lstStyle/>
        <a:p>
          <a:r>
            <a:rPr kumimoji="0" lang="en-US" b="0" i="0" u="none" strike="noStrike" cap="none" spc="0" normalizeH="0" baseline="0" noProof="0" dirty="0">
              <a:ln>
                <a:noFill/>
              </a:ln>
              <a:solidFill>
                <a:srgbClr val="000000"/>
              </a:solidFill>
              <a:effectLst/>
              <a:uLnTx/>
              <a:uFillTx/>
              <a:latin typeface="Calibri"/>
              <a:ea typeface="+mn-ea"/>
              <a:cs typeface="+mn-cs"/>
            </a:rPr>
            <a:t>Focus on building scalable, reliable and maintainable analytics solutions &amp; data products </a:t>
          </a:r>
          <a:endParaRPr lang="en-US" i="0" dirty="0"/>
        </a:p>
      </dgm:t>
    </dgm:pt>
    <dgm:pt modelId="{1E7B954C-6034-9D40-80F6-705E35C8A6ED}" type="parTrans" cxnId="{7B970F0D-ED4C-4B45-B2F4-DCD9F1FA516F}">
      <dgm:prSet/>
      <dgm:spPr/>
      <dgm:t>
        <a:bodyPr/>
        <a:lstStyle/>
        <a:p>
          <a:endParaRPr lang="en-US"/>
        </a:p>
      </dgm:t>
    </dgm:pt>
    <dgm:pt modelId="{16ADFBB2-BA5D-7A4A-B09A-CE2E4A4DDDBD}" type="sibTrans" cxnId="{7B970F0D-ED4C-4B45-B2F4-DCD9F1FA516F}">
      <dgm:prSet/>
      <dgm:spPr/>
      <dgm:t>
        <a:bodyPr/>
        <a:lstStyle/>
        <a:p>
          <a:endParaRPr lang="en-US"/>
        </a:p>
      </dgm:t>
    </dgm:pt>
    <dgm:pt modelId="{ADA2A936-8400-8F47-A774-8F0E2502857E}">
      <dgm:prSet phldrT="[Text]"/>
      <dgm:spPr/>
      <dgm:t>
        <a:bodyPr/>
        <a:lstStyle/>
        <a:p>
          <a:r>
            <a:rPr lang="en-US" dirty="0"/>
            <a:t>Transition to modern data environment while preserving value from technology investments</a:t>
          </a:r>
        </a:p>
      </dgm:t>
    </dgm:pt>
    <dgm:pt modelId="{B0433DDB-11A6-4346-B37A-E81A2FEBFE75}" type="parTrans" cxnId="{005F607C-FF3C-F449-BF1B-E796249EEA67}">
      <dgm:prSet/>
      <dgm:spPr/>
      <dgm:t>
        <a:bodyPr/>
        <a:lstStyle/>
        <a:p>
          <a:endParaRPr lang="en-US"/>
        </a:p>
      </dgm:t>
    </dgm:pt>
    <dgm:pt modelId="{57C60D43-5FE7-CE47-B092-414CCED28723}" type="sibTrans" cxnId="{005F607C-FF3C-F449-BF1B-E796249EEA67}">
      <dgm:prSet/>
      <dgm:spPr/>
      <dgm:t>
        <a:bodyPr/>
        <a:lstStyle/>
        <a:p>
          <a:endParaRPr lang="en-US"/>
        </a:p>
      </dgm:t>
    </dgm:pt>
    <dgm:pt modelId="{4A7B73D4-A0A9-A74C-956F-8973ABB5E4D7}" type="pres">
      <dgm:prSet presAssocID="{A04DBE4D-86BA-FE40-AB37-F5437686260F}" presName="diagram" presStyleCnt="0">
        <dgm:presLayoutVars>
          <dgm:dir/>
          <dgm:animLvl val="lvl"/>
          <dgm:resizeHandles val="exact"/>
        </dgm:presLayoutVars>
      </dgm:prSet>
      <dgm:spPr/>
    </dgm:pt>
    <dgm:pt modelId="{9DF7E835-0389-C54E-80A3-F8893D79F487}" type="pres">
      <dgm:prSet presAssocID="{998791BF-0AAC-7546-9373-2D6D351C85D6}" presName="compNode" presStyleCnt="0"/>
      <dgm:spPr/>
    </dgm:pt>
    <dgm:pt modelId="{FB0B63FF-6022-AE44-A2C6-56F1C9203464}" type="pres">
      <dgm:prSet presAssocID="{998791BF-0AAC-7546-9373-2D6D351C85D6}" presName="childRect" presStyleLbl="bgAcc1" presStyleIdx="0" presStyleCnt="5">
        <dgm:presLayoutVars>
          <dgm:bulletEnabled val="1"/>
        </dgm:presLayoutVars>
      </dgm:prSet>
      <dgm:spPr/>
    </dgm:pt>
    <dgm:pt modelId="{52318264-4FEE-9340-9E18-044D206538A9}" type="pres">
      <dgm:prSet presAssocID="{998791BF-0AAC-7546-9373-2D6D351C85D6}" presName="parentText" presStyleLbl="node1" presStyleIdx="0" presStyleCnt="0">
        <dgm:presLayoutVars>
          <dgm:chMax val="0"/>
          <dgm:bulletEnabled val="1"/>
        </dgm:presLayoutVars>
      </dgm:prSet>
      <dgm:spPr/>
    </dgm:pt>
    <dgm:pt modelId="{E3F044FE-F3DF-FD4C-9800-39ED9D0A3980}" type="pres">
      <dgm:prSet presAssocID="{998791BF-0AAC-7546-9373-2D6D351C85D6}" presName="parentRect" presStyleLbl="alignNode1" presStyleIdx="0" presStyleCnt="5"/>
      <dgm:spPr/>
    </dgm:pt>
    <dgm:pt modelId="{649A551F-E43B-FF43-8C95-26483307C41F}" type="pres">
      <dgm:prSet presAssocID="{998791BF-0AAC-7546-9373-2D6D351C85D6}" presName="adorn" presStyleLbl="fgAccFollowNode1" presStyleIdx="0" presStyleCnt="5"/>
      <dgm:spPr/>
    </dgm:pt>
    <dgm:pt modelId="{7DDF4C22-2232-2D4E-BFFE-3DDB4A2A9701}" type="pres">
      <dgm:prSet presAssocID="{175ABF3D-CA39-B441-92B6-56C7B36EB74B}" presName="sibTrans" presStyleLbl="sibTrans2D1" presStyleIdx="0" presStyleCnt="0"/>
      <dgm:spPr/>
    </dgm:pt>
    <dgm:pt modelId="{073D1309-9C17-5A4D-930F-9DDAFA5441EF}" type="pres">
      <dgm:prSet presAssocID="{F01CEB53-2E77-1846-A378-11674DAEDF49}" presName="compNode" presStyleCnt="0"/>
      <dgm:spPr/>
    </dgm:pt>
    <dgm:pt modelId="{8405D5F8-1B53-DE48-8B73-28FEB59B098C}" type="pres">
      <dgm:prSet presAssocID="{F01CEB53-2E77-1846-A378-11674DAEDF49}" presName="childRect" presStyleLbl="bgAcc1" presStyleIdx="1" presStyleCnt="5">
        <dgm:presLayoutVars>
          <dgm:bulletEnabled val="1"/>
        </dgm:presLayoutVars>
      </dgm:prSet>
      <dgm:spPr/>
    </dgm:pt>
    <dgm:pt modelId="{F4797A1A-1667-1346-A4F8-C4143BAA06D4}" type="pres">
      <dgm:prSet presAssocID="{F01CEB53-2E77-1846-A378-11674DAEDF49}" presName="parentText" presStyleLbl="node1" presStyleIdx="0" presStyleCnt="0">
        <dgm:presLayoutVars>
          <dgm:chMax val="0"/>
          <dgm:bulletEnabled val="1"/>
        </dgm:presLayoutVars>
      </dgm:prSet>
      <dgm:spPr/>
    </dgm:pt>
    <dgm:pt modelId="{29496FF5-D944-B743-A5C3-D3942EA1CD6D}" type="pres">
      <dgm:prSet presAssocID="{F01CEB53-2E77-1846-A378-11674DAEDF49}" presName="parentRect" presStyleLbl="alignNode1" presStyleIdx="1" presStyleCnt="5"/>
      <dgm:spPr/>
    </dgm:pt>
    <dgm:pt modelId="{616E600A-8C1A-9B46-A7A4-2193F7E6CC2F}" type="pres">
      <dgm:prSet presAssocID="{F01CEB53-2E77-1846-A378-11674DAEDF49}" presName="adorn" presStyleLbl="fgAccFollowNode1" presStyleIdx="1" presStyleCnt="5"/>
      <dgm:spPr/>
    </dgm:pt>
    <dgm:pt modelId="{C4B725AC-4DB1-CA4F-B116-C966733C3890}" type="pres">
      <dgm:prSet presAssocID="{9BF1B361-BBCC-534C-8C06-12529EF3AF23}" presName="sibTrans" presStyleLbl="sibTrans2D1" presStyleIdx="0" presStyleCnt="0"/>
      <dgm:spPr/>
    </dgm:pt>
    <dgm:pt modelId="{56CC0B57-1538-184B-84D1-3E46BD09FE9E}" type="pres">
      <dgm:prSet presAssocID="{A3B95D1B-230C-6342-BFE8-E25E53A97550}" presName="compNode" presStyleCnt="0"/>
      <dgm:spPr/>
    </dgm:pt>
    <dgm:pt modelId="{DF90302F-1E4B-AF49-8295-321E95015D99}" type="pres">
      <dgm:prSet presAssocID="{A3B95D1B-230C-6342-BFE8-E25E53A97550}" presName="childRect" presStyleLbl="bgAcc1" presStyleIdx="2" presStyleCnt="5">
        <dgm:presLayoutVars>
          <dgm:bulletEnabled val="1"/>
        </dgm:presLayoutVars>
      </dgm:prSet>
      <dgm:spPr/>
    </dgm:pt>
    <dgm:pt modelId="{B6702E02-FBB9-AF43-B506-D18013C86462}" type="pres">
      <dgm:prSet presAssocID="{A3B95D1B-230C-6342-BFE8-E25E53A97550}" presName="parentText" presStyleLbl="node1" presStyleIdx="0" presStyleCnt="0">
        <dgm:presLayoutVars>
          <dgm:chMax val="0"/>
          <dgm:bulletEnabled val="1"/>
        </dgm:presLayoutVars>
      </dgm:prSet>
      <dgm:spPr/>
    </dgm:pt>
    <dgm:pt modelId="{9F494B18-59FA-1343-9A9B-1B9773F1A63A}" type="pres">
      <dgm:prSet presAssocID="{A3B95D1B-230C-6342-BFE8-E25E53A97550}" presName="parentRect" presStyleLbl="alignNode1" presStyleIdx="2" presStyleCnt="5"/>
      <dgm:spPr/>
    </dgm:pt>
    <dgm:pt modelId="{28B5B6C6-D1C7-1F49-954E-D7E7577E65C5}" type="pres">
      <dgm:prSet presAssocID="{A3B95D1B-230C-6342-BFE8-E25E53A97550}" presName="adorn" presStyleLbl="fgAccFollowNode1" presStyleIdx="2" presStyleCnt="5"/>
      <dgm:spPr/>
    </dgm:pt>
    <dgm:pt modelId="{DE30693A-500F-5146-BF22-131C6989F513}" type="pres">
      <dgm:prSet presAssocID="{0388406B-7CC6-8B41-A368-5D9C97C43339}" presName="sibTrans" presStyleLbl="sibTrans2D1" presStyleIdx="0" presStyleCnt="0"/>
      <dgm:spPr/>
    </dgm:pt>
    <dgm:pt modelId="{1B71316C-3535-6A4A-8920-E2E87BDF8BC0}" type="pres">
      <dgm:prSet presAssocID="{90890E36-D6F0-C84E-B7CF-F4895525DE9D}" presName="compNode" presStyleCnt="0"/>
      <dgm:spPr/>
    </dgm:pt>
    <dgm:pt modelId="{276C61C0-1579-704D-8535-3103F57CF079}" type="pres">
      <dgm:prSet presAssocID="{90890E36-D6F0-C84E-B7CF-F4895525DE9D}" presName="childRect" presStyleLbl="bgAcc1" presStyleIdx="3" presStyleCnt="5">
        <dgm:presLayoutVars>
          <dgm:bulletEnabled val="1"/>
        </dgm:presLayoutVars>
      </dgm:prSet>
      <dgm:spPr/>
    </dgm:pt>
    <dgm:pt modelId="{92863F3C-2773-D048-8629-F03181D7A93B}" type="pres">
      <dgm:prSet presAssocID="{90890E36-D6F0-C84E-B7CF-F4895525DE9D}" presName="parentText" presStyleLbl="node1" presStyleIdx="0" presStyleCnt="0">
        <dgm:presLayoutVars>
          <dgm:chMax val="0"/>
          <dgm:bulletEnabled val="1"/>
        </dgm:presLayoutVars>
      </dgm:prSet>
      <dgm:spPr/>
    </dgm:pt>
    <dgm:pt modelId="{22482E89-4F97-D44B-B988-27CAE3BCE9C0}" type="pres">
      <dgm:prSet presAssocID="{90890E36-D6F0-C84E-B7CF-F4895525DE9D}" presName="parentRect" presStyleLbl="alignNode1" presStyleIdx="3" presStyleCnt="5"/>
      <dgm:spPr/>
    </dgm:pt>
    <dgm:pt modelId="{D6CEB211-46A3-5F44-8CB3-862DD2B1FBFA}" type="pres">
      <dgm:prSet presAssocID="{90890E36-D6F0-C84E-B7CF-F4895525DE9D}" presName="adorn" presStyleLbl="fgAccFollowNode1" presStyleIdx="3" presStyleCnt="5"/>
      <dgm:spPr/>
    </dgm:pt>
    <dgm:pt modelId="{33B130CA-02A4-AE41-A0A3-BE8D1704E797}" type="pres">
      <dgm:prSet presAssocID="{3D4C3D1E-E890-654D-907E-1C0B90F01749}" presName="sibTrans" presStyleLbl="sibTrans2D1" presStyleIdx="0" presStyleCnt="0"/>
      <dgm:spPr/>
    </dgm:pt>
    <dgm:pt modelId="{50595E23-86F3-854E-8A58-6A242512F7B5}" type="pres">
      <dgm:prSet presAssocID="{8234F253-1E44-374F-8891-442846C101DE}" presName="compNode" presStyleCnt="0"/>
      <dgm:spPr/>
    </dgm:pt>
    <dgm:pt modelId="{A9CEED3B-1B79-A148-B938-2DD119AC5634}" type="pres">
      <dgm:prSet presAssocID="{8234F253-1E44-374F-8891-442846C101DE}" presName="childRect" presStyleLbl="bgAcc1" presStyleIdx="4" presStyleCnt="5">
        <dgm:presLayoutVars>
          <dgm:bulletEnabled val="1"/>
        </dgm:presLayoutVars>
      </dgm:prSet>
      <dgm:spPr/>
    </dgm:pt>
    <dgm:pt modelId="{3D35EF5A-A345-5946-A7F0-597C32EEE6CD}" type="pres">
      <dgm:prSet presAssocID="{8234F253-1E44-374F-8891-442846C101DE}" presName="parentText" presStyleLbl="node1" presStyleIdx="0" presStyleCnt="0">
        <dgm:presLayoutVars>
          <dgm:chMax val="0"/>
          <dgm:bulletEnabled val="1"/>
        </dgm:presLayoutVars>
      </dgm:prSet>
      <dgm:spPr/>
    </dgm:pt>
    <dgm:pt modelId="{624E02C9-4900-474B-8551-EFA1E396CCEA}" type="pres">
      <dgm:prSet presAssocID="{8234F253-1E44-374F-8891-442846C101DE}" presName="parentRect" presStyleLbl="alignNode1" presStyleIdx="4" presStyleCnt="5"/>
      <dgm:spPr/>
    </dgm:pt>
    <dgm:pt modelId="{AF32DEA1-A4C4-4C43-95A5-FBCC5EC2B242}" type="pres">
      <dgm:prSet presAssocID="{8234F253-1E44-374F-8891-442846C101DE}" presName="adorn" presStyleLbl="fgAccFollowNode1" presStyleIdx="4" presStyleCnt="5"/>
      <dgm:spPr/>
    </dgm:pt>
  </dgm:ptLst>
  <dgm:cxnLst>
    <dgm:cxn modelId="{7B970F0D-ED4C-4B45-B2F4-DCD9F1FA516F}" srcId="{90890E36-D6F0-C84E-B7CF-F4895525DE9D}" destId="{2FCDDB40-EF71-1E42-ABED-72904C0B5005}" srcOrd="0" destOrd="0" parTransId="{1E7B954C-6034-9D40-80F6-705E35C8A6ED}" sibTransId="{16ADFBB2-BA5D-7A4A-B09A-CE2E4A4DDDBD}"/>
    <dgm:cxn modelId="{F7D3270F-B4BA-6543-92AF-128DA911AF24}" type="presOf" srcId="{70D016EE-FA5D-1544-80EF-28EE00A42FB2}" destId="{DF90302F-1E4B-AF49-8295-321E95015D99}" srcOrd="0" destOrd="0" presId="urn:microsoft.com/office/officeart/2005/8/layout/bList2"/>
    <dgm:cxn modelId="{EE1C7D11-0CAB-5943-BCE6-78C1A54431E2}" type="presOf" srcId="{A3B95D1B-230C-6342-BFE8-E25E53A97550}" destId="{9F494B18-59FA-1343-9A9B-1B9773F1A63A}" srcOrd="1" destOrd="0" presId="urn:microsoft.com/office/officeart/2005/8/layout/bList2"/>
    <dgm:cxn modelId="{DF0DC714-6C96-4846-89AF-3D8FCA0B8710}" srcId="{A04DBE4D-86BA-FE40-AB37-F5437686260F}" destId="{90890E36-D6F0-C84E-B7CF-F4895525DE9D}" srcOrd="3" destOrd="0" parTransId="{DBF56161-4115-2443-8AAB-4A684DD5CD2C}" sibTransId="{3D4C3D1E-E890-654D-907E-1C0B90F01749}"/>
    <dgm:cxn modelId="{9CB07118-BBA3-DA4D-9282-19CE0410393A}" srcId="{A3B95D1B-230C-6342-BFE8-E25E53A97550}" destId="{70D016EE-FA5D-1544-80EF-28EE00A42FB2}" srcOrd="0" destOrd="0" parTransId="{41844BFB-2C35-224F-860A-F1B9228CE181}" sibTransId="{E5409342-2E4F-7D41-AA69-533873AE98D0}"/>
    <dgm:cxn modelId="{85751022-40F4-324B-AF23-178F2008F12C}" type="presOf" srcId="{F01CEB53-2E77-1846-A378-11674DAEDF49}" destId="{F4797A1A-1667-1346-A4F8-C4143BAA06D4}" srcOrd="0" destOrd="0" presId="urn:microsoft.com/office/officeart/2005/8/layout/bList2"/>
    <dgm:cxn modelId="{CDB8A436-607B-4147-90A2-571C08A9D0F7}" type="presOf" srcId="{998791BF-0AAC-7546-9373-2D6D351C85D6}" destId="{52318264-4FEE-9340-9E18-044D206538A9}" srcOrd="0" destOrd="0" presId="urn:microsoft.com/office/officeart/2005/8/layout/bList2"/>
    <dgm:cxn modelId="{B5B74E43-7B36-B244-90E1-1D8B27E64616}" type="presOf" srcId="{ADA2A936-8400-8F47-A774-8F0E2502857E}" destId="{A9CEED3B-1B79-A148-B938-2DD119AC5634}" srcOrd="0" destOrd="0" presId="urn:microsoft.com/office/officeart/2005/8/layout/bList2"/>
    <dgm:cxn modelId="{8E352865-271B-284D-9D0E-5C6F9FF6AD35}" type="presOf" srcId="{F01CEB53-2E77-1846-A378-11674DAEDF49}" destId="{29496FF5-D944-B743-A5C3-D3942EA1CD6D}" srcOrd="1" destOrd="0" presId="urn:microsoft.com/office/officeart/2005/8/layout/bList2"/>
    <dgm:cxn modelId="{FF59BF45-D150-7347-A198-9073EA181F51}" type="presOf" srcId="{8234F253-1E44-374F-8891-442846C101DE}" destId="{3D35EF5A-A345-5946-A7F0-597C32EEE6CD}" srcOrd="0" destOrd="0" presId="urn:microsoft.com/office/officeart/2005/8/layout/bList2"/>
    <dgm:cxn modelId="{735BA267-0400-394C-AADB-E58D95DB47C8}" type="presOf" srcId="{A04DBE4D-86BA-FE40-AB37-F5437686260F}" destId="{4A7B73D4-A0A9-A74C-956F-8973ABB5E4D7}" srcOrd="0" destOrd="0" presId="urn:microsoft.com/office/officeart/2005/8/layout/bList2"/>
    <dgm:cxn modelId="{A08FBB4D-375A-0B46-B4B6-EF84BC2F9509}" type="presOf" srcId="{9BF1B361-BBCC-534C-8C06-12529EF3AF23}" destId="{C4B725AC-4DB1-CA4F-B116-C966733C3890}" srcOrd="0" destOrd="0" presId="urn:microsoft.com/office/officeart/2005/8/layout/bList2"/>
    <dgm:cxn modelId="{BE3BC071-C8FF-0B40-99D8-CC2694719E0F}" type="presOf" srcId="{42428205-9F4B-ED4A-8CED-93B23AA7009C}" destId="{8405D5F8-1B53-DE48-8B73-28FEB59B098C}" srcOrd="0" destOrd="0" presId="urn:microsoft.com/office/officeart/2005/8/layout/bList2"/>
    <dgm:cxn modelId="{E7454D54-67A5-5846-A12B-61C0567A0365}" type="presOf" srcId="{90890E36-D6F0-C84E-B7CF-F4895525DE9D}" destId="{92863F3C-2773-D048-8629-F03181D7A93B}" srcOrd="0" destOrd="0" presId="urn:microsoft.com/office/officeart/2005/8/layout/bList2"/>
    <dgm:cxn modelId="{730E1955-91D5-7D4F-BF71-B992EBD3F826}" srcId="{A04DBE4D-86BA-FE40-AB37-F5437686260F}" destId="{8234F253-1E44-374F-8891-442846C101DE}" srcOrd="4" destOrd="0" parTransId="{463AECDB-C108-7449-86D2-E4D514B471AE}" sibTransId="{171CD85C-3E9B-D54E-92FF-CC929BD87A15}"/>
    <dgm:cxn modelId="{996B5B78-D408-0645-B2CB-8271B3DADD5F}" srcId="{998791BF-0AAC-7546-9373-2D6D351C85D6}" destId="{9323843B-CF22-FB4E-A34C-A814CC09BF1C}" srcOrd="0" destOrd="0" parTransId="{99A3365E-4D90-7D49-9770-BABD38C2A832}" sibTransId="{9AEE8A09-127C-BB43-97BB-3F5C54E4DFD7}"/>
    <dgm:cxn modelId="{2EAEDC79-905F-214B-840E-B7DC6D0D27F3}" type="presOf" srcId="{8234F253-1E44-374F-8891-442846C101DE}" destId="{624E02C9-4900-474B-8551-EFA1E396CCEA}" srcOrd="1" destOrd="0" presId="urn:microsoft.com/office/officeart/2005/8/layout/bList2"/>
    <dgm:cxn modelId="{005F607C-FF3C-F449-BF1B-E796249EEA67}" srcId="{8234F253-1E44-374F-8891-442846C101DE}" destId="{ADA2A936-8400-8F47-A774-8F0E2502857E}" srcOrd="0" destOrd="0" parTransId="{B0433DDB-11A6-4346-B37A-E81A2FEBFE75}" sibTransId="{57C60D43-5FE7-CE47-B092-414CCED28723}"/>
    <dgm:cxn modelId="{FB339D7E-95A3-4449-A260-CBB2A2507D8E}" type="presOf" srcId="{175ABF3D-CA39-B441-92B6-56C7B36EB74B}" destId="{7DDF4C22-2232-2D4E-BFFE-3DDB4A2A9701}" srcOrd="0" destOrd="0" presId="urn:microsoft.com/office/officeart/2005/8/layout/bList2"/>
    <dgm:cxn modelId="{72D1D991-CA6A-BB4F-8DEB-6AF9701C8B69}" srcId="{A04DBE4D-86BA-FE40-AB37-F5437686260F}" destId="{A3B95D1B-230C-6342-BFE8-E25E53A97550}" srcOrd="2" destOrd="0" parTransId="{26500212-1F08-D447-8606-F3DD0BF49E09}" sibTransId="{0388406B-7CC6-8B41-A368-5D9C97C43339}"/>
    <dgm:cxn modelId="{A9CC9993-B8F4-6246-A6BD-D69BE2C3633D}" type="presOf" srcId="{998791BF-0AAC-7546-9373-2D6D351C85D6}" destId="{E3F044FE-F3DF-FD4C-9800-39ED9D0A3980}" srcOrd="1" destOrd="0" presId="urn:microsoft.com/office/officeart/2005/8/layout/bList2"/>
    <dgm:cxn modelId="{EEA53C99-FACD-A349-B17A-1C919FB84ABC}" srcId="{A04DBE4D-86BA-FE40-AB37-F5437686260F}" destId="{998791BF-0AAC-7546-9373-2D6D351C85D6}" srcOrd="0" destOrd="0" parTransId="{C4342671-07D8-CF44-A7F5-9C49966DB452}" sibTransId="{175ABF3D-CA39-B441-92B6-56C7B36EB74B}"/>
    <dgm:cxn modelId="{59206FA7-6BB8-6A4C-9DCA-782580BD23CA}" srcId="{F01CEB53-2E77-1846-A378-11674DAEDF49}" destId="{42428205-9F4B-ED4A-8CED-93B23AA7009C}" srcOrd="0" destOrd="0" parTransId="{9A0555F9-C027-984E-B2C3-7DAA8135FA83}" sibTransId="{1F62A288-B639-9141-B074-544FEA25DDCE}"/>
    <dgm:cxn modelId="{9D7430AF-CFAE-9848-BE21-B07E87211DA0}" type="presOf" srcId="{3D4C3D1E-E890-654D-907E-1C0B90F01749}" destId="{33B130CA-02A4-AE41-A0A3-BE8D1704E797}" srcOrd="0" destOrd="0" presId="urn:microsoft.com/office/officeart/2005/8/layout/bList2"/>
    <dgm:cxn modelId="{264A9EC9-4F54-8B42-B918-40FF633A18C7}" type="presOf" srcId="{2FCDDB40-EF71-1E42-ABED-72904C0B5005}" destId="{276C61C0-1579-704D-8535-3103F57CF079}" srcOrd="0" destOrd="0" presId="urn:microsoft.com/office/officeart/2005/8/layout/bList2"/>
    <dgm:cxn modelId="{2A98E8CB-4D70-394A-832F-355922869254}" type="presOf" srcId="{0388406B-7CC6-8B41-A368-5D9C97C43339}" destId="{DE30693A-500F-5146-BF22-131C6989F513}" srcOrd="0" destOrd="0" presId="urn:microsoft.com/office/officeart/2005/8/layout/bList2"/>
    <dgm:cxn modelId="{1A2123D8-D501-0348-906F-5761F8275F58}" type="presOf" srcId="{9323843B-CF22-FB4E-A34C-A814CC09BF1C}" destId="{FB0B63FF-6022-AE44-A2C6-56F1C9203464}" srcOrd="0" destOrd="0" presId="urn:microsoft.com/office/officeart/2005/8/layout/bList2"/>
    <dgm:cxn modelId="{3529C6DF-8090-4849-8AED-24F77F71E14D}" type="presOf" srcId="{A3B95D1B-230C-6342-BFE8-E25E53A97550}" destId="{B6702E02-FBB9-AF43-B506-D18013C86462}" srcOrd="0" destOrd="0" presId="urn:microsoft.com/office/officeart/2005/8/layout/bList2"/>
    <dgm:cxn modelId="{A408C5E7-2F52-4D43-B6CB-1ACDA954587D}" srcId="{A04DBE4D-86BA-FE40-AB37-F5437686260F}" destId="{F01CEB53-2E77-1846-A378-11674DAEDF49}" srcOrd="1" destOrd="0" parTransId="{86A577BA-B3D8-8045-A1E3-4EA6C2CE10EA}" sibTransId="{9BF1B361-BBCC-534C-8C06-12529EF3AF23}"/>
    <dgm:cxn modelId="{E37105FE-F009-424D-9B70-1C92009E6767}" type="presOf" srcId="{90890E36-D6F0-C84E-B7CF-F4895525DE9D}" destId="{22482E89-4F97-D44B-B988-27CAE3BCE9C0}" srcOrd="1" destOrd="0" presId="urn:microsoft.com/office/officeart/2005/8/layout/bList2"/>
    <dgm:cxn modelId="{EC7F4FBC-66C3-8543-8CA7-D346B7396438}" type="presParOf" srcId="{4A7B73D4-A0A9-A74C-956F-8973ABB5E4D7}" destId="{9DF7E835-0389-C54E-80A3-F8893D79F487}" srcOrd="0" destOrd="0" presId="urn:microsoft.com/office/officeart/2005/8/layout/bList2"/>
    <dgm:cxn modelId="{49E84E12-C332-D244-A612-B19B11437C46}" type="presParOf" srcId="{9DF7E835-0389-C54E-80A3-F8893D79F487}" destId="{FB0B63FF-6022-AE44-A2C6-56F1C9203464}" srcOrd="0" destOrd="0" presId="urn:microsoft.com/office/officeart/2005/8/layout/bList2"/>
    <dgm:cxn modelId="{ACCC239E-7E05-2D4E-ADAE-54002B532D39}" type="presParOf" srcId="{9DF7E835-0389-C54E-80A3-F8893D79F487}" destId="{52318264-4FEE-9340-9E18-044D206538A9}" srcOrd="1" destOrd="0" presId="urn:microsoft.com/office/officeart/2005/8/layout/bList2"/>
    <dgm:cxn modelId="{F9474C26-A221-E047-9F22-9B932E73E014}" type="presParOf" srcId="{9DF7E835-0389-C54E-80A3-F8893D79F487}" destId="{E3F044FE-F3DF-FD4C-9800-39ED9D0A3980}" srcOrd="2" destOrd="0" presId="urn:microsoft.com/office/officeart/2005/8/layout/bList2"/>
    <dgm:cxn modelId="{DD119996-5271-274C-9F08-E86790C44972}" type="presParOf" srcId="{9DF7E835-0389-C54E-80A3-F8893D79F487}" destId="{649A551F-E43B-FF43-8C95-26483307C41F}" srcOrd="3" destOrd="0" presId="urn:microsoft.com/office/officeart/2005/8/layout/bList2"/>
    <dgm:cxn modelId="{1421755B-7A26-FA46-9B10-F7FC72F81F24}" type="presParOf" srcId="{4A7B73D4-A0A9-A74C-956F-8973ABB5E4D7}" destId="{7DDF4C22-2232-2D4E-BFFE-3DDB4A2A9701}" srcOrd="1" destOrd="0" presId="urn:microsoft.com/office/officeart/2005/8/layout/bList2"/>
    <dgm:cxn modelId="{4FC20839-F264-0F48-BE4E-20C3885AD527}" type="presParOf" srcId="{4A7B73D4-A0A9-A74C-956F-8973ABB5E4D7}" destId="{073D1309-9C17-5A4D-930F-9DDAFA5441EF}" srcOrd="2" destOrd="0" presId="urn:microsoft.com/office/officeart/2005/8/layout/bList2"/>
    <dgm:cxn modelId="{75D44FB7-0B28-E847-8770-0941ECB60A41}" type="presParOf" srcId="{073D1309-9C17-5A4D-930F-9DDAFA5441EF}" destId="{8405D5F8-1B53-DE48-8B73-28FEB59B098C}" srcOrd="0" destOrd="0" presId="urn:microsoft.com/office/officeart/2005/8/layout/bList2"/>
    <dgm:cxn modelId="{01AD0DDD-90CE-4E4F-AAE4-6AEC7D68FD7F}" type="presParOf" srcId="{073D1309-9C17-5A4D-930F-9DDAFA5441EF}" destId="{F4797A1A-1667-1346-A4F8-C4143BAA06D4}" srcOrd="1" destOrd="0" presId="urn:microsoft.com/office/officeart/2005/8/layout/bList2"/>
    <dgm:cxn modelId="{FCBB618E-C387-4B44-90D0-D122439D6EBC}" type="presParOf" srcId="{073D1309-9C17-5A4D-930F-9DDAFA5441EF}" destId="{29496FF5-D944-B743-A5C3-D3942EA1CD6D}" srcOrd="2" destOrd="0" presId="urn:microsoft.com/office/officeart/2005/8/layout/bList2"/>
    <dgm:cxn modelId="{C8F2DAC0-49E5-BE46-AF19-85D0F9E44654}" type="presParOf" srcId="{073D1309-9C17-5A4D-930F-9DDAFA5441EF}" destId="{616E600A-8C1A-9B46-A7A4-2193F7E6CC2F}" srcOrd="3" destOrd="0" presId="urn:microsoft.com/office/officeart/2005/8/layout/bList2"/>
    <dgm:cxn modelId="{630177BF-A51D-8043-AAFF-87873C09FC3B}" type="presParOf" srcId="{4A7B73D4-A0A9-A74C-956F-8973ABB5E4D7}" destId="{C4B725AC-4DB1-CA4F-B116-C966733C3890}" srcOrd="3" destOrd="0" presId="urn:microsoft.com/office/officeart/2005/8/layout/bList2"/>
    <dgm:cxn modelId="{3625D96F-7E51-944C-A208-73F8CE0F6F41}" type="presParOf" srcId="{4A7B73D4-A0A9-A74C-956F-8973ABB5E4D7}" destId="{56CC0B57-1538-184B-84D1-3E46BD09FE9E}" srcOrd="4" destOrd="0" presId="urn:microsoft.com/office/officeart/2005/8/layout/bList2"/>
    <dgm:cxn modelId="{70D52DC0-A379-2D48-A053-5B0139BA2B2E}" type="presParOf" srcId="{56CC0B57-1538-184B-84D1-3E46BD09FE9E}" destId="{DF90302F-1E4B-AF49-8295-321E95015D99}" srcOrd="0" destOrd="0" presId="urn:microsoft.com/office/officeart/2005/8/layout/bList2"/>
    <dgm:cxn modelId="{DA2E203B-327B-A946-9BEC-A205D505A4EB}" type="presParOf" srcId="{56CC0B57-1538-184B-84D1-3E46BD09FE9E}" destId="{B6702E02-FBB9-AF43-B506-D18013C86462}" srcOrd="1" destOrd="0" presId="urn:microsoft.com/office/officeart/2005/8/layout/bList2"/>
    <dgm:cxn modelId="{B1B9231F-C5E6-7143-A811-3A84B5CEFF56}" type="presParOf" srcId="{56CC0B57-1538-184B-84D1-3E46BD09FE9E}" destId="{9F494B18-59FA-1343-9A9B-1B9773F1A63A}" srcOrd="2" destOrd="0" presId="urn:microsoft.com/office/officeart/2005/8/layout/bList2"/>
    <dgm:cxn modelId="{3FABE9B7-F6D8-A445-A8E3-C4980C883388}" type="presParOf" srcId="{56CC0B57-1538-184B-84D1-3E46BD09FE9E}" destId="{28B5B6C6-D1C7-1F49-954E-D7E7577E65C5}" srcOrd="3" destOrd="0" presId="urn:microsoft.com/office/officeart/2005/8/layout/bList2"/>
    <dgm:cxn modelId="{E3932A38-B0A6-6048-9A98-5C08D801F55C}" type="presParOf" srcId="{4A7B73D4-A0A9-A74C-956F-8973ABB5E4D7}" destId="{DE30693A-500F-5146-BF22-131C6989F513}" srcOrd="5" destOrd="0" presId="urn:microsoft.com/office/officeart/2005/8/layout/bList2"/>
    <dgm:cxn modelId="{75EBDEA5-327D-5B49-A9ED-82BAA7912E59}" type="presParOf" srcId="{4A7B73D4-A0A9-A74C-956F-8973ABB5E4D7}" destId="{1B71316C-3535-6A4A-8920-E2E87BDF8BC0}" srcOrd="6" destOrd="0" presId="urn:microsoft.com/office/officeart/2005/8/layout/bList2"/>
    <dgm:cxn modelId="{1463500B-A849-C44A-A03F-61A199A8428F}" type="presParOf" srcId="{1B71316C-3535-6A4A-8920-E2E87BDF8BC0}" destId="{276C61C0-1579-704D-8535-3103F57CF079}" srcOrd="0" destOrd="0" presId="urn:microsoft.com/office/officeart/2005/8/layout/bList2"/>
    <dgm:cxn modelId="{5F324C05-DFC9-744C-AFD8-FECFB13B8EB7}" type="presParOf" srcId="{1B71316C-3535-6A4A-8920-E2E87BDF8BC0}" destId="{92863F3C-2773-D048-8629-F03181D7A93B}" srcOrd="1" destOrd="0" presId="urn:microsoft.com/office/officeart/2005/8/layout/bList2"/>
    <dgm:cxn modelId="{CF68EBD3-AEF9-DD4A-95FB-02EECFC5306F}" type="presParOf" srcId="{1B71316C-3535-6A4A-8920-E2E87BDF8BC0}" destId="{22482E89-4F97-D44B-B988-27CAE3BCE9C0}" srcOrd="2" destOrd="0" presId="urn:microsoft.com/office/officeart/2005/8/layout/bList2"/>
    <dgm:cxn modelId="{4D568A39-4289-2248-9FC3-6D73E59BAA48}" type="presParOf" srcId="{1B71316C-3535-6A4A-8920-E2E87BDF8BC0}" destId="{D6CEB211-46A3-5F44-8CB3-862DD2B1FBFA}" srcOrd="3" destOrd="0" presId="urn:microsoft.com/office/officeart/2005/8/layout/bList2"/>
    <dgm:cxn modelId="{9774818C-A25B-1A4F-8D3F-17FC2277A785}" type="presParOf" srcId="{4A7B73D4-A0A9-A74C-956F-8973ABB5E4D7}" destId="{33B130CA-02A4-AE41-A0A3-BE8D1704E797}" srcOrd="7" destOrd="0" presId="urn:microsoft.com/office/officeart/2005/8/layout/bList2"/>
    <dgm:cxn modelId="{4A7BECFF-BB47-F245-A50E-AD412437746A}" type="presParOf" srcId="{4A7B73D4-A0A9-A74C-956F-8973ABB5E4D7}" destId="{50595E23-86F3-854E-8A58-6A242512F7B5}" srcOrd="8" destOrd="0" presId="urn:microsoft.com/office/officeart/2005/8/layout/bList2"/>
    <dgm:cxn modelId="{62B31C83-F867-0645-903A-3DFA63F2C515}" type="presParOf" srcId="{50595E23-86F3-854E-8A58-6A242512F7B5}" destId="{A9CEED3B-1B79-A148-B938-2DD119AC5634}" srcOrd="0" destOrd="0" presId="urn:microsoft.com/office/officeart/2005/8/layout/bList2"/>
    <dgm:cxn modelId="{36194B3E-8873-B64F-9FA7-56D2E171082E}" type="presParOf" srcId="{50595E23-86F3-854E-8A58-6A242512F7B5}" destId="{3D35EF5A-A345-5946-A7F0-597C32EEE6CD}" srcOrd="1" destOrd="0" presId="urn:microsoft.com/office/officeart/2005/8/layout/bList2"/>
    <dgm:cxn modelId="{6A1071FC-85C4-FE45-8304-FD56CE35B936}" type="presParOf" srcId="{50595E23-86F3-854E-8A58-6A242512F7B5}" destId="{624E02C9-4900-474B-8551-EFA1E396CCEA}" srcOrd="2" destOrd="0" presId="urn:microsoft.com/office/officeart/2005/8/layout/bList2"/>
    <dgm:cxn modelId="{205344E9-82A6-904B-B0B8-34E91548D20A}" type="presParOf" srcId="{50595E23-86F3-854E-8A58-6A242512F7B5}" destId="{AF32DEA1-A4C4-4C43-95A5-FBCC5EC2B242}"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A53BF-F104-446D-928E-76F45E349638}">
      <dsp:nvSpPr>
        <dsp:cNvPr id="0" name=""/>
        <dsp:cNvSpPr/>
      </dsp:nvSpPr>
      <dsp:spPr>
        <a:xfrm>
          <a:off x="3375" y="7401"/>
          <a:ext cx="3290897" cy="374400"/>
        </a:xfrm>
        <a:prstGeom prst="rect">
          <a:avLst/>
        </a:prstGeom>
        <a:solidFill>
          <a:srgbClr val="00B050"/>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rPr>
            <a:t>Data Governance (Process)</a:t>
          </a:r>
        </a:p>
      </dsp:txBody>
      <dsp:txXfrm>
        <a:off x="3375" y="7401"/>
        <a:ext cx="3290897" cy="374400"/>
      </dsp:txXfrm>
    </dsp:sp>
    <dsp:sp modelId="{93798325-05B9-45A1-ABF4-612C491C0730}">
      <dsp:nvSpPr>
        <dsp:cNvPr id="0" name=""/>
        <dsp:cNvSpPr/>
      </dsp:nvSpPr>
      <dsp:spPr>
        <a:xfrm>
          <a:off x="3375" y="381801"/>
          <a:ext cx="3290897" cy="3140279"/>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mj-lt"/>
            </a:rPr>
            <a:t>Establish a data governance framework that provides overarching understanding of available data within Dropbox through lineage, DFD’s, metadata.</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Build Data Quality Scoring models/cards enabling higher confidence and reliability on data sets.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Establish Metrics Accuracy Certification process - enabling overall auditability.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Develop a data Issue tracker to enable feedback capabilities.	</a:t>
          </a:r>
        </a:p>
      </dsp:txBody>
      <dsp:txXfrm>
        <a:off x="3375" y="381801"/>
        <a:ext cx="3290897" cy="3140279"/>
      </dsp:txXfrm>
    </dsp:sp>
    <dsp:sp modelId="{1B5F1093-0635-4389-A62C-D2B01288DF78}">
      <dsp:nvSpPr>
        <dsp:cNvPr id="0" name=""/>
        <dsp:cNvSpPr/>
      </dsp:nvSpPr>
      <dsp:spPr>
        <a:xfrm>
          <a:off x="3754998" y="7401"/>
          <a:ext cx="3290897" cy="374400"/>
        </a:xfrm>
        <a:prstGeom prst="rect">
          <a:avLst/>
        </a:prstGeom>
        <a:solidFill>
          <a:schemeClr val="accent5">
            <a:hueOff val="1355838"/>
            <a:satOff val="50000"/>
            <a:lumOff val="10000"/>
            <a:alphaOff val="0"/>
          </a:schemeClr>
        </a:solidFill>
        <a:ln w="12700" cap="flat" cmpd="sng" algn="ctr">
          <a:solidFill>
            <a:schemeClr val="accent5">
              <a:hueOff val="1355838"/>
              <a:satOff val="50000"/>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rPr>
            <a:t>Data Engineering (Systems)</a:t>
          </a:r>
        </a:p>
      </dsp:txBody>
      <dsp:txXfrm>
        <a:off x="3754998" y="7401"/>
        <a:ext cx="3290897" cy="374400"/>
      </dsp:txXfrm>
    </dsp:sp>
    <dsp:sp modelId="{9DDD55EE-09C8-4C28-B8D7-D8563E86A454}">
      <dsp:nvSpPr>
        <dsp:cNvPr id="0" name=""/>
        <dsp:cNvSpPr/>
      </dsp:nvSpPr>
      <dsp:spPr>
        <a:xfrm>
          <a:off x="3754998" y="381801"/>
          <a:ext cx="3290897" cy="3140279"/>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mj-lt"/>
            </a:rPr>
            <a:t>Build data pipelines that allow extraction of relevant data sets from sources into central store to enable key metrics reporting capabilities. (ETL)</a:t>
          </a:r>
          <a:br>
            <a:rPr lang="en-US" sz="1400" kern="1200" dirty="0">
              <a:latin typeface="+mj-lt"/>
            </a:rPr>
          </a:br>
          <a:r>
            <a:rPr lang="en-US" sz="1400" kern="1200" dirty="0">
              <a:latin typeface="+mj-lt"/>
            </a:rPr>
            <a:t>	</a:t>
          </a:r>
        </a:p>
        <a:p>
          <a:pPr marL="114300" lvl="1" indent="-114300" algn="l" defTabSz="622300">
            <a:lnSpc>
              <a:spcPct val="90000"/>
            </a:lnSpc>
            <a:spcBef>
              <a:spcPct val="0"/>
            </a:spcBef>
            <a:spcAft>
              <a:spcPct val="15000"/>
            </a:spcAft>
            <a:buChar char="•"/>
          </a:pPr>
          <a:r>
            <a:rPr lang="en-US" sz="1400" kern="1200" dirty="0">
              <a:latin typeface="+mj-lt"/>
            </a:rPr>
            <a:t>Design and develop centralized data store/mart with capabilities to stage processed data and/or enable analytical reporting.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Establish source and destination SLA</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Establish operational cadence for data and systems availability/monitoring.</a:t>
          </a:r>
        </a:p>
      </dsp:txBody>
      <dsp:txXfrm>
        <a:off x="3754998" y="381801"/>
        <a:ext cx="3290897" cy="3140279"/>
      </dsp:txXfrm>
    </dsp:sp>
    <dsp:sp modelId="{947E6188-A357-4736-905D-5896AB3F9F70}">
      <dsp:nvSpPr>
        <dsp:cNvPr id="0" name=""/>
        <dsp:cNvSpPr/>
      </dsp:nvSpPr>
      <dsp:spPr>
        <a:xfrm>
          <a:off x="7506622" y="7401"/>
          <a:ext cx="3290897" cy="374400"/>
        </a:xfrm>
        <a:prstGeom prst="rect">
          <a:avLst/>
        </a:prstGeom>
        <a:solidFill>
          <a:srgbClr val="0070C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rPr>
            <a:t>Business Intelligence (Insights)</a:t>
          </a:r>
        </a:p>
      </dsp:txBody>
      <dsp:txXfrm>
        <a:off x="7506622" y="7401"/>
        <a:ext cx="3290897" cy="374400"/>
      </dsp:txXfrm>
    </dsp:sp>
    <dsp:sp modelId="{17FF9B5D-337F-403C-BD7D-0B9DCAA4B27B}">
      <dsp:nvSpPr>
        <dsp:cNvPr id="0" name=""/>
        <dsp:cNvSpPr/>
      </dsp:nvSpPr>
      <dsp:spPr>
        <a:xfrm>
          <a:off x="7506622" y="381801"/>
          <a:ext cx="3290897" cy="3140279"/>
        </a:xfrm>
        <a:prstGeom prst="rect">
          <a:avLst/>
        </a:prstGeom>
        <a:solidFill>
          <a:srgbClr val="CCECFF">
            <a:alpha val="89804"/>
          </a:srgbClr>
        </a:solidFill>
        <a:ln w="12700" cap="flat" cmpd="sng" algn="ctr">
          <a:solidFill>
            <a:schemeClr val="bg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mj-lt"/>
            </a:rPr>
            <a:t>Develop standardized requirements gathering framework to identify key metrics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Build “What and When” dashboards for identified metrics/KPI’s across key BU’s.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Implement centralized portal that enables access to all dashboards built by BI team &amp; other business units </a:t>
          </a:r>
        </a:p>
      </dsp:txBody>
      <dsp:txXfrm>
        <a:off x="7506622" y="381801"/>
        <a:ext cx="3290897" cy="3140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B6C82-08AB-48EA-83C7-308AED917566}">
      <dsp:nvSpPr>
        <dsp:cNvPr id="0" name=""/>
        <dsp:cNvSpPr/>
      </dsp:nvSpPr>
      <dsp:spPr>
        <a:xfrm>
          <a:off x="676439" y="46973"/>
          <a:ext cx="2143943" cy="535985"/>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Q1</a:t>
          </a:r>
        </a:p>
      </dsp:txBody>
      <dsp:txXfrm>
        <a:off x="692137" y="62671"/>
        <a:ext cx="2112547" cy="504589"/>
      </dsp:txXfrm>
    </dsp:sp>
    <dsp:sp modelId="{5AD994A1-5D0E-4EBB-8D67-EB1008993642}">
      <dsp:nvSpPr>
        <dsp:cNvPr id="0" name=""/>
        <dsp:cNvSpPr/>
      </dsp:nvSpPr>
      <dsp:spPr>
        <a:xfrm rot="5400000">
          <a:off x="1701512" y="629857"/>
          <a:ext cx="93797" cy="93797"/>
        </a:xfrm>
        <a:prstGeom prst="rightArrow">
          <a:avLst>
            <a:gd name="adj1" fmla="val 667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2F17F55E-EF17-4752-A740-7207CA5AD0FE}">
      <dsp:nvSpPr>
        <dsp:cNvPr id="0" name=""/>
        <dsp:cNvSpPr/>
      </dsp:nvSpPr>
      <dsp:spPr>
        <a:xfrm>
          <a:off x="3016" y="770554"/>
          <a:ext cx="3490790" cy="535985"/>
        </a:xfrm>
        <a:prstGeom prst="roundRect">
          <a:avLst>
            <a:gd name="adj" fmla="val 10000"/>
          </a:avLst>
        </a:prstGeom>
        <a:solidFill>
          <a:srgbClr val="F1F1F1"/>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effectLst/>
              <a:latin typeface="+mj-lt"/>
              <a:ea typeface="+mn-ea"/>
              <a:cs typeface="+mn-cs"/>
            </a:rPr>
            <a:t>Establish a data governance framework and create a baseline for all key metrics</a:t>
          </a:r>
          <a:endParaRPr lang="en-US" sz="1400" u="none" kern="1200" dirty="0">
            <a:latin typeface="+mj-lt"/>
          </a:endParaRPr>
        </a:p>
      </dsp:txBody>
      <dsp:txXfrm>
        <a:off x="18714" y="786252"/>
        <a:ext cx="3459394" cy="504589"/>
      </dsp:txXfrm>
    </dsp:sp>
    <dsp:sp modelId="{BD654DEB-16FA-4D3F-B486-4766100662C4}">
      <dsp:nvSpPr>
        <dsp:cNvPr id="0" name=""/>
        <dsp:cNvSpPr/>
      </dsp:nvSpPr>
      <dsp:spPr>
        <a:xfrm>
          <a:off x="4382235" y="46973"/>
          <a:ext cx="2143943" cy="535985"/>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Q2</a:t>
          </a:r>
        </a:p>
      </dsp:txBody>
      <dsp:txXfrm>
        <a:off x="4397933" y="62671"/>
        <a:ext cx="2112547" cy="504589"/>
      </dsp:txXfrm>
    </dsp:sp>
    <dsp:sp modelId="{1325A905-0354-4D71-A4E8-D32CC9E22172}">
      <dsp:nvSpPr>
        <dsp:cNvPr id="0" name=""/>
        <dsp:cNvSpPr/>
      </dsp:nvSpPr>
      <dsp:spPr>
        <a:xfrm rot="5400000">
          <a:off x="5407308" y="629857"/>
          <a:ext cx="93797" cy="93797"/>
        </a:xfrm>
        <a:prstGeom prst="rightArrow">
          <a:avLst>
            <a:gd name="adj1" fmla="val 667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FA0E74A0-3916-4FE3-86AC-4BD7FBF0A144}">
      <dsp:nvSpPr>
        <dsp:cNvPr id="0" name=""/>
        <dsp:cNvSpPr/>
      </dsp:nvSpPr>
      <dsp:spPr>
        <a:xfrm>
          <a:off x="3793958" y="770554"/>
          <a:ext cx="3320496" cy="535985"/>
        </a:xfrm>
        <a:prstGeom prst="roundRect">
          <a:avLst>
            <a:gd name="adj" fmla="val 10000"/>
          </a:avLst>
        </a:prstGeom>
        <a:solidFill>
          <a:srgbClr val="F1F1F1"/>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effectLst/>
              <a:latin typeface="+mj-lt"/>
              <a:ea typeface="+mn-ea"/>
              <a:cs typeface="+mn-cs"/>
            </a:rPr>
            <a:t>Publish 100% of all metrics (Tier 0 &amp;1 ) via a centralized Data platform</a:t>
          </a:r>
          <a:endParaRPr lang="en-US" sz="1400" u="none" kern="1200" dirty="0">
            <a:latin typeface="+mj-lt"/>
          </a:endParaRPr>
        </a:p>
      </dsp:txBody>
      <dsp:txXfrm>
        <a:off x="3809656" y="786252"/>
        <a:ext cx="3289100" cy="504589"/>
      </dsp:txXfrm>
    </dsp:sp>
    <dsp:sp modelId="{997847D7-65F0-4E02-81E5-C602963639FB}">
      <dsp:nvSpPr>
        <dsp:cNvPr id="0" name=""/>
        <dsp:cNvSpPr/>
      </dsp:nvSpPr>
      <dsp:spPr>
        <a:xfrm>
          <a:off x="8034271" y="46973"/>
          <a:ext cx="2143943" cy="535985"/>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Q3 &amp; Q4</a:t>
          </a:r>
        </a:p>
      </dsp:txBody>
      <dsp:txXfrm>
        <a:off x="8049969" y="62671"/>
        <a:ext cx="2112547" cy="504589"/>
      </dsp:txXfrm>
    </dsp:sp>
    <dsp:sp modelId="{34386165-1D4F-4B92-A92E-7264B976ADEF}">
      <dsp:nvSpPr>
        <dsp:cNvPr id="0" name=""/>
        <dsp:cNvSpPr/>
      </dsp:nvSpPr>
      <dsp:spPr>
        <a:xfrm rot="5400000">
          <a:off x="9059344" y="629857"/>
          <a:ext cx="93797" cy="93797"/>
        </a:xfrm>
        <a:prstGeom prst="rightArrow">
          <a:avLst>
            <a:gd name="adj1" fmla="val 667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DFC87BFB-5C72-4B85-85B4-9280086AB093}">
      <dsp:nvSpPr>
        <dsp:cNvPr id="0" name=""/>
        <dsp:cNvSpPr/>
      </dsp:nvSpPr>
      <dsp:spPr>
        <a:xfrm>
          <a:off x="7414607" y="770554"/>
          <a:ext cx="3383271" cy="535985"/>
        </a:xfrm>
        <a:prstGeom prst="roundRect">
          <a:avLst>
            <a:gd name="adj" fmla="val 10000"/>
          </a:avLst>
        </a:prstGeom>
        <a:solidFill>
          <a:srgbClr val="F1F1F1"/>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effectLst/>
              <a:latin typeface="+mj-lt"/>
              <a:ea typeface="+mn-ea"/>
              <a:cs typeface="+mn-cs"/>
            </a:rPr>
            <a:t>Certify 100% of all metrics(Tier 0 &amp; 1) with governance standards  </a:t>
          </a:r>
          <a:endParaRPr lang="en-US" sz="1400" u="none" kern="1200" dirty="0">
            <a:latin typeface="+mj-lt"/>
          </a:endParaRPr>
        </a:p>
      </dsp:txBody>
      <dsp:txXfrm>
        <a:off x="7430305" y="786252"/>
        <a:ext cx="3351875" cy="504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81753-D1D2-6E49-8ADE-4A2F1F86F70C}">
      <dsp:nvSpPr>
        <dsp:cNvPr id="0" name=""/>
        <dsp:cNvSpPr/>
      </dsp:nvSpPr>
      <dsp:spPr>
        <a:xfrm>
          <a:off x="632300" y="1731"/>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Roadmap Consulting</a:t>
          </a:r>
        </a:p>
      </dsp:txBody>
      <dsp:txXfrm>
        <a:off x="632300" y="1731"/>
        <a:ext cx="2028540" cy="1217124"/>
      </dsp:txXfrm>
    </dsp:sp>
    <dsp:sp modelId="{4C50E6D1-93E4-6B42-A072-0EF93F80507F}">
      <dsp:nvSpPr>
        <dsp:cNvPr id="0" name=""/>
        <dsp:cNvSpPr/>
      </dsp:nvSpPr>
      <dsp:spPr>
        <a:xfrm>
          <a:off x="2863694" y="1731"/>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Architect &amp; Design</a:t>
          </a:r>
        </a:p>
      </dsp:txBody>
      <dsp:txXfrm>
        <a:off x="2863694" y="1731"/>
        <a:ext cx="2028540" cy="1217124"/>
      </dsp:txXfrm>
    </dsp:sp>
    <dsp:sp modelId="{8A3F2941-4E70-CF43-B3D8-B629164FC762}">
      <dsp:nvSpPr>
        <dsp:cNvPr id="0" name=""/>
        <dsp:cNvSpPr/>
      </dsp:nvSpPr>
      <dsp:spPr>
        <a:xfrm>
          <a:off x="632300" y="1421709"/>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Integration &amp; Harmonization</a:t>
          </a:r>
        </a:p>
      </dsp:txBody>
      <dsp:txXfrm>
        <a:off x="632300" y="1421709"/>
        <a:ext cx="2028540" cy="1217124"/>
      </dsp:txXfrm>
    </dsp:sp>
    <dsp:sp modelId="{0E134C45-97B9-CA4D-B2A9-05250201848F}">
      <dsp:nvSpPr>
        <dsp:cNvPr id="0" name=""/>
        <dsp:cNvSpPr/>
      </dsp:nvSpPr>
      <dsp:spPr>
        <a:xfrm>
          <a:off x="2863694" y="1421709"/>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End User Discovery &amp; Access</a:t>
          </a:r>
        </a:p>
      </dsp:txBody>
      <dsp:txXfrm>
        <a:off x="2863694" y="1421709"/>
        <a:ext cx="2028540" cy="1217124"/>
      </dsp:txXfrm>
    </dsp:sp>
    <dsp:sp modelId="{4DD61F5B-00DC-BC4D-B83E-6824653BBF4D}">
      <dsp:nvSpPr>
        <dsp:cNvPr id="0" name=""/>
        <dsp:cNvSpPr/>
      </dsp:nvSpPr>
      <dsp:spPr>
        <a:xfrm>
          <a:off x="632300" y="2841688"/>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Metadata &amp; Cataloging</a:t>
          </a:r>
        </a:p>
      </dsp:txBody>
      <dsp:txXfrm>
        <a:off x="632300" y="2841688"/>
        <a:ext cx="2028540" cy="1217124"/>
      </dsp:txXfrm>
    </dsp:sp>
    <dsp:sp modelId="{EF34265C-4DE9-6844-853A-3B4FEA0903C6}">
      <dsp:nvSpPr>
        <dsp:cNvPr id="0" name=""/>
        <dsp:cNvSpPr/>
      </dsp:nvSpPr>
      <dsp:spPr>
        <a:xfrm>
          <a:off x="2863694" y="2841688"/>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Security, Privacy, Authentication &amp; Access Control</a:t>
          </a:r>
        </a:p>
      </dsp:txBody>
      <dsp:txXfrm>
        <a:off x="2863694" y="2841688"/>
        <a:ext cx="2028540" cy="1217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5EF94-A0CA-F147-959C-EDC9D470D14B}">
      <dsp:nvSpPr>
        <dsp:cNvPr id="0" name=""/>
        <dsp:cNvSpPr/>
      </dsp:nvSpPr>
      <dsp:spPr>
        <a:xfrm>
          <a:off x="-5058468" y="-774968"/>
          <a:ext cx="6024171" cy="6024171"/>
        </a:xfrm>
        <a:prstGeom prst="blockArc">
          <a:avLst>
            <a:gd name="adj1" fmla="val 18900000"/>
            <a:gd name="adj2" fmla="val 2700000"/>
            <a:gd name="adj3" fmla="val 35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2BD473-864E-5649-8900-B9C15B97EECD}">
      <dsp:nvSpPr>
        <dsp:cNvPr id="0" name=""/>
        <dsp:cNvSpPr/>
      </dsp:nvSpPr>
      <dsp:spPr>
        <a:xfrm>
          <a:off x="422446" y="279550"/>
          <a:ext cx="5233779" cy="5594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07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Data Lakes, Data Warehouse</a:t>
          </a:r>
        </a:p>
      </dsp:txBody>
      <dsp:txXfrm>
        <a:off x="422446" y="279550"/>
        <a:ext cx="5233779" cy="559458"/>
      </dsp:txXfrm>
    </dsp:sp>
    <dsp:sp modelId="{E9FB8839-E101-4946-BDD7-D12768F6B8BC}">
      <dsp:nvSpPr>
        <dsp:cNvPr id="0" name=""/>
        <dsp:cNvSpPr/>
      </dsp:nvSpPr>
      <dsp:spPr>
        <a:xfrm>
          <a:off x="72784" y="209617"/>
          <a:ext cx="699322" cy="6993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46859D-0FA8-7143-8FCE-48E8AD2636EA}">
      <dsp:nvSpPr>
        <dsp:cNvPr id="0" name=""/>
        <dsp:cNvSpPr/>
      </dsp:nvSpPr>
      <dsp:spPr>
        <a:xfrm>
          <a:off x="823337" y="1118469"/>
          <a:ext cx="4832888" cy="5594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07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Domain-specific Applications</a:t>
          </a:r>
        </a:p>
      </dsp:txBody>
      <dsp:txXfrm>
        <a:off x="823337" y="1118469"/>
        <a:ext cx="4832888" cy="559458"/>
      </dsp:txXfrm>
    </dsp:sp>
    <dsp:sp modelId="{195F9592-1C24-3943-A302-37A03934FCD8}">
      <dsp:nvSpPr>
        <dsp:cNvPr id="0" name=""/>
        <dsp:cNvSpPr/>
      </dsp:nvSpPr>
      <dsp:spPr>
        <a:xfrm>
          <a:off x="473676" y="1048536"/>
          <a:ext cx="699322" cy="6993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C7BD04-A0E9-484C-A44F-CA3A7F740E89}">
      <dsp:nvSpPr>
        <dsp:cNvPr id="0" name=""/>
        <dsp:cNvSpPr/>
      </dsp:nvSpPr>
      <dsp:spPr>
        <a:xfrm>
          <a:off x="946379" y="1957388"/>
          <a:ext cx="4709846" cy="5594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07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Machine Learning Workbenches &amp; Scoring Engines</a:t>
          </a:r>
        </a:p>
      </dsp:txBody>
      <dsp:txXfrm>
        <a:off x="946379" y="1957388"/>
        <a:ext cx="4709846" cy="559458"/>
      </dsp:txXfrm>
    </dsp:sp>
    <dsp:sp modelId="{DEF9D32B-E2FA-E643-88C9-00546FDB4F02}">
      <dsp:nvSpPr>
        <dsp:cNvPr id="0" name=""/>
        <dsp:cNvSpPr/>
      </dsp:nvSpPr>
      <dsp:spPr>
        <a:xfrm>
          <a:off x="596717" y="1887456"/>
          <a:ext cx="699322" cy="6993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17F110-A9D7-2C4F-B472-6BEC9707E62B}">
      <dsp:nvSpPr>
        <dsp:cNvPr id="0" name=""/>
        <dsp:cNvSpPr/>
      </dsp:nvSpPr>
      <dsp:spPr>
        <a:xfrm>
          <a:off x="823337" y="2796307"/>
          <a:ext cx="4832888" cy="5594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07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Data Services</a:t>
          </a:r>
        </a:p>
      </dsp:txBody>
      <dsp:txXfrm>
        <a:off x="823337" y="2796307"/>
        <a:ext cx="4832888" cy="559458"/>
      </dsp:txXfrm>
    </dsp:sp>
    <dsp:sp modelId="{599C9740-F1D9-C248-AFA5-DAE7A4AEE632}">
      <dsp:nvSpPr>
        <dsp:cNvPr id="0" name=""/>
        <dsp:cNvSpPr/>
      </dsp:nvSpPr>
      <dsp:spPr>
        <a:xfrm>
          <a:off x="473676" y="2726375"/>
          <a:ext cx="699322" cy="6993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67DA99-F786-AC4F-8652-BBB4C2EDB3DF}">
      <dsp:nvSpPr>
        <dsp:cNvPr id="0" name=""/>
        <dsp:cNvSpPr/>
      </dsp:nvSpPr>
      <dsp:spPr>
        <a:xfrm>
          <a:off x="422446" y="3635226"/>
          <a:ext cx="5233779" cy="5594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07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Agile Data Labs and other end user Analytics</a:t>
          </a:r>
        </a:p>
      </dsp:txBody>
      <dsp:txXfrm>
        <a:off x="422446" y="3635226"/>
        <a:ext cx="5233779" cy="559458"/>
      </dsp:txXfrm>
    </dsp:sp>
    <dsp:sp modelId="{B964638A-5C9F-284D-A639-DE600F981907}">
      <dsp:nvSpPr>
        <dsp:cNvPr id="0" name=""/>
        <dsp:cNvSpPr/>
      </dsp:nvSpPr>
      <dsp:spPr>
        <a:xfrm>
          <a:off x="72784" y="3565294"/>
          <a:ext cx="699322" cy="6993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B63FF-6022-AE44-A2C6-56F1C9203464}">
      <dsp:nvSpPr>
        <dsp:cNvPr id="0" name=""/>
        <dsp:cNvSpPr/>
      </dsp:nvSpPr>
      <dsp:spPr>
        <a:xfrm>
          <a:off x="794647" y="3142"/>
          <a:ext cx="1911364" cy="14267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Business-focused Approach to Data Engineering to align analytics and technology</a:t>
          </a:r>
        </a:p>
      </dsp:txBody>
      <dsp:txXfrm>
        <a:off x="828078" y="36573"/>
        <a:ext cx="1844502" cy="1393362"/>
      </dsp:txXfrm>
    </dsp:sp>
    <dsp:sp modelId="{E3F044FE-F3DF-FD4C-9800-39ED9D0A3980}">
      <dsp:nvSpPr>
        <dsp:cNvPr id="0" name=""/>
        <dsp:cNvSpPr/>
      </dsp:nvSpPr>
      <dsp:spPr>
        <a:xfrm>
          <a:off x="794647" y="1429935"/>
          <a:ext cx="1911364" cy="6135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a:t>Business focused</a:t>
          </a:r>
        </a:p>
      </dsp:txBody>
      <dsp:txXfrm>
        <a:off x="794647" y="1429935"/>
        <a:ext cx="1346031" cy="613521"/>
      </dsp:txXfrm>
    </dsp:sp>
    <dsp:sp modelId="{649A551F-E43B-FF43-8C95-26483307C41F}">
      <dsp:nvSpPr>
        <dsp:cNvPr id="0" name=""/>
        <dsp:cNvSpPr/>
      </dsp:nvSpPr>
      <dsp:spPr>
        <a:xfrm>
          <a:off x="2194748" y="1527387"/>
          <a:ext cx="668977" cy="668977"/>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D5F8-1B53-DE48-8B73-28FEB59B098C}">
      <dsp:nvSpPr>
        <dsp:cNvPr id="0" name=""/>
        <dsp:cNvSpPr/>
      </dsp:nvSpPr>
      <dsp:spPr>
        <a:xfrm>
          <a:off x="3029460" y="3142"/>
          <a:ext cx="1911364" cy="14267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Workload-centric Architectures to meet different needs of business stakeholders</a:t>
          </a:r>
        </a:p>
      </dsp:txBody>
      <dsp:txXfrm>
        <a:off x="3062891" y="36573"/>
        <a:ext cx="1844502" cy="1393362"/>
      </dsp:txXfrm>
    </dsp:sp>
    <dsp:sp modelId="{29496FF5-D944-B743-A5C3-D3942EA1CD6D}">
      <dsp:nvSpPr>
        <dsp:cNvPr id="0" name=""/>
        <dsp:cNvSpPr/>
      </dsp:nvSpPr>
      <dsp:spPr>
        <a:xfrm>
          <a:off x="3029460" y="1429935"/>
          <a:ext cx="1911364" cy="6135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a:t>Support Diverse Audiences</a:t>
          </a:r>
        </a:p>
      </dsp:txBody>
      <dsp:txXfrm>
        <a:off x="3029460" y="1429935"/>
        <a:ext cx="1346031" cy="613521"/>
      </dsp:txXfrm>
    </dsp:sp>
    <dsp:sp modelId="{616E600A-8C1A-9B46-A7A4-2193F7E6CC2F}">
      <dsp:nvSpPr>
        <dsp:cNvPr id="0" name=""/>
        <dsp:cNvSpPr/>
      </dsp:nvSpPr>
      <dsp:spPr>
        <a:xfrm>
          <a:off x="4429561" y="1527387"/>
          <a:ext cx="668977" cy="668977"/>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90302F-1E4B-AF49-8295-321E95015D99}">
      <dsp:nvSpPr>
        <dsp:cNvPr id="0" name=""/>
        <dsp:cNvSpPr/>
      </dsp:nvSpPr>
      <dsp:spPr>
        <a:xfrm>
          <a:off x="5264274" y="3142"/>
          <a:ext cx="1911364" cy="14267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Fusing of conventional with Unconventional data for deeper and more meaningful connections</a:t>
          </a:r>
        </a:p>
      </dsp:txBody>
      <dsp:txXfrm>
        <a:off x="5297705" y="36573"/>
        <a:ext cx="1844502" cy="1393362"/>
      </dsp:txXfrm>
    </dsp:sp>
    <dsp:sp modelId="{9F494B18-59FA-1343-9A9B-1B9773F1A63A}">
      <dsp:nvSpPr>
        <dsp:cNvPr id="0" name=""/>
        <dsp:cNvSpPr/>
      </dsp:nvSpPr>
      <dsp:spPr>
        <a:xfrm>
          <a:off x="5264274" y="1429935"/>
          <a:ext cx="1911364" cy="6135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a:t>Insights from ALL data</a:t>
          </a:r>
        </a:p>
      </dsp:txBody>
      <dsp:txXfrm>
        <a:off x="5264274" y="1429935"/>
        <a:ext cx="1346031" cy="613521"/>
      </dsp:txXfrm>
    </dsp:sp>
    <dsp:sp modelId="{28B5B6C6-D1C7-1F49-954E-D7E7577E65C5}">
      <dsp:nvSpPr>
        <dsp:cNvPr id="0" name=""/>
        <dsp:cNvSpPr/>
      </dsp:nvSpPr>
      <dsp:spPr>
        <a:xfrm>
          <a:off x="6664374" y="1527387"/>
          <a:ext cx="668977" cy="668977"/>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6C61C0-1579-704D-8535-3103F57CF079}">
      <dsp:nvSpPr>
        <dsp:cNvPr id="0" name=""/>
        <dsp:cNvSpPr/>
      </dsp:nvSpPr>
      <dsp:spPr>
        <a:xfrm>
          <a:off x="1912054" y="2527695"/>
          <a:ext cx="1911364" cy="14267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kumimoji="0" lang="en-US" sz="1500" b="0" i="0" u="none" strike="noStrike" kern="1200" cap="none" spc="0" normalizeH="0" baseline="0" noProof="0" dirty="0">
              <a:ln>
                <a:noFill/>
              </a:ln>
              <a:solidFill>
                <a:srgbClr val="000000"/>
              </a:solidFill>
              <a:effectLst/>
              <a:uLnTx/>
              <a:uFillTx/>
              <a:latin typeface="Calibri"/>
              <a:ea typeface="+mn-ea"/>
              <a:cs typeface="+mn-cs"/>
            </a:rPr>
            <a:t>Focus on building scalable, reliable and maintainable analytics solutions &amp; data products </a:t>
          </a:r>
          <a:endParaRPr lang="en-US" sz="1500" i="0" kern="1200" dirty="0"/>
        </a:p>
      </dsp:txBody>
      <dsp:txXfrm>
        <a:off x="1945485" y="2561126"/>
        <a:ext cx="1844502" cy="1393362"/>
      </dsp:txXfrm>
    </dsp:sp>
    <dsp:sp modelId="{22482E89-4F97-D44B-B988-27CAE3BCE9C0}">
      <dsp:nvSpPr>
        <dsp:cNvPr id="0" name=""/>
        <dsp:cNvSpPr/>
      </dsp:nvSpPr>
      <dsp:spPr>
        <a:xfrm>
          <a:off x="1912054" y="3954489"/>
          <a:ext cx="1911364" cy="6135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a:t>Deep expertise in Architecture</a:t>
          </a:r>
        </a:p>
      </dsp:txBody>
      <dsp:txXfrm>
        <a:off x="1912054" y="3954489"/>
        <a:ext cx="1346031" cy="613521"/>
      </dsp:txXfrm>
    </dsp:sp>
    <dsp:sp modelId="{D6CEB211-46A3-5F44-8CB3-862DD2B1FBFA}">
      <dsp:nvSpPr>
        <dsp:cNvPr id="0" name=""/>
        <dsp:cNvSpPr/>
      </dsp:nvSpPr>
      <dsp:spPr>
        <a:xfrm>
          <a:off x="3312154" y="4051941"/>
          <a:ext cx="668977" cy="668977"/>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EED3B-1B79-A148-B938-2DD119AC5634}">
      <dsp:nvSpPr>
        <dsp:cNvPr id="0" name=""/>
        <dsp:cNvSpPr/>
      </dsp:nvSpPr>
      <dsp:spPr>
        <a:xfrm>
          <a:off x="4146867" y="2527695"/>
          <a:ext cx="1911364" cy="14267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Transition to modern data environment while preserving value from technology investments</a:t>
          </a:r>
        </a:p>
      </dsp:txBody>
      <dsp:txXfrm>
        <a:off x="4180298" y="2561126"/>
        <a:ext cx="1844502" cy="1393362"/>
      </dsp:txXfrm>
    </dsp:sp>
    <dsp:sp modelId="{624E02C9-4900-474B-8551-EFA1E396CCEA}">
      <dsp:nvSpPr>
        <dsp:cNvPr id="0" name=""/>
        <dsp:cNvSpPr/>
      </dsp:nvSpPr>
      <dsp:spPr>
        <a:xfrm>
          <a:off x="4146867" y="3954489"/>
          <a:ext cx="1911364" cy="6135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a:t>Modernize Architecture</a:t>
          </a:r>
        </a:p>
      </dsp:txBody>
      <dsp:txXfrm>
        <a:off x="4146867" y="3954489"/>
        <a:ext cx="1346031" cy="613521"/>
      </dsp:txXfrm>
    </dsp:sp>
    <dsp:sp modelId="{AF32DEA1-A4C4-4C43-95A5-FBCC5EC2B242}">
      <dsp:nvSpPr>
        <dsp:cNvPr id="0" name=""/>
        <dsp:cNvSpPr/>
      </dsp:nvSpPr>
      <dsp:spPr>
        <a:xfrm>
          <a:off x="5546968" y="4051941"/>
          <a:ext cx="668977" cy="668977"/>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91EC6A-043C-7742-9F0C-9E1278D0B847}" type="datetimeFigureOut">
              <a:rPr lang="en-US" smtClean="0"/>
              <a:t>6/6/2019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6" name="Slide Number Placeholder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98800D-675F-6846-A6DC-A0D4B7FED78F}" type="slidenum">
              <a:rPr lang="en-US" smtClean="0"/>
              <a:t>‹#›</a:t>
            </a:fld>
            <a:endParaRPr lang="en-US" dirty="0"/>
          </a:p>
        </p:txBody>
      </p:sp>
    </p:spTree>
    <p:extLst>
      <p:ext uri="{BB962C8B-B14F-4D97-AF65-F5344CB8AC3E}">
        <p14:creationId xmlns:p14="http://schemas.microsoft.com/office/powerpoint/2010/main" val="1737050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A14F3-657B-4219-93C2-36B9DAA98C26}" type="datetimeFigureOut">
              <a:rPr lang="en-US" smtClean="0"/>
              <a:t>6/6/2019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88C2B-5681-4065-AE4F-4E5210754A72}" type="slidenum">
              <a:rPr lang="en-US" smtClean="0"/>
              <a:t>‹#›</a:t>
            </a:fld>
            <a:endParaRPr lang="en-US" dirty="0"/>
          </a:p>
        </p:txBody>
      </p:sp>
    </p:spTree>
    <p:extLst>
      <p:ext uri="{BB962C8B-B14F-4D97-AF65-F5344CB8AC3E}">
        <p14:creationId xmlns:p14="http://schemas.microsoft.com/office/powerpoint/2010/main" val="2870006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C9EF5D9-8A29-4E10-B671-22183B73EF32}" type="slidenum">
              <a:rPr lang="en-IN" smtClean="0">
                <a:solidFill>
                  <a:prstClr val="black"/>
                </a:solidFill>
              </a:rPr>
              <a:pPr/>
              <a:t>1</a:t>
            </a:fld>
            <a:endParaRPr lang="en-IN" dirty="0">
              <a:solidFill>
                <a:prstClr val="black"/>
              </a:solidFill>
            </a:endParaRPr>
          </a:p>
        </p:txBody>
      </p:sp>
    </p:spTree>
    <p:extLst>
      <p:ext uri="{BB962C8B-B14F-4D97-AF65-F5344CB8AC3E}">
        <p14:creationId xmlns:p14="http://schemas.microsoft.com/office/powerpoint/2010/main" val="3253217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13</a:t>
            </a:fld>
            <a:endParaRPr lang="en-US" dirty="0"/>
          </a:p>
        </p:txBody>
      </p:sp>
    </p:spTree>
    <p:extLst>
      <p:ext uri="{BB962C8B-B14F-4D97-AF65-F5344CB8AC3E}">
        <p14:creationId xmlns:p14="http://schemas.microsoft.com/office/powerpoint/2010/main" val="118370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15</a:t>
            </a:fld>
            <a:endParaRPr lang="en-US" dirty="0"/>
          </a:p>
        </p:txBody>
      </p:sp>
    </p:spTree>
    <p:extLst>
      <p:ext uri="{BB962C8B-B14F-4D97-AF65-F5344CB8AC3E}">
        <p14:creationId xmlns:p14="http://schemas.microsoft.com/office/powerpoint/2010/main" val="923095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229362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2591305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3899716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1585715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29</a:t>
            </a:fld>
            <a:endParaRPr lang="en-US" dirty="0"/>
          </a:p>
        </p:txBody>
      </p:sp>
    </p:spTree>
    <p:extLst>
      <p:ext uri="{BB962C8B-B14F-4D97-AF65-F5344CB8AC3E}">
        <p14:creationId xmlns:p14="http://schemas.microsoft.com/office/powerpoint/2010/main" val="1083267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30</a:t>
            </a:fld>
            <a:endParaRPr lang="en-US" dirty="0"/>
          </a:p>
        </p:txBody>
      </p:sp>
    </p:spTree>
    <p:extLst>
      <p:ext uri="{BB962C8B-B14F-4D97-AF65-F5344CB8AC3E}">
        <p14:creationId xmlns:p14="http://schemas.microsoft.com/office/powerpoint/2010/main" val="76849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619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995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2</a:t>
            </a:fld>
            <a:endParaRPr lang="en-US" dirty="0"/>
          </a:p>
        </p:txBody>
      </p:sp>
    </p:spTree>
    <p:extLst>
      <p:ext uri="{BB962C8B-B14F-4D97-AF65-F5344CB8AC3E}">
        <p14:creationId xmlns:p14="http://schemas.microsoft.com/office/powerpoint/2010/main" val="207836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0758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42</a:t>
            </a:fld>
            <a:endParaRPr lang="en-US" dirty="0"/>
          </a:p>
        </p:txBody>
      </p:sp>
    </p:spTree>
    <p:extLst>
      <p:ext uri="{BB962C8B-B14F-4D97-AF65-F5344CB8AC3E}">
        <p14:creationId xmlns:p14="http://schemas.microsoft.com/office/powerpoint/2010/main" val="902939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43</a:t>
            </a:fld>
            <a:endParaRPr lang="en-US" dirty="0"/>
          </a:p>
        </p:txBody>
      </p:sp>
    </p:spTree>
    <p:extLst>
      <p:ext uri="{BB962C8B-B14F-4D97-AF65-F5344CB8AC3E}">
        <p14:creationId xmlns:p14="http://schemas.microsoft.com/office/powerpoint/2010/main" val="1303808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44</a:t>
            </a:fld>
            <a:endParaRPr lang="en-US" dirty="0"/>
          </a:p>
        </p:txBody>
      </p:sp>
    </p:spTree>
    <p:extLst>
      <p:ext uri="{BB962C8B-B14F-4D97-AF65-F5344CB8AC3E}">
        <p14:creationId xmlns:p14="http://schemas.microsoft.com/office/powerpoint/2010/main" val="1960816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069648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50</a:t>
            </a:fld>
            <a:endParaRPr lang="en-US" dirty="0"/>
          </a:p>
        </p:txBody>
      </p:sp>
    </p:spTree>
    <p:extLst>
      <p:ext uri="{BB962C8B-B14F-4D97-AF65-F5344CB8AC3E}">
        <p14:creationId xmlns:p14="http://schemas.microsoft.com/office/powerpoint/2010/main" val="2004733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51</a:t>
            </a:fld>
            <a:endParaRPr lang="en-US" dirty="0"/>
          </a:p>
        </p:txBody>
      </p:sp>
    </p:spTree>
    <p:extLst>
      <p:ext uri="{BB962C8B-B14F-4D97-AF65-F5344CB8AC3E}">
        <p14:creationId xmlns:p14="http://schemas.microsoft.com/office/powerpoint/2010/main" val="199059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52</a:t>
            </a:fld>
            <a:endParaRPr lang="en-US" dirty="0"/>
          </a:p>
        </p:txBody>
      </p:sp>
    </p:spTree>
    <p:extLst>
      <p:ext uri="{BB962C8B-B14F-4D97-AF65-F5344CB8AC3E}">
        <p14:creationId xmlns:p14="http://schemas.microsoft.com/office/powerpoint/2010/main" val="496394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53</a:t>
            </a:fld>
            <a:endParaRPr lang="en-US" dirty="0"/>
          </a:p>
        </p:txBody>
      </p:sp>
    </p:spTree>
    <p:extLst>
      <p:ext uri="{BB962C8B-B14F-4D97-AF65-F5344CB8AC3E}">
        <p14:creationId xmlns:p14="http://schemas.microsoft.com/office/powerpoint/2010/main" val="9762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5</a:t>
            </a:fld>
            <a:endParaRPr lang="en-US" dirty="0"/>
          </a:p>
        </p:txBody>
      </p:sp>
    </p:spTree>
    <p:extLst>
      <p:ext uri="{BB962C8B-B14F-4D97-AF65-F5344CB8AC3E}">
        <p14:creationId xmlns:p14="http://schemas.microsoft.com/office/powerpoint/2010/main" val="126307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6</a:t>
            </a:fld>
            <a:endParaRPr lang="en-US" dirty="0"/>
          </a:p>
        </p:txBody>
      </p:sp>
    </p:spTree>
    <p:extLst>
      <p:ext uri="{BB962C8B-B14F-4D97-AF65-F5344CB8AC3E}">
        <p14:creationId xmlns:p14="http://schemas.microsoft.com/office/powerpoint/2010/main" val="1058185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7</a:t>
            </a:fld>
            <a:endParaRPr lang="en-US" dirty="0"/>
          </a:p>
        </p:txBody>
      </p:sp>
    </p:spTree>
    <p:extLst>
      <p:ext uri="{BB962C8B-B14F-4D97-AF65-F5344CB8AC3E}">
        <p14:creationId xmlns:p14="http://schemas.microsoft.com/office/powerpoint/2010/main" val="290625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362D8-3B43-45FE-97A7-6D015F30FED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2181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10</a:t>
            </a:fld>
            <a:endParaRPr lang="en-US" dirty="0"/>
          </a:p>
        </p:txBody>
      </p:sp>
    </p:spTree>
    <p:extLst>
      <p:ext uri="{BB962C8B-B14F-4D97-AF65-F5344CB8AC3E}">
        <p14:creationId xmlns:p14="http://schemas.microsoft.com/office/powerpoint/2010/main" val="126070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Wingdings" panose="05000000000000000000" pitchFamily="2" charset="2"/>
              <a:buNone/>
            </a:pPr>
            <a:endParaRPr lang="en-US" sz="1400" kern="1200" dirty="0">
              <a:solidFill>
                <a:schemeClr val="tx1"/>
              </a:solidFill>
              <a:latin typeface="+mn-lt"/>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4D288C2B-5681-4065-AE4F-4E5210754A72}" type="slidenum">
              <a:rPr lang="en-US" smtClean="0"/>
              <a:t>11</a:t>
            </a:fld>
            <a:endParaRPr lang="en-US" dirty="0"/>
          </a:p>
        </p:txBody>
      </p:sp>
    </p:spTree>
    <p:extLst>
      <p:ext uri="{BB962C8B-B14F-4D97-AF65-F5344CB8AC3E}">
        <p14:creationId xmlns:p14="http://schemas.microsoft.com/office/powerpoint/2010/main" val="428151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12</a:t>
            </a:fld>
            <a:endParaRPr lang="en-US" dirty="0"/>
          </a:p>
        </p:txBody>
      </p:sp>
    </p:spTree>
    <p:extLst>
      <p:ext uri="{BB962C8B-B14F-4D97-AF65-F5344CB8AC3E}">
        <p14:creationId xmlns:p14="http://schemas.microsoft.com/office/powerpoint/2010/main" val="4163224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 LatentView Analytics. Confidential</a:t>
            </a:r>
          </a:p>
        </p:txBody>
      </p:sp>
      <p:sp>
        <p:nvSpPr>
          <p:cNvPr id="6" name="Slide Number Placeholder 5"/>
          <p:cNvSpPr>
            <a:spLocks noGrp="1"/>
          </p:cNvSpPr>
          <p:nvPr>
            <p:ph type="sldNum" sz="quarter" idx="12"/>
          </p:nvPr>
        </p:nvSpPr>
        <p:spPr/>
        <p:txBody>
          <a:bodyPr/>
          <a:lstStyle/>
          <a:p>
            <a:fld id="{A0C1D9D2-9780-41B5-B48D-9BB1413BC614}" type="slidenum">
              <a:rPr lang="en-US" smtClean="0"/>
              <a:t>‹#›</a:t>
            </a:fld>
            <a:endParaRPr lang="en-US" dirty="0"/>
          </a:p>
        </p:txBody>
      </p:sp>
    </p:spTree>
    <p:extLst>
      <p:ext uri="{BB962C8B-B14F-4D97-AF65-F5344CB8AC3E}">
        <p14:creationId xmlns:p14="http://schemas.microsoft.com/office/powerpoint/2010/main" val="1155532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9" name="Rectangle 8"/>
          <p:cNvSpPr/>
          <p:nvPr userDrawn="1"/>
        </p:nvSpPr>
        <p:spPr>
          <a:xfrm>
            <a:off x="26" y="4"/>
            <a:ext cx="12210349" cy="6858000"/>
          </a:xfrm>
          <a:prstGeom prst="rect">
            <a:avLst/>
          </a:prstGeom>
          <a:solidFill>
            <a:srgbClr val="1B6382"/>
          </a:solidFill>
          <a:ln>
            <a:noFill/>
          </a:ln>
        </p:spPr>
        <p:style>
          <a:lnRef idx="2">
            <a:schemeClr val="dk1"/>
          </a:lnRef>
          <a:fillRef idx="1">
            <a:schemeClr val="lt1"/>
          </a:fillRef>
          <a:effectRef idx="0">
            <a:schemeClr val="dk1"/>
          </a:effectRef>
          <a:fontRef idx="minor">
            <a:schemeClr val="dk1"/>
          </a:fontRef>
        </p:style>
        <p:txBody>
          <a:bodyPr lIns="89079" tIns="44544" rIns="89079" bIns="44544" rtlCol="0" anchor="ctr"/>
          <a:lstStyle/>
          <a:p>
            <a:pPr algn="ctr"/>
            <a:endParaRPr lang="en-US" sz="1765" dirty="0">
              <a:solidFill>
                <a:srgbClr val="2F2F2F"/>
              </a:solidFill>
              <a:latin typeface="Segoe UI"/>
            </a:endParaRP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 without Background Color">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08000" y="1295400"/>
            <a:ext cx="11176000" cy="4800600"/>
          </a:xfrm>
        </p:spPr>
        <p:txBody>
          <a:bodyPr/>
          <a:lstStyle/>
          <a:p>
            <a:pPr lvl="0"/>
            <a:endParaRPr lang="en-US" noProof="0" dirty="0"/>
          </a:p>
        </p:txBody>
      </p:sp>
      <p:sp>
        <p:nvSpPr>
          <p:cNvPr id="2" name="Title 1"/>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BDBFAF64-8580-4F00-BFC2-0F9E0FF8BB79}"/>
              </a:ext>
            </a:extLst>
          </p:cNvPr>
          <p:cNvSpPr>
            <a:spLocks noGrp="1"/>
          </p:cNvSpPr>
          <p:nvPr>
            <p:ph type="ftr" sz="quarter" idx="11"/>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Empty Slide">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A38A87CD-F331-49C6-A0C6-91F06F004AB3}"/>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with No Content">
    <p:spTree>
      <p:nvGrpSpPr>
        <p:cNvPr id="1" name=""/>
        <p:cNvGrpSpPr/>
        <p:nvPr/>
      </p:nvGrpSpPr>
      <p:grpSpPr>
        <a:xfrm>
          <a:off x="0" y="0"/>
          <a:ext cx="0" cy="0"/>
          <a:chOff x="0" y="0"/>
          <a:chExt cx="0" cy="0"/>
        </a:xfrm>
      </p:grpSpPr>
      <p:sp>
        <p:nvSpPr>
          <p:cNvPr id="2" name="Title 1"/>
          <p:cNvSpPr>
            <a:spLocks noGrp="1"/>
          </p:cNvSpPr>
          <p:nvPr>
            <p:ph type="title"/>
          </p:nvPr>
        </p:nvSpPr>
        <p:spPr>
          <a:xfrm>
            <a:off x="18834" y="1"/>
            <a:ext cx="11651854" cy="532262"/>
          </a:xfrm>
          <a:prstGeom prst="rect">
            <a:avLst/>
          </a:prstGeom>
          <a:noFill/>
        </p:spPr>
        <p:txBody>
          <a:bodyPr anchor="ctr"/>
          <a:lstStyle>
            <a:lvl1pPr>
              <a:defRPr sz="2800">
                <a:solidFill>
                  <a:schemeClr val="tx2"/>
                </a:solidFill>
                <a:latin typeface="Segoe UI Semibold" panose="020B0702040204020203" pitchFamily="34" charset="0"/>
              </a:defRPr>
            </a:lvl1pPr>
          </a:lstStyle>
          <a:p>
            <a:r>
              <a:rPr lang="en-US"/>
              <a:t>Click to edit Master title style</a:t>
            </a:r>
          </a:p>
        </p:txBody>
      </p:sp>
      <p:sp>
        <p:nvSpPr>
          <p:cNvPr id="4" name="Footer Placeholder 3"/>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
        <p:nvSpPr>
          <p:cNvPr id="5" name="Slide Number Placeholder 4"/>
          <p:cNvSpPr>
            <a:spLocks noGrp="1"/>
          </p:cNvSpPr>
          <p:nvPr>
            <p:ph type="sldNum" sz="quarter" idx="11"/>
          </p:nvPr>
        </p:nvSpPr>
        <p:spPr>
          <a:xfrm>
            <a:off x="163777" y="6492830"/>
            <a:ext cx="5689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6CD9AD5F-3CCE-084D-84D8-4A35232D3779}" type="slidenum">
              <a:rPr lang="en-US" smtClean="0">
                <a:solidFill>
                  <a:srgbClr val="000000">
                    <a:tint val="75000"/>
                  </a:srgbClr>
                </a:solidFill>
              </a:rPr>
              <a:pPr/>
              <a:t>‹#›</a:t>
            </a:fld>
            <a:endParaRPr lang="en-US" dirty="0">
              <a:solidFill>
                <a:srgbClr val="000000">
                  <a:tint val="75000"/>
                </a:srgb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4"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4"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 LatentView Analytics. Confidential</a:t>
            </a:r>
          </a:p>
        </p:txBody>
      </p:sp>
      <p:sp>
        <p:nvSpPr>
          <p:cNvPr id="6" name="Slide Number Placeholder 5"/>
          <p:cNvSpPr>
            <a:spLocks noGrp="1"/>
          </p:cNvSpPr>
          <p:nvPr>
            <p:ph type="sldNum" sz="quarter" idx="12"/>
          </p:nvPr>
        </p:nvSpPr>
        <p:spPr/>
        <p:txBody>
          <a:bodyPr/>
          <a:lstStyle/>
          <a:p>
            <a:fld id="{BEED6F73-3782-444D-9664-140C1614846A}" type="slidenum">
              <a:rPr lang="en-US" smtClean="0">
                <a:solidFill>
                  <a:prstClr val="black">
                    <a:tint val="75000"/>
                  </a:prstClr>
                </a:solidFill>
              </a:rPr>
              <a:pPr/>
              <a:t>‹#›</a:t>
            </a:fld>
            <a:endParaRPr lang="en-US" dirty="0">
              <a:solidFill>
                <a:prstClr val="black">
                  <a:tint val="75000"/>
                </a:prstClr>
              </a:solidFill>
            </a:endParaRPr>
          </a:p>
        </p:txBody>
      </p:sp>
      <p:sp>
        <p:nvSpPr>
          <p:cNvPr id="9" name="Picture Placeholder 8"/>
          <p:cNvSpPr>
            <a:spLocks noGrp="1"/>
          </p:cNvSpPr>
          <p:nvPr>
            <p:ph type="pic" sz="quarter" idx="13"/>
          </p:nvPr>
        </p:nvSpPr>
        <p:spPr>
          <a:xfrm>
            <a:off x="5949954" y="1350963"/>
            <a:ext cx="1027113" cy="2159000"/>
          </a:xfrm>
        </p:spPr>
        <p:txBody>
          <a:bodyPr/>
          <a:lstStyle/>
          <a:p>
            <a:r>
              <a:rPr lang="en-US" dirty="0"/>
              <a:t>Click icon to add picture</a:t>
            </a:r>
            <a:endParaRPr lang="en-IN" dirty="0"/>
          </a:p>
        </p:txBody>
      </p:sp>
      <p:pic>
        <p:nvPicPr>
          <p:cNvPr id="8" name="Picture 7"/>
          <p:cNvPicPr>
            <a:picLocks noChangeAspect="1"/>
          </p:cNvPicPr>
          <p:nvPr userDrawn="1"/>
        </p:nvPicPr>
        <p:blipFill rotWithShape="1">
          <a:blip r:embed="rId2"/>
          <a:srcRect b="5985"/>
          <a:stretch/>
        </p:blipFill>
        <p:spPr>
          <a:xfrm>
            <a:off x="4" y="8"/>
            <a:ext cx="12192000" cy="6850967"/>
          </a:xfrm>
          <a:prstGeom prst="rect">
            <a:avLst/>
          </a:prstGeom>
        </p:spPr>
      </p:pic>
      <p:sp>
        <p:nvSpPr>
          <p:cNvPr id="10" name="Rectangle 9"/>
          <p:cNvSpPr/>
          <p:nvPr userDrawn="1"/>
        </p:nvSpPr>
        <p:spPr>
          <a:xfrm>
            <a:off x="0" y="0"/>
            <a:ext cx="7439025" cy="6858000"/>
          </a:xfrm>
          <a:prstGeom prst="rect">
            <a:avLst/>
          </a:prstGeom>
          <a:blipFill dpi="0" rotWithShape="1">
            <a:blip r:embed="rId3">
              <a:alphaModFix amt="94000"/>
            </a:blip>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1278" y="261444"/>
            <a:ext cx="2807288" cy="1985078"/>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 charteo.com / Design 1">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16C3A42E-BF16-4274-B684-B3B8BB79AE41}"/>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a:xfrm>
            <a:off x="4028768" y="6492874"/>
            <a:ext cx="4114800" cy="365125"/>
          </a:xfrm>
        </p:spPr>
        <p:txBody>
          <a:bodyPr/>
          <a:lstStyle/>
          <a:p>
            <a:r>
              <a:rPr lang="en-US" dirty="0"/>
              <a:t>© LatentView Analytics. Confidential</a:t>
            </a:r>
          </a:p>
        </p:txBody>
      </p:sp>
      <p:sp>
        <p:nvSpPr>
          <p:cNvPr id="5" name="Slide Number Placeholder 4"/>
          <p:cNvSpPr>
            <a:spLocks noGrp="1"/>
          </p:cNvSpPr>
          <p:nvPr>
            <p:ph type="sldNum" sz="quarter" idx="12"/>
          </p:nvPr>
        </p:nvSpPr>
        <p:spPr>
          <a:xfrm>
            <a:off x="9448800" y="6492875"/>
            <a:ext cx="27432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A0C1D9D2-9780-41B5-B48D-9BB1413BC614}" type="slidenum">
              <a:rPr lang="en-US" smtClean="0"/>
              <a:pPr/>
              <a:t>‹#›</a:t>
            </a:fld>
            <a:endParaRPr lang="en-US" dirty="0"/>
          </a:p>
        </p:txBody>
      </p:sp>
      <p:sp>
        <p:nvSpPr>
          <p:cNvPr id="6" name="Title 1">
            <a:extLst>
              <a:ext uri="{FF2B5EF4-FFF2-40B4-BE49-F238E27FC236}">
                <a16:creationId xmlns:a16="http://schemas.microsoft.com/office/drawing/2014/main" id="{C553FD87-03A8-407C-9087-6A51E2F57633}"/>
              </a:ext>
            </a:extLst>
          </p:cNvPr>
          <p:cNvSpPr>
            <a:spLocks noGrp="1"/>
          </p:cNvSpPr>
          <p:nvPr>
            <p:ph type="title"/>
          </p:nvPr>
        </p:nvSpPr>
        <p:spPr>
          <a:xfrm>
            <a:off x="115076" y="0"/>
            <a:ext cx="11198918" cy="703385"/>
          </a:xfrm>
        </p:spPr>
        <p:txBody>
          <a:bodyPr>
            <a:normAutofit/>
          </a:bodyPr>
          <a:lstStyle>
            <a:lvl1pPr>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230680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9" name="Rectangle 8"/>
          <p:cNvSpPr/>
          <p:nvPr userDrawn="1"/>
        </p:nvSpPr>
        <p:spPr>
          <a:xfrm>
            <a:off x="26" y="4"/>
            <a:ext cx="12210349" cy="6858000"/>
          </a:xfrm>
          <a:prstGeom prst="rect">
            <a:avLst/>
          </a:prstGeom>
          <a:solidFill>
            <a:srgbClr val="1B6382"/>
          </a:solidFill>
          <a:ln>
            <a:noFill/>
          </a:ln>
        </p:spPr>
        <p:style>
          <a:lnRef idx="2">
            <a:schemeClr val="dk1"/>
          </a:lnRef>
          <a:fillRef idx="1">
            <a:schemeClr val="lt1"/>
          </a:fillRef>
          <a:effectRef idx="0">
            <a:schemeClr val="dk1"/>
          </a:effectRef>
          <a:fontRef idx="minor">
            <a:schemeClr val="dk1"/>
          </a:fontRef>
        </p:style>
        <p:txBody>
          <a:bodyPr lIns="89079" tIns="44544" rIns="89079" bIns="44544" rtlCol="0" anchor="ctr"/>
          <a:lstStyle/>
          <a:p>
            <a:pPr algn="ctr"/>
            <a:endParaRPr lang="en-US" sz="1765" dirty="0">
              <a:solidFill>
                <a:srgbClr val="2F2F2F"/>
              </a:solidFill>
              <a:latin typeface="Segoe UI"/>
            </a:endParaRPr>
          </a:p>
        </p:txBody>
      </p:sp>
    </p:spTree>
    <p:extLst>
      <p:ext uri="{BB962C8B-B14F-4D97-AF65-F5344CB8AC3E}">
        <p14:creationId xmlns:p14="http://schemas.microsoft.com/office/powerpoint/2010/main" val="27156656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Empty Slide">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A38A87CD-F331-49C6-A0C6-91F06F004AB3}"/>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1580340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with No Content">
    <p:spTree>
      <p:nvGrpSpPr>
        <p:cNvPr id="1" name=""/>
        <p:cNvGrpSpPr/>
        <p:nvPr/>
      </p:nvGrpSpPr>
      <p:grpSpPr>
        <a:xfrm>
          <a:off x="0" y="0"/>
          <a:ext cx="0" cy="0"/>
          <a:chOff x="0" y="0"/>
          <a:chExt cx="0" cy="0"/>
        </a:xfrm>
      </p:grpSpPr>
      <p:sp>
        <p:nvSpPr>
          <p:cNvPr id="2" name="Title 1"/>
          <p:cNvSpPr>
            <a:spLocks noGrp="1"/>
          </p:cNvSpPr>
          <p:nvPr>
            <p:ph type="title"/>
          </p:nvPr>
        </p:nvSpPr>
        <p:spPr>
          <a:xfrm>
            <a:off x="18834" y="1"/>
            <a:ext cx="11651854" cy="532262"/>
          </a:xfrm>
          <a:prstGeom prst="rect">
            <a:avLst/>
          </a:prstGeom>
          <a:noFill/>
        </p:spPr>
        <p:txBody>
          <a:bodyPr anchor="ctr"/>
          <a:lstStyle>
            <a:lvl1pPr>
              <a:defRPr sz="2800">
                <a:solidFill>
                  <a:schemeClr val="tx2"/>
                </a:solidFill>
                <a:latin typeface="Segoe UI Semibold" panose="020B0702040204020203" pitchFamily="34" charset="0"/>
              </a:defRPr>
            </a:lvl1pPr>
          </a:lstStyle>
          <a:p>
            <a:r>
              <a:rPr lang="en-US"/>
              <a:t>Click to edit Master title style</a:t>
            </a:r>
          </a:p>
        </p:txBody>
      </p:sp>
      <p:sp>
        <p:nvSpPr>
          <p:cNvPr id="4" name="Footer Placeholder 3"/>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
        <p:nvSpPr>
          <p:cNvPr id="5" name="Slide Number Placeholder 4"/>
          <p:cNvSpPr>
            <a:spLocks noGrp="1"/>
          </p:cNvSpPr>
          <p:nvPr>
            <p:ph type="sldNum" sz="quarter" idx="11"/>
          </p:nvPr>
        </p:nvSpPr>
        <p:spPr>
          <a:xfrm>
            <a:off x="163777" y="6492830"/>
            <a:ext cx="5689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6CD9AD5F-3CCE-084D-84D8-4A35232D3779}" type="slidenum">
              <a:rPr lang="en-US" smtClean="0"/>
              <a:pPr/>
              <a:t>‹#›</a:t>
            </a:fld>
            <a:endParaRPr lang="en-US" dirty="0"/>
          </a:p>
        </p:txBody>
      </p:sp>
    </p:spTree>
    <p:extLst>
      <p:ext uri="{BB962C8B-B14F-4D97-AF65-F5344CB8AC3E}">
        <p14:creationId xmlns:p14="http://schemas.microsoft.com/office/powerpoint/2010/main" val="11877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4"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4"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 LatentView Analytics. Confidential</a:t>
            </a:r>
          </a:p>
        </p:txBody>
      </p:sp>
      <p:sp>
        <p:nvSpPr>
          <p:cNvPr id="6" name="Slide Number Placeholder 5"/>
          <p:cNvSpPr>
            <a:spLocks noGrp="1"/>
          </p:cNvSpPr>
          <p:nvPr>
            <p:ph type="sldNum" sz="quarter" idx="12"/>
          </p:nvPr>
        </p:nvSpPr>
        <p:spPr/>
        <p:txBody>
          <a:bodyPr/>
          <a:lstStyle/>
          <a:p>
            <a:fld id="{BEED6F73-3782-444D-9664-140C1614846A}" type="slidenum">
              <a:rPr lang="en-US" smtClean="0">
                <a:solidFill>
                  <a:prstClr val="black">
                    <a:tint val="75000"/>
                  </a:prstClr>
                </a:solidFill>
              </a:rPr>
              <a:pPr/>
              <a:t>‹#›</a:t>
            </a:fld>
            <a:endParaRPr lang="en-US" dirty="0">
              <a:solidFill>
                <a:prstClr val="black">
                  <a:tint val="75000"/>
                </a:prstClr>
              </a:solidFill>
            </a:endParaRPr>
          </a:p>
        </p:txBody>
      </p:sp>
      <p:sp>
        <p:nvSpPr>
          <p:cNvPr id="9" name="Picture Placeholder 8"/>
          <p:cNvSpPr>
            <a:spLocks noGrp="1"/>
          </p:cNvSpPr>
          <p:nvPr>
            <p:ph type="pic" sz="quarter" idx="13"/>
          </p:nvPr>
        </p:nvSpPr>
        <p:spPr>
          <a:xfrm>
            <a:off x="5949954" y="1350963"/>
            <a:ext cx="1027113" cy="2159000"/>
          </a:xfrm>
        </p:spPr>
        <p:txBody>
          <a:bodyPr/>
          <a:lstStyle/>
          <a:p>
            <a:r>
              <a:rPr lang="en-US" dirty="0"/>
              <a:t>Click icon to add picture</a:t>
            </a:r>
            <a:endParaRPr lang="en-IN" dirty="0"/>
          </a:p>
        </p:txBody>
      </p:sp>
      <p:pic>
        <p:nvPicPr>
          <p:cNvPr id="8" name="Picture 7"/>
          <p:cNvPicPr>
            <a:picLocks noChangeAspect="1"/>
          </p:cNvPicPr>
          <p:nvPr userDrawn="1"/>
        </p:nvPicPr>
        <p:blipFill rotWithShape="1">
          <a:blip r:embed="rId2"/>
          <a:srcRect b="5985"/>
          <a:stretch/>
        </p:blipFill>
        <p:spPr>
          <a:xfrm>
            <a:off x="4" y="8"/>
            <a:ext cx="12192000" cy="6850967"/>
          </a:xfrm>
          <a:prstGeom prst="rect">
            <a:avLst/>
          </a:prstGeom>
        </p:spPr>
      </p:pic>
      <p:sp>
        <p:nvSpPr>
          <p:cNvPr id="10" name="Rectangle 9"/>
          <p:cNvSpPr/>
          <p:nvPr userDrawn="1"/>
        </p:nvSpPr>
        <p:spPr>
          <a:xfrm>
            <a:off x="0" y="0"/>
            <a:ext cx="7439025" cy="6858000"/>
          </a:xfrm>
          <a:prstGeom prst="rect">
            <a:avLst/>
          </a:prstGeom>
          <a:blipFill dpi="0" rotWithShape="1">
            <a:blip r:embed="rId3">
              <a:alphaModFix amt="94000"/>
            </a:blip>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1278" y="261444"/>
            <a:ext cx="2807288" cy="1985078"/>
          </a:xfrm>
          <a:prstGeom prst="rect">
            <a:avLst/>
          </a:prstGeom>
        </p:spPr>
      </p:pic>
    </p:spTree>
    <p:extLst>
      <p:ext uri="{BB962C8B-B14F-4D97-AF65-F5344CB8AC3E}">
        <p14:creationId xmlns:p14="http://schemas.microsoft.com/office/powerpoint/2010/main" val="1482279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 charteo.com / Design 1">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16C3A42E-BF16-4274-B684-B3B8BB79AE41}"/>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21200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srgbClr val="000000">
                  <a:tint val="75000"/>
                </a:srgbClr>
              </a:solidFill>
            </a:endParaRPr>
          </a:p>
        </p:txBody>
      </p:sp>
      <p:sp>
        <p:nvSpPr>
          <p:cNvPr id="5" name="Footer Placeholder 4"/>
          <p:cNvSpPr>
            <a:spLocks noGrp="1"/>
          </p:cNvSpPr>
          <p:nvPr>
            <p:ph type="ftr" sz="quarter" idx="11"/>
          </p:nvPr>
        </p:nvSpPr>
        <p:spPr/>
        <p:txBody>
          <a:bodyPr/>
          <a:lstStyle/>
          <a:p>
            <a:r>
              <a:rPr lang="en-US" dirty="0">
                <a:solidFill>
                  <a:srgbClr val="000000">
                    <a:tint val="75000"/>
                  </a:srgbClr>
                </a:solidFill>
              </a:rPr>
              <a:t>© LatentView Analytics. Confidential</a:t>
            </a:r>
          </a:p>
        </p:txBody>
      </p:sp>
      <p:sp>
        <p:nvSpPr>
          <p:cNvPr id="6" name="Slide Number Placeholder 5"/>
          <p:cNvSpPr>
            <a:spLocks noGrp="1"/>
          </p:cNvSpPr>
          <p:nvPr>
            <p:ph type="sldNum" sz="quarter" idx="12"/>
          </p:nvPr>
        </p:nvSpPr>
        <p:spPr/>
        <p:txBody>
          <a:bodyPr/>
          <a:lstStyle/>
          <a:p>
            <a:fld id="{A0C1D9D2-9780-41B5-B48D-9BB1413BC614}" type="slidenum">
              <a:rPr lang="en-US" smtClean="0">
                <a:solidFill>
                  <a:srgbClr val="000000">
                    <a:tint val="75000"/>
                  </a:srgbClr>
                </a:solidFill>
              </a:rPr>
              <a:pPr/>
              <a:t>‹#›</a:t>
            </a:fld>
            <a:endParaRPr lang="en-US" dirty="0">
              <a:solidFill>
                <a:srgbClr val="000000">
                  <a:tint val="75000"/>
                </a:srgb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solidFill>
                <a:srgbClr val="000000">
                  <a:tint val="75000"/>
                </a:srgbClr>
              </a:solidFill>
            </a:endParaRPr>
          </a:p>
        </p:txBody>
      </p:sp>
      <p:sp>
        <p:nvSpPr>
          <p:cNvPr id="4" name="Footer Placeholder 3"/>
          <p:cNvSpPr>
            <a:spLocks noGrp="1"/>
          </p:cNvSpPr>
          <p:nvPr>
            <p:ph type="ftr" sz="quarter" idx="11"/>
          </p:nvPr>
        </p:nvSpPr>
        <p:spPr>
          <a:xfrm>
            <a:off x="4028768" y="6492874"/>
            <a:ext cx="4114800" cy="365125"/>
          </a:xfrm>
        </p:spPr>
        <p:txBody>
          <a:bodyPr/>
          <a:lstStyle/>
          <a:p>
            <a:r>
              <a:rPr lang="en-US" dirty="0">
                <a:solidFill>
                  <a:srgbClr val="000000">
                    <a:tint val="75000"/>
                  </a:srgbClr>
                </a:solidFill>
              </a:rPr>
              <a:t>© LatentView Analytics. Confidential</a:t>
            </a:r>
          </a:p>
        </p:txBody>
      </p:sp>
      <p:sp>
        <p:nvSpPr>
          <p:cNvPr id="5" name="Slide Number Placeholder 4"/>
          <p:cNvSpPr>
            <a:spLocks noGrp="1"/>
          </p:cNvSpPr>
          <p:nvPr>
            <p:ph type="sldNum" sz="quarter" idx="12"/>
          </p:nvPr>
        </p:nvSpPr>
        <p:spPr>
          <a:xfrm>
            <a:off x="9448800" y="6492875"/>
            <a:ext cx="27432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A0C1D9D2-9780-41B5-B48D-9BB1413BC614}" type="slidenum">
              <a:rPr lang="en-US" smtClean="0">
                <a:solidFill>
                  <a:srgbClr val="000000">
                    <a:tint val="75000"/>
                  </a:srgbClr>
                </a:solidFill>
              </a:rPr>
              <a:pPr/>
              <a:t>‹#›</a:t>
            </a:fld>
            <a:endParaRPr lang="en-US" dirty="0">
              <a:solidFill>
                <a:srgbClr val="000000">
                  <a:tint val="75000"/>
                </a:srgbClr>
              </a:solidFill>
            </a:endParaRPr>
          </a:p>
        </p:txBody>
      </p:sp>
      <p:sp>
        <p:nvSpPr>
          <p:cNvPr id="6" name="Title 1">
            <a:extLst>
              <a:ext uri="{FF2B5EF4-FFF2-40B4-BE49-F238E27FC236}">
                <a16:creationId xmlns:a16="http://schemas.microsoft.com/office/drawing/2014/main" id="{C553FD87-03A8-407C-9087-6A51E2F57633}"/>
              </a:ext>
            </a:extLst>
          </p:cNvPr>
          <p:cNvSpPr>
            <a:spLocks noGrp="1"/>
          </p:cNvSpPr>
          <p:nvPr>
            <p:ph type="title"/>
          </p:nvPr>
        </p:nvSpPr>
        <p:spPr>
          <a:xfrm>
            <a:off x="115076" y="0"/>
            <a:ext cx="11198918" cy="703385"/>
          </a:xfrm>
        </p:spPr>
        <p:txBody>
          <a:bodyPr>
            <a:normAutofit/>
          </a:bodyPr>
          <a:lstStyle>
            <a:lvl1pPr>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LatentView Analytics.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1D9D2-9780-41B5-B48D-9BB1413BC614}" type="slidenum">
              <a:rPr lang="en-US" smtClean="0"/>
              <a:t>‹#›</a:t>
            </a:fld>
            <a:endParaRPr lang="en-US" dirty="0"/>
          </a:p>
        </p:txBody>
      </p:sp>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1353799" y="97401"/>
            <a:ext cx="727710" cy="555779"/>
          </a:xfrm>
          <a:prstGeom prst="rect">
            <a:avLst/>
          </a:prstGeom>
        </p:spPr>
      </p:pic>
    </p:spTree>
    <p:extLst>
      <p:ext uri="{BB962C8B-B14F-4D97-AF65-F5344CB8AC3E}">
        <p14:creationId xmlns:p14="http://schemas.microsoft.com/office/powerpoint/2010/main" val="220467079"/>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83" r:id="rId3"/>
    <p:sldLayoutId id="2147483713" r:id="rId4"/>
    <p:sldLayoutId id="2147483714" r:id="rId5"/>
    <p:sldLayoutId id="2147483715" r:id="rId6"/>
    <p:sldLayoutId id="2147483716"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000000">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000000">
                    <a:tint val="75000"/>
                  </a:srgbClr>
                </a:solidFill>
              </a:rPr>
              <a:t>© LatentView Analytics.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1D9D2-9780-41B5-B48D-9BB1413BC614}" type="slidenum">
              <a:rPr lang="en-US" smtClean="0">
                <a:solidFill>
                  <a:srgbClr val="000000">
                    <a:tint val="75000"/>
                  </a:srgbClr>
                </a:solidFill>
              </a:rPr>
              <a:pPr/>
              <a:t>‹#›</a:t>
            </a:fld>
            <a:endParaRPr lang="en-US" dirty="0">
              <a:solidFill>
                <a:srgbClr val="000000">
                  <a:tint val="75000"/>
                </a:srgbClr>
              </a:solidFill>
            </a:endParaRPr>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353799" y="97401"/>
            <a:ext cx="727710" cy="555779"/>
          </a:xfrm>
          <a:prstGeom prst="rect">
            <a:avLst/>
          </a:prstGeom>
        </p:spPr>
      </p:pic>
    </p:spTree>
    <p:extLst>
      <p:ext uri="{BB962C8B-B14F-4D97-AF65-F5344CB8AC3E}">
        <p14:creationId xmlns:p14="http://schemas.microsoft.com/office/powerpoint/2010/main" val="139191849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tiff"/></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6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jpe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5.jpeg"/><Relationship Id="rId11" Type="http://schemas.openxmlformats.org/officeDocument/2006/relationships/image" Target="../media/image82.png"/><Relationship Id="rId5" Type="http://schemas.openxmlformats.org/officeDocument/2006/relationships/image" Target="../media/image73.png"/><Relationship Id="rId10" Type="http://schemas.openxmlformats.org/officeDocument/2006/relationships/image" Target="../media/image81.png"/><Relationship Id="rId4" Type="http://schemas.openxmlformats.org/officeDocument/2006/relationships/image" Target="../media/image72.png"/><Relationship Id="rId9" Type="http://schemas.openxmlformats.org/officeDocument/2006/relationships/image" Target="../media/image80.png"/><Relationship Id="rId14"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7.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6.png"/><Relationship Id="rId2" Type="http://schemas.openxmlformats.org/officeDocument/2006/relationships/image" Target="../media/image70.png"/><Relationship Id="rId16"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75.jpeg"/><Relationship Id="rId11" Type="http://schemas.openxmlformats.org/officeDocument/2006/relationships/image" Target="../media/image80.png"/><Relationship Id="rId5" Type="http://schemas.openxmlformats.org/officeDocument/2006/relationships/image" Target="../media/image73.png"/><Relationship Id="rId15" Type="http://schemas.openxmlformats.org/officeDocument/2006/relationships/image" Target="../media/image89.tiff"/><Relationship Id="rId10" Type="http://schemas.openxmlformats.org/officeDocument/2006/relationships/image" Target="../media/image85.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6.png"/><Relationship Id="rId3" Type="http://schemas.openxmlformats.org/officeDocument/2006/relationships/image" Target="../media/image70.png"/><Relationship Id="rId7" Type="http://schemas.openxmlformats.org/officeDocument/2006/relationships/image" Target="../media/image75.jpeg"/><Relationship Id="rId12" Type="http://schemas.openxmlformats.org/officeDocument/2006/relationships/image" Target="../media/image80.png"/><Relationship Id="rId2" Type="http://schemas.openxmlformats.org/officeDocument/2006/relationships/image" Target="../media/image89.tiff"/><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85.png"/><Relationship Id="rId5" Type="http://schemas.openxmlformats.org/officeDocument/2006/relationships/image" Target="../media/image72.png"/><Relationship Id="rId15" Type="http://schemas.openxmlformats.org/officeDocument/2006/relationships/image" Target="../media/image88.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9.png"/><Relationship Id="rId1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0.tiff"/></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tiff"/></Relationships>
</file>

<file path=ppt/slides/_rels/slide21.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image" Target="../media/image95.png"/><Relationship Id="rId7" Type="http://schemas.openxmlformats.org/officeDocument/2006/relationships/image" Target="../media/image98.tiff"/><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1.tiff"/><Relationship Id="rId11" Type="http://schemas.openxmlformats.org/officeDocument/2006/relationships/image" Target="../media/image89.tiff"/><Relationship Id="rId5" Type="http://schemas.openxmlformats.org/officeDocument/2006/relationships/image" Target="../media/image97.tiff"/><Relationship Id="rId10" Type="http://schemas.openxmlformats.org/officeDocument/2006/relationships/image" Target="../media/image99.tiff"/><Relationship Id="rId4" Type="http://schemas.openxmlformats.org/officeDocument/2006/relationships/image" Target="../media/image96.png"/><Relationship Id="rId9"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105.tiff"/><Relationship Id="rId3" Type="http://schemas.openxmlformats.org/officeDocument/2006/relationships/image" Target="../media/image100.tiff"/><Relationship Id="rId7" Type="http://schemas.openxmlformats.org/officeDocument/2006/relationships/image" Target="../media/image104.tif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03.tiff"/><Relationship Id="rId11" Type="http://schemas.openxmlformats.org/officeDocument/2006/relationships/image" Target="../media/image108.tiff"/><Relationship Id="rId5" Type="http://schemas.openxmlformats.org/officeDocument/2006/relationships/image" Target="../media/image102.tiff"/><Relationship Id="rId10" Type="http://schemas.openxmlformats.org/officeDocument/2006/relationships/image" Target="../media/image107.tiff"/><Relationship Id="rId4" Type="http://schemas.openxmlformats.org/officeDocument/2006/relationships/image" Target="../media/image101.tiff"/><Relationship Id="rId9" Type="http://schemas.openxmlformats.org/officeDocument/2006/relationships/image" Target="../media/image10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slide" Target="slide63.xml"/></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image" Target="../media/image123.png"/><Relationship Id="rId4" Type="http://schemas.openxmlformats.org/officeDocument/2006/relationships/image" Target="../media/image122.jpeg"/></Relationships>
</file>

<file path=ppt/slides/_rels/slide45.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slide" Target="slide7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jpeg"/><Relationship Id="rId4" Type="http://schemas.openxmlformats.org/officeDocument/2006/relationships/image" Target="../media/image125.png"/><Relationship Id="rId9" Type="http://schemas.openxmlformats.org/officeDocument/2006/relationships/image" Target="../media/image13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gif"/><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png"/><Relationship Id="rId22" Type="http://schemas.openxmlformats.org/officeDocument/2006/relationships/image" Target="../media/image33.jpeg"/><Relationship Id="rId27" Type="http://schemas.openxmlformats.org/officeDocument/2006/relationships/image" Target="../media/image38.png"/><Relationship Id="rId30"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slide" Target="slide31.xml"/><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6.png"/><Relationship Id="rId3" Type="http://schemas.openxmlformats.org/officeDocument/2006/relationships/image" Target="../media/image44.png"/><Relationship Id="rId7" Type="http://schemas.microsoft.com/office/2007/relationships/hdphoto" Target="../media/hdphoto2.wdp"/><Relationship Id="rId12" Type="http://schemas.openxmlformats.org/officeDocument/2006/relationships/image" Target="../media/image51.gif"/><Relationship Id="rId17" Type="http://schemas.openxmlformats.org/officeDocument/2006/relationships/image" Target="../media/image55.png"/><Relationship Id="rId2" Type="http://schemas.openxmlformats.org/officeDocument/2006/relationships/notesSlide" Target="../notesSlides/notesSlide4.xml"/><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49.png"/><Relationship Id="rId4" Type="http://schemas.microsoft.com/office/2007/relationships/hdphoto" Target="../media/hdphoto1.wdp"/><Relationship Id="rId9" Type="http://schemas.openxmlformats.org/officeDocument/2006/relationships/image" Target="../media/image48.png"/><Relationship Id="rId14" Type="http://schemas.openxmlformats.org/officeDocument/2006/relationships/image" Target="../media/image53.png"/></Relationships>
</file>

<file path=ppt/slides/_rels/slide60.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42.xml"/></Relationships>
</file>

<file path=ppt/slides/_rels/slide62.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slide" Target="slide43.xml"/><Relationship Id="rId4" Type="http://schemas.openxmlformats.org/officeDocument/2006/relationships/image" Target="../media/image141.png"/></Relationships>
</file>

<file path=ppt/slides/_rels/slide66.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www.latentview.com/"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8558" y="3736481"/>
            <a:ext cx="2667839" cy="1886470"/>
          </a:xfrm>
          <a:prstGeom prst="rect">
            <a:avLst/>
          </a:prstGeom>
        </p:spPr>
      </p:pic>
      <p:sp>
        <p:nvSpPr>
          <p:cNvPr id="6" name="TextBox 5"/>
          <p:cNvSpPr txBox="1"/>
          <p:nvPr/>
        </p:nvSpPr>
        <p:spPr>
          <a:xfrm>
            <a:off x="6577691" y="2649977"/>
            <a:ext cx="4687910" cy="461665"/>
          </a:xfrm>
          <a:prstGeom prst="rect">
            <a:avLst/>
          </a:prstGeom>
          <a:noFill/>
        </p:spPr>
        <p:txBody>
          <a:bodyPr wrap="square" rtlCol="0">
            <a:spAutoFit/>
          </a:bodyPr>
          <a:lstStyle/>
          <a:p>
            <a:pPr algn="ctr"/>
            <a:r>
              <a:rPr lang="en-IN" sz="2400" dirty="0">
                <a:solidFill>
                  <a:prstClr val="white"/>
                </a:solidFill>
                <a:latin typeface="Asap" panose="020F0504030102060203" pitchFamily="34" charset="0"/>
              </a:rPr>
              <a:t>An Introduction</a:t>
            </a:r>
          </a:p>
        </p:txBody>
      </p:sp>
      <p:sp>
        <p:nvSpPr>
          <p:cNvPr id="13" name="TextBox 12"/>
          <p:cNvSpPr txBox="1"/>
          <p:nvPr/>
        </p:nvSpPr>
        <p:spPr>
          <a:xfrm>
            <a:off x="6782408" y="3624195"/>
            <a:ext cx="4687910" cy="338554"/>
          </a:xfrm>
          <a:prstGeom prst="rect">
            <a:avLst/>
          </a:prstGeom>
          <a:noFill/>
        </p:spPr>
        <p:txBody>
          <a:bodyPr wrap="square" rtlCol="0">
            <a:spAutoFit/>
          </a:bodyPr>
          <a:lstStyle/>
          <a:p>
            <a:pPr algn="ctr"/>
            <a:r>
              <a:rPr lang="en-IN" sz="1600" i="1" dirty="0">
                <a:solidFill>
                  <a:prstClr val="white"/>
                </a:solidFill>
                <a:latin typeface="Asap" panose="020F0504030102060203" pitchFamily="34" charset="0"/>
              </a:rPr>
              <a:t>Actionable Insights. Accurate Decisions</a:t>
            </a:r>
          </a:p>
        </p:txBody>
      </p:sp>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70269" y="0"/>
            <a:ext cx="7002568" cy="6872068"/>
          </a:xfrm>
          <a:prstGeom prst="rect">
            <a:avLst/>
          </a:prstGeom>
          <a:solidFill>
            <a:srgbClr val="47AE92"/>
          </a:solidFill>
        </p:spPr>
      </p:pic>
      <p:sp>
        <p:nvSpPr>
          <p:cNvPr id="17" name="TextBox 16"/>
          <p:cNvSpPr txBox="1"/>
          <p:nvPr/>
        </p:nvSpPr>
        <p:spPr>
          <a:xfrm>
            <a:off x="5331330" y="2865473"/>
            <a:ext cx="6891247" cy="2357568"/>
          </a:xfrm>
          <a:prstGeom prst="rect">
            <a:avLst/>
          </a:prstGeom>
          <a:noFill/>
        </p:spPr>
        <p:txBody>
          <a:bodyPr wrap="square" rtlCol="0">
            <a:spAutoFit/>
          </a:bodyPr>
          <a:lstStyle>
            <a:defPPr>
              <a:defRPr lang="en-US"/>
            </a:defPPr>
            <a:lvl1pPr algn="ctr">
              <a:defRPr sz="4400" b="1">
                <a:solidFill>
                  <a:prstClr val="white"/>
                </a:solidFill>
                <a:effectLst>
                  <a:outerShdw blurRad="38100" dist="38100" dir="2700000" algn="tl">
                    <a:srgbClr val="000000">
                      <a:alpha val="43137"/>
                    </a:srgbClr>
                  </a:outerShdw>
                </a:effectLst>
                <a:latin typeface="+mj-lt"/>
              </a:defRPr>
            </a:lvl1pPr>
          </a:lstStyle>
          <a:p>
            <a:pPr algn="l"/>
            <a:r>
              <a:rPr lang="en-IN" sz="4000" dirty="0">
                <a:latin typeface="Segoe UI Light" panose="020B0502040204020203" pitchFamily="34" charset="0"/>
              </a:rPr>
              <a:t>Proposal for Data Engineering Solution for Dropbox</a:t>
            </a:r>
            <a:endParaRPr lang="en-US" sz="2800" b="0" dirty="0">
              <a:solidFill>
                <a:srgbClr val="FFFFFF"/>
              </a:solidFill>
              <a:latin typeface="Segoe UI Light" panose="020B0502040204020203" pitchFamily="34" charset="0"/>
              <a:cs typeface="Segoe UI"/>
            </a:endParaRPr>
          </a:p>
          <a:p>
            <a:pPr lvl="0" algn="l">
              <a:lnSpc>
                <a:spcPct val="120000"/>
              </a:lnSpc>
            </a:pPr>
            <a:endParaRPr lang="en-US" sz="2800" b="0" dirty="0">
              <a:solidFill>
                <a:srgbClr val="FFFFFF"/>
              </a:solidFill>
              <a:latin typeface="Segoe UI Light" panose="020B0502040204020203" pitchFamily="34" charset="0"/>
              <a:cs typeface="Segoe UI"/>
            </a:endParaRPr>
          </a:p>
          <a:p>
            <a:pPr lvl="0" algn="l">
              <a:lnSpc>
                <a:spcPct val="120000"/>
              </a:lnSpc>
            </a:pPr>
            <a:r>
              <a:rPr lang="en-US" sz="2800" b="0" dirty="0">
                <a:solidFill>
                  <a:srgbClr val="FFFFFF"/>
                </a:solidFill>
                <a:latin typeface="Segoe UI Light" panose="020B0502040204020203" pitchFamily="34" charset="0"/>
                <a:cs typeface="Segoe UI"/>
              </a:rPr>
              <a:t>February 2018</a:t>
            </a:r>
            <a:endParaRPr lang="en-IN" sz="2800" dirty="0">
              <a:latin typeface="Segoe UI Light" panose="020B0502040204020203" pitchFamily="34" charset="0"/>
            </a:endParaRPr>
          </a:p>
        </p:txBody>
      </p:sp>
    </p:spTree>
    <p:extLst>
      <p:ext uri="{BB962C8B-B14F-4D97-AF65-F5344CB8AC3E}">
        <p14:creationId xmlns:p14="http://schemas.microsoft.com/office/powerpoint/2010/main" val="1254549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135589" y="1745755"/>
            <a:ext cx="2020896" cy="1513943"/>
          </a:xfrm>
          <a:prstGeom prst="rect">
            <a:avLst/>
          </a:prstGeom>
          <a:solidFill>
            <a:srgbClr val="4BAE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dirty="0">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p:cNvSpPr/>
          <p:nvPr/>
        </p:nvSpPr>
        <p:spPr>
          <a:xfrm>
            <a:off x="9583467" y="1704140"/>
            <a:ext cx="1891317" cy="1574541"/>
          </a:xfrm>
          <a:prstGeom prst="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182880" rtlCol="0" anchor="t"/>
          <a:lstStyle/>
          <a:p>
            <a:endParaRPr lang="en-IN" sz="1400" dirty="0">
              <a:latin typeface="Segoe UI" panose="020B0502040204020203" pitchFamily="34" charset="0"/>
              <a:ea typeface="Segoe UI" panose="020B0502040204020203" pitchFamily="34" charset="0"/>
              <a:cs typeface="Segoe UI" panose="020B0502040204020203" pitchFamily="34" charset="0"/>
            </a:endParaRPr>
          </a:p>
        </p:txBody>
      </p:sp>
      <p:sp>
        <p:nvSpPr>
          <p:cNvPr id="58" name="Rectangle 57"/>
          <p:cNvSpPr/>
          <p:nvPr/>
        </p:nvSpPr>
        <p:spPr>
          <a:xfrm>
            <a:off x="6780314" y="2802498"/>
            <a:ext cx="1920240" cy="457200"/>
          </a:xfrm>
          <a:prstGeom prst="rect">
            <a:avLst/>
          </a:prstGeom>
          <a:solidFill>
            <a:srgbClr val="89F961">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dirty="0">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59"/>
          <p:cNvSpPr/>
          <p:nvPr/>
        </p:nvSpPr>
        <p:spPr>
          <a:xfrm>
            <a:off x="6772692" y="1428330"/>
            <a:ext cx="1920240" cy="1013783"/>
          </a:xfrm>
          <a:prstGeom prst="rect">
            <a:avLst/>
          </a:prstGeom>
          <a:solidFill>
            <a:srgbClr val="E3FDC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dirty="0">
              <a:latin typeface="Segoe UI" panose="020B0502040204020203" pitchFamily="34" charset="0"/>
              <a:ea typeface="Segoe UI" panose="020B0502040204020203" pitchFamily="34" charset="0"/>
              <a:cs typeface="Segoe UI" panose="020B0502040204020203" pitchFamily="34" charset="0"/>
            </a:endParaRPr>
          </a:p>
        </p:txBody>
      </p:sp>
      <p:sp>
        <p:nvSpPr>
          <p:cNvPr id="56" name="Rectangle 55"/>
          <p:cNvSpPr/>
          <p:nvPr/>
        </p:nvSpPr>
        <p:spPr>
          <a:xfrm>
            <a:off x="3959502" y="1783933"/>
            <a:ext cx="1920240" cy="1462600"/>
          </a:xfrm>
          <a:prstGeom prst="rect">
            <a:avLst/>
          </a:prstGeom>
          <a:solidFill>
            <a:schemeClr val="accent4">
              <a:lumMod val="75000"/>
              <a:alpha val="69804"/>
            </a:schemeClr>
          </a:solidFill>
          <a:ln>
            <a:noFill/>
          </a:ln>
        </p:spPr>
        <p:style>
          <a:lnRef idx="0">
            <a:scrgbClr r="0" g="0" b="0"/>
          </a:lnRef>
          <a:fillRef idx="0">
            <a:scrgbClr r="0" g="0" b="0"/>
          </a:fillRef>
          <a:effectRef idx="0">
            <a:scrgbClr r="0" g="0" b="0"/>
          </a:effectRef>
          <a:fontRef idx="minor">
            <a:schemeClr val="lt1"/>
          </a:fontRef>
        </p:style>
        <p:txBody>
          <a:bodyPr lIns="182880" rtlCol="0" anchor="t"/>
          <a:lstStyle/>
          <a:p>
            <a:endParaRPr lang="en-IN" sz="13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06431573-D1C2-4461-B81B-EF895FD942CE}"/>
              </a:ext>
            </a:extLst>
          </p:cNvPr>
          <p:cNvSpPr>
            <a:spLocks noGrp="1"/>
          </p:cNvSpPr>
          <p:nvPr>
            <p:ph type="sldNum" sz="quarter" idx="12"/>
          </p:nvPr>
        </p:nvSpPr>
        <p:spPr/>
        <p:txBody>
          <a:bodyPr/>
          <a:lstStyle/>
          <a:p>
            <a:fld id="{6CD9AD5F-3CCE-084D-84D8-4A35232D3779}" type="slidenum">
              <a:rPr lang="en-US" smtClean="0"/>
              <a:pPr/>
              <a:t>10</a:t>
            </a:fld>
            <a:endParaRPr lang="en-US" dirty="0"/>
          </a:p>
        </p:txBody>
      </p:sp>
      <p:sp>
        <p:nvSpPr>
          <p:cNvPr id="2" name="Title 1"/>
          <p:cNvSpPr>
            <a:spLocks noGrp="1"/>
          </p:cNvSpPr>
          <p:nvPr>
            <p:ph type="title"/>
          </p:nvPr>
        </p:nvSpPr>
        <p:spPr/>
        <p:txBody>
          <a:bodyPr/>
          <a:lstStyle/>
          <a:p>
            <a:r>
              <a:rPr lang="en-US" dirty="0"/>
              <a:t>Dropbox – Current Data Ecosystem and Processes</a:t>
            </a:r>
          </a:p>
        </p:txBody>
      </p:sp>
      <p:sp>
        <p:nvSpPr>
          <p:cNvPr id="34" name="Rectangle 33"/>
          <p:cNvSpPr/>
          <p:nvPr/>
        </p:nvSpPr>
        <p:spPr>
          <a:xfrm>
            <a:off x="487823" y="1290431"/>
            <a:ext cx="369420" cy="19692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57242" y="4924094"/>
            <a:ext cx="10700251" cy="1114690"/>
          </a:xfrm>
          <a:prstGeom prst="rect">
            <a:avLst/>
          </a:prstGeom>
          <a:ln/>
          <a:effectLst>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44" name="TextBox 43"/>
          <p:cNvSpPr txBox="1"/>
          <p:nvPr/>
        </p:nvSpPr>
        <p:spPr>
          <a:xfrm rot="16200000">
            <a:off x="-130493" y="2224232"/>
            <a:ext cx="1544995" cy="307777"/>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ea typeface="Segoe UI" panose="020B0502040204020203" pitchFamily="34" charset="0"/>
                <a:cs typeface="Segoe UI" panose="020B0502040204020203" pitchFamily="34" charset="0"/>
              </a:rPr>
              <a:t>Process &amp; Tools</a:t>
            </a:r>
          </a:p>
        </p:txBody>
      </p:sp>
      <p:sp>
        <p:nvSpPr>
          <p:cNvPr id="45" name="TextBox 44"/>
          <p:cNvSpPr txBox="1"/>
          <p:nvPr/>
        </p:nvSpPr>
        <p:spPr>
          <a:xfrm>
            <a:off x="6796891" y="1394600"/>
            <a:ext cx="1525306"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Hivepad </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Aqueduct</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Forge/Nexus</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NightHawk</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Log Explorer</a:t>
            </a:r>
          </a:p>
        </p:txBody>
      </p:sp>
      <p:sp>
        <p:nvSpPr>
          <p:cNvPr id="46" name="TextBox 45"/>
          <p:cNvSpPr txBox="1"/>
          <p:nvPr/>
        </p:nvSpPr>
        <p:spPr>
          <a:xfrm>
            <a:off x="3958615" y="2004024"/>
            <a:ext cx="185890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Boomi</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Sqoop</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cLogger</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Edgestore</a:t>
            </a:r>
          </a:p>
        </p:txBody>
      </p:sp>
      <p:cxnSp>
        <p:nvCxnSpPr>
          <p:cNvPr id="50" name="Straight Arrow Connector 49"/>
          <p:cNvCxnSpPr/>
          <p:nvPr/>
        </p:nvCxnSpPr>
        <p:spPr>
          <a:xfrm>
            <a:off x="3266101" y="2521715"/>
            <a:ext cx="571696" cy="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118870" y="1730598"/>
            <a:ext cx="2289010" cy="1569660"/>
          </a:xfrm>
          <a:prstGeom prst="rect">
            <a:avLst/>
          </a:prstGeom>
          <a:noFill/>
        </p:spPr>
        <p:txBody>
          <a:bodyPr vert="horz" wrap="square" rtlCol="0">
            <a:spAutoFit/>
          </a:bodyPr>
          <a:lstStyle/>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Oracle ERP</a:t>
            </a:r>
          </a:p>
          <a:p>
            <a:pPr marL="285750" indent="-285750">
              <a:buFont typeface="Arial" panose="020B0604020202020204" pitchFamily="34" charset="0"/>
              <a:buChar char="•"/>
            </a:pPr>
            <a:r>
              <a:rPr lang="en-US" sz="1200" dirty="0" err="1">
                <a:latin typeface="Segoe UI" panose="020B0502040204020203" pitchFamily="34" charset="0"/>
                <a:ea typeface="Segoe UI" panose="020B0502040204020203" pitchFamily="34" charset="0"/>
                <a:cs typeface="Segoe UI" panose="020B0502040204020203" pitchFamily="34" charset="0"/>
              </a:rPr>
              <a:t>Ca$h</a:t>
            </a:r>
            <a:endParaRPr lang="en-US" sz="1200" dirty="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Dropbox Application</a:t>
            </a: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Dropbox Website </a:t>
            </a: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SFDC</a:t>
            </a: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Marketo </a:t>
            </a: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Zendesk</a:t>
            </a: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Bluemail</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57" name="Rectangle 56"/>
          <p:cNvSpPr/>
          <p:nvPr/>
        </p:nvSpPr>
        <p:spPr>
          <a:xfrm>
            <a:off x="3960487" y="1465706"/>
            <a:ext cx="192024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Pipelines</a:t>
            </a:r>
          </a:p>
        </p:txBody>
      </p:sp>
      <p:sp>
        <p:nvSpPr>
          <p:cNvPr id="59" name="Rectangle 58"/>
          <p:cNvSpPr/>
          <p:nvPr/>
        </p:nvSpPr>
        <p:spPr>
          <a:xfrm>
            <a:off x="6770789" y="1107293"/>
            <a:ext cx="192024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UI Tools</a:t>
            </a:r>
          </a:p>
        </p:txBody>
      </p:sp>
      <p:sp>
        <p:nvSpPr>
          <p:cNvPr id="62" name="Rectangle 61"/>
          <p:cNvSpPr/>
          <p:nvPr/>
        </p:nvSpPr>
        <p:spPr>
          <a:xfrm>
            <a:off x="9583467" y="1448287"/>
            <a:ext cx="1891317"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Export</a:t>
            </a:r>
          </a:p>
        </p:txBody>
      </p:sp>
      <p:sp>
        <p:nvSpPr>
          <p:cNvPr id="54" name="Rectangle 53"/>
          <p:cNvSpPr/>
          <p:nvPr/>
        </p:nvSpPr>
        <p:spPr>
          <a:xfrm>
            <a:off x="1141431" y="1451842"/>
            <a:ext cx="201168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Sources</a:t>
            </a:r>
          </a:p>
        </p:txBody>
      </p:sp>
      <p:pic>
        <p:nvPicPr>
          <p:cNvPr id="51" name="Picture 6" descr="Image result for teradat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153" y="1309573"/>
            <a:ext cx="338264" cy="359791"/>
          </a:xfrm>
          <a:prstGeom prst="rect">
            <a:avLst/>
          </a:prstGeom>
          <a:noFill/>
          <a:extLst>
            <a:ext uri="{909E8E84-426E-40DD-AFC4-6F175D3DCCD1}">
              <a14:hiddenFill xmlns:a14="http://schemas.microsoft.com/office/drawing/2010/main">
                <a:solidFill>
                  <a:srgbClr val="FFFFFF"/>
                </a:solidFill>
              </a14:hiddenFill>
            </a:ext>
          </a:extLst>
        </p:spPr>
      </p:pic>
      <p:sp>
        <p:nvSpPr>
          <p:cNvPr id="47" name="Flowchart: Direct Access Storage 46"/>
          <p:cNvSpPr/>
          <p:nvPr/>
        </p:nvSpPr>
        <p:spPr>
          <a:xfrm>
            <a:off x="3781646" y="1383324"/>
            <a:ext cx="337945" cy="278106"/>
          </a:xfrm>
          <a:prstGeom prst="flowChartMagneticDru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b="1" dirty="0">
              <a:ln w="22225">
                <a:solidFill>
                  <a:schemeClr val="accent2"/>
                </a:solidFill>
                <a:prstDash val="solid"/>
              </a:ln>
              <a:solidFill>
                <a:schemeClr val="accent2">
                  <a:lumMod val="40000"/>
                  <a:lumOff val="6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26" name="Picture 2" descr="Image result for tools icon"/>
          <p:cNvPicPr>
            <a:picLocks noChangeAspect="1" noChangeArrowheads="1"/>
          </p:cNvPicPr>
          <p:nvPr/>
        </p:nvPicPr>
        <p:blipFill>
          <a:blip r:embed="rId4" cstate="hq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6244" y="963150"/>
            <a:ext cx="314287" cy="3142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ization ic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469976" y="1377282"/>
            <a:ext cx="273129" cy="291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2A284E-5035-4864-9455-E3CAB763F0A7}"/>
              </a:ext>
            </a:extLst>
          </p:cNvPr>
          <p:cNvSpPr txBox="1"/>
          <p:nvPr/>
        </p:nvSpPr>
        <p:spPr>
          <a:xfrm>
            <a:off x="320842" y="532263"/>
            <a:ext cx="11349846" cy="430887"/>
          </a:xfrm>
          <a:prstGeom prst="rect">
            <a:avLst/>
          </a:prstGeom>
          <a:noFill/>
        </p:spPr>
        <p:txBody>
          <a:bodyPr wrap="square" rtlCol="0">
            <a:spAutoFit/>
          </a:bodyPr>
          <a:lstStyle/>
          <a:p>
            <a:r>
              <a:rPr lang="en-US" sz="2200" i="1" dirty="0"/>
              <a:t>Dropbox data ecosystem and toolset allows democratization of data across the enterprise</a:t>
            </a:r>
          </a:p>
        </p:txBody>
      </p:sp>
      <p:sp>
        <p:nvSpPr>
          <p:cNvPr id="6" name="Flowchart: Extract 5">
            <a:extLst>
              <a:ext uri="{FF2B5EF4-FFF2-40B4-BE49-F238E27FC236}">
                <a16:creationId xmlns:a16="http://schemas.microsoft.com/office/drawing/2014/main" id="{18B0B8C5-8A1D-4FA0-9969-EF2675AECFB4}"/>
              </a:ext>
            </a:extLst>
          </p:cNvPr>
          <p:cNvSpPr/>
          <p:nvPr/>
        </p:nvSpPr>
        <p:spPr>
          <a:xfrm flipV="1">
            <a:off x="5351785" y="4620614"/>
            <a:ext cx="1711163" cy="178110"/>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6">
            <a:extLst>
              <a:ext uri="{FF2B5EF4-FFF2-40B4-BE49-F238E27FC236}">
                <a16:creationId xmlns:a16="http://schemas.microsoft.com/office/drawing/2014/main" id="{2506D7B3-3393-4221-B86A-0A8040376534}"/>
              </a:ext>
            </a:extLst>
          </p:cNvPr>
          <p:cNvGraphicFramePr>
            <a:graphicFrameLocks noGrp="1"/>
          </p:cNvGraphicFramePr>
          <p:nvPr>
            <p:extLst/>
          </p:nvPr>
        </p:nvGraphicFramePr>
        <p:xfrm>
          <a:off x="872302" y="3691047"/>
          <a:ext cx="10690692" cy="822960"/>
        </p:xfrm>
        <a:graphic>
          <a:graphicData uri="http://schemas.openxmlformats.org/drawingml/2006/table">
            <a:tbl>
              <a:tblPr firstRow="1" bandRow="1">
                <a:tableStyleId>{5C22544A-7EE6-4342-B048-85BDC9FD1C3A}</a:tableStyleId>
              </a:tblPr>
              <a:tblGrid>
                <a:gridCol w="2672673">
                  <a:extLst>
                    <a:ext uri="{9D8B030D-6E8A-4147-A177-3AD203B41FA5}">
                      <a16:colId xmlns:a16="http://schemas.microsoft.com/office/drawing/2014/main" val="3646066626"/>
                    </a:ext>
                  </a:extLst>
                </a:gridCol>
                <a:gridCol w="2672673">
                  <a:extLst>
                    <a:ext uri="{9D8B030D-6E8A-4147-A177-3AD203B41FA5}">
                      <a16:colId xmlns:a16="http://schemas.microsoft.com/office/drawing/2014/main" val="3414311382"/>
                    </a:ext>
                  </a:extLst>
                </a:gridCol>
                <a:gridCol w="2672673">
                  <a:extLst>
                    <a:ext uri="{9D8B030D-6E8A-4147-A177-3AD203B41FA5}">
                      <a16:colId xmlns:a16="http://schemas.microsoft.com/office/drawing/2014/main" val="3232426896"/>
                    </a:ext>
                  </a:extLst>
                </a:gridCol>
                <a:gridCol w="2672673">
                  <a:extLst>
                    <a:ext uri="{9D8B030D-6E8A-4147-A177-3AD203B41FA5}">
                      <a16:colId xmlns:a16="http://schemas.microsoft.com/office/drawing/2014/main" val="1743274693"/>
                    </a:ext>
                  </a:extLst>
                </a:gridCol>
              </a:tblGrid>
              <a:tr h="760934">
                <a:tc>
                  <a:txBody>
                    <a:bodyPr/>
                    <a:lstStyle/>
                    <a:p>
                      <a:pPr marL="0" indent="0" algn="l">
                        <a:buFont typeface="Arial" panose="020B0604020202020204" pitchFamily="34" charset="0"/>
                        <a:buNone/>
                      </a:pPr>
                      <a:r>
                        <a:rPr lang="en-US" sz="1200" b="0" dirty="0">
                          <a:solidFill>
                            <a:schemeClr val="tx1"/>
                          </a:solidFill>
                          <a:latin typeface="Segoe UI" panose="020B0502040204020203" pitchFamily="34" charset="0"/>
                          <a:cs typeface="Segoe UI" panose="020B0502040204020203" pitchFamily="34" charset="0"/>
                        </a:rPr>
                        <a:t>Dropbox Data (App &amp; Website)  &amp; Vendor data is </a:t>
                      </a:r>
                      <a:r>
                        <a:rPr lang="en-US" sz="1200" b="0" baseline="0" dirty="0">
                          <a:solidFill>
                            <a:schemeClr val="tx1"/>
                          </a:solidFill>
                          <a:latin typeface="Segoe UI" panose="020B0502040204020203" pitchFamily="34" charset="0"/>
                          <a:cs typeface="Segoe UI" panose="020B0502040204020203" pitchFamily="34" charset="0"/>
                        </a:rPr>
                        <a:t>sourced through different Data Pipelines </a:t>
                      </a:r>
                    </a:p>
                  </a:txBody>
                  <a:tcPr>
                    <a:solidFill>
                      <a:srgbClr val="F1F1F1"/>
                    </a:solidFill>
                  </a:tcPr>
                </a:tc>
                <a:tc>
                  <a:txBody>
                    <a:bodyPr/>
                    <a:lstStyle/>
                    <a:p>
                      <a:pPr marL="0" indent="0" algn="l">
                        <a:buFont typeface="Arial" panose="020B0604020202020204" pitchFamily="34" charset="0"/>
                        <a:buNone/>
                      </a:pPr>
                      <a:r>
                        <a:rPr lang="en-US" sz="1200" b="0" dirty="0">
                          <a:solidFill>
                            <a:schemeClr val="tx1"/>
                          </a:solidFill>
                          <a:latin typeface="Segoe UI" panose="020B0502040204020203" pitchFamily="34" charset="0"/>
                          <a:cs typeface="Segoe UI" panose="020B0502040204020203" pitchFamily="34" charset="0"/>
                        </a:rPr>
                        <a:t>Data from multiple sources is routed through the respective data pipeline into data warehouse</a:t>
                      </a:r>
                    </a:p>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a:solidFill>
                      <a:srgbClr val="F1F1F1"/>
                    </a:solidFill>
                  </a:tcPr>
                </a:tc>
                <a:tc>
                  <a:txBody>
                    <a:bodyPr/>
                    <a:lstStyle/>
                    <a:p>
                      <a:pPr marL="0" indent="0" algn="l">
                        <a:buFont typeface="Arial" panose="020B0604020202020204" pitchFamily="34" charset="0"/>
                        <a:buNone/>
                      </a:pPr>
                      <a:r>
                        <a:rPr lang="en-US" sz="1200" b="0" baseline="0" dirty="0">
                          <a:solidFill>
                            <a:schemeClr val="tx1"/>
                          </a:solidFill>
                          <a:latin typeface="Segoe UI" panose="020B0502040204020203" pitchFamily="34" charset="0"/>
                          <a:cs typeface="Segoe UI" panose="020B0502040204020203" pitchFamily="34" charset="0"/>
                        </a:rPr>
                        <a:t>Many UI tools are built on top of Hive to query, visualize, interpret data and schedule jobs</a:t>
                      </a:r>
                      <a:endParaRPr lang="en-US" sz="1200" b="0" dirty="0">
                        <a:solidFill>
                          <a:schemeClr val="tx1"/>
                        </a:solidFill>
                        <a:latin typeface="Segoe UI" panose="020B0502040204020203" pitchFamily="34" charset="0"/>
                        <a:cs typeface="Segoe UI" panose="020B0502040204020203" pitchFamily="34" charset="0"/>
                      </a:endParaRPr>
                    </a:p>
                  </a:txBody>
                  <a:tcPr>
                    <a:solidFill>
                      <a:srgbClr val="F1F1F1"/>
                    </a:solidFill>
                  </a:tcPr>
                </a:tc>
                <a:tc>
                  <a:txBody>
                    <a:bodyPr/>
                    <a:lstStyle/>
                    <a:p>
                      <a:pPr marL="0" indent="0" algn="l">
                        <a:buFont typeface="Arial" panose="020B0604020202020204" pitchFamily="34" charset="0"/>
                        <a:buNone/>
                      </a:pPr>
                      <a:r>
                        <a:rPr lang="en-US" sz="1200" b="0" dirty="0">
                          <a:solidFill>
                            <a:schemeClr val="tx1"/>
                          </a:solidFill>
                          <a:latin typeface="Segoe UI" panose="020B0502040204020203" pitchFamily="34" charset="0"/>
                          <a:cs typeface="Segoe UI" panose="020B0502040204020203" pitchFamily="34" charset="0"/>
                        </a:rPr>
                        <a:t>Data is exported</a:t>
                      </a:r>
                      <a:r>
                        <a:rPr lang="en-US" sz="1200" b="0" baseline="0" dirty="0">
                          <a:solidFill>
                            <a:schemeClr val="tx1"/>
                          </a:solidFill>
                          <a:latin typeface="Segoe UI" panose="020B0502040204020203" pitchFamily="34" charset="0"/>
                          <a:cs typeface="Segoe UI" panose="020B0502040204020203" pitchFamily="34" charset="0"/>
                        </a:rPr>
                        <a:t> out of Hive &amp; Redshift to create </a:t>
                      </a:r>
                      <a:r>
                        <a:rPr lang="en-US" sz="1200" b="0" dirty="0">
                          <a:solidFill>
                            <a:schemeClr val="tx1"/>
                          </a:solidFill>
                          <a:latin typeface="Segoe UI" panose="020B0502040204020203" pitchFamily="34" charset="0"/>
                          <a:cs typeface="Segoe UI" panose="020B0502040204020203" pitchFamily="34" charset="0"/>
                        </a:rPr>
                        <a:t>Tableau dashboards &amp; campaign lists</a:t>
                      </a:r>
                    </a:p>
                  </a:txBody>
                  <a:tcPr>
                    <a:solidFill>
                      <a:srgbClr val="F1F1F1"/>
                    </a:solidFill>
                  </a:tcPr>
                </a:tc>
                <a:extLst>
                  <a:ext uri="{0D108BD9-81ED-4DB2-BD59-A6C34878D82A}">
                    <a16:rowId xmlns:a16="http://schemas.microsoft.com/office/drawing/2014/main" val="3906145795"/>
                  </a:ext>
                </a:extLst>
              </a:tr>
            </a:tbl>
          </a:graphicData>
        </a:graphic>
      </p:graphicFrame>
      <p:sp>
        <p:nvSpPr>
          <p:cNvPr id="5" name="TextBox 4"/>
          <p:cNvSpPr txBox="1"/>
          <p:nvPr/>
        </p:nvSpPr>
        <p:spPr>
          <a:xfrm>
            <a:off x="9571568" y="1771975"/>
            <a:ext cx="1820872" cy="954107"/>
          </a:xfrm>
          <a:prstGeom prst="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182880" rtlCol="0" anchor="t"/>
          <a:lstStyle>
            <a:defPPr>
              <a:defRPr lang="en-US"/>
            </a:defPPr>
            <a:lvl1pPr>
              <a:defRPr sz="1400">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buFont typeface="Arial" panose="020B0604020202020204" pitchFamily="34" charset="0"/>
              <a:buChar char="•"/>
            </a:pPr>
            <a:r>
              <a:rPr lang="en-US" dirty="0">
                <a:solidFill>
                  <a:schemeClr val="tx1"/>
                </a:solidFill>
              </a:rPr>
              <a:t>Sqoop</a:t>
            </a:r>
          </a:p>
          <a:p>
            <a:pPr marL="285750" indent="-285750">
              <a:buFont typeface="Arial" panose="020B0604020202020204" pitchFamily="34" charset="0"/>
              <a:buChar char="•"/>
            </a:pPr>
            <a:r>
              <a:rPr lang="en-US" dirty="0">
                <a:solidFill>
                  <a:schemeClr val="tx1"/>
                </a:solidFill>
              </a:rPr>
              <a:t>Kafka</a:t>
            </a:r>
          </a:p>
          <a:p>
            <a:pPr marL="285750" indent="-285750">
              <a:buFont typeface="Arial" panose="020B0604020202020204" pitchFamily="34" charset="0"/>
              <a:buChar char="•"/>
            </a:pPr>
            <a:r>
              <a:rPr lang="en-US" dirty="0">
                <a:solidFill>
                  <a:schemeClr val="tx1"/>
                </a:solidFill>
              </a:rPr>
              <a:t>Spreadsheets</a:t>
            </a:r>
          </a:p>
          <a:p>
            <a:pPr marL="285750" indent="-285750">
              <a:buFont typeface="Arial" panose="020B0604020202020204" pitchFamily="34" charset="0"/>
              <a:buChar char="•"/>
            </a:pPr>
            <a:r>
              <a:rPr lang="en-US" dirty="0">
                <a:solidFill>
                  <a:schemeClr val="tx1"/>
                </a:solidFill>
              </a:rPr>
              <a:t>Visualizations</a:t>
            </a:r>
          </a:p>
        </p:txBody>
      </p:sp>
      <p:pic>
        <p:nvPicPr>
          <p:cNvPr id="8" name="Picture 7"/>
          <p:cNvPicPr>
            <a:picLocks noChangeAspect="1"/>
          </p:cNvPicPr>
          <p:nvPr/>
        </p:nvPicPr>
        <p:blipFill>
          <a:blip r:embed="rId6"/>
          <a:stretch>
            <a:fillRect/>
          </a:stretch>
        </p:blipFill>
        <p:spPr>
          <a:xfrm>
            <a:off x="10384006" y="2774432"/>
            <a:ext cx="365760" cy="280636"/>
          </a:xfrm>
          <a:prstGeom prst="rect">
            <a:avLst/>
          </a:prstGeom>
        </p:spPr>
      </p:pic>
      <p:pic>
        <p:nvPicPr>
          <p:cNvPr id="9" name="Picture 2" descr="Related image"/>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32581" y="2754764"/>
            <a:ext cx="365760" cy="350106"/>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p:cNvSpPr/>
          <p:nvPr/>
        </p:nvSpPr>
        <p:spPr>
          <a:xfrm>
            <a:off x="6780314" y="2496155"/>
            <a:ext cx="192024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Storage</a:t>
            </a:r>
          </a:p>
        </p:txBody>
      </p:sp>
      <p:sp>
        <p:nvSpPr>
          <p:cNvPr id="10" name="Rectangle 9"/>
          <p:cNvSpPr/>
          <p:nvPr/>
        </p:nvSpPr>
        <p:spPr>
          <a:xfrm>
            <a:off x="6825400" y="2808445"/>
            <a:ext cx="1862555" cy="492443"/>
          </a:xfrm>
          <a:prstGeom prst="rect">
            <a:avLst/>
          </a:prstGeom>
        </p:spPr>
        <p:txBody>
          <a:bodyPr wrap="square">
            <a:spAutoFit/>
          </a:bodyPr>
          <a:lstStyle/>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Hive	</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AWS Redshift</a:t>
            </a:r>
          </a:p>
        </p:txBody>
      </p:sp>
      <p:pic>
        <p:nvPicPr>
          <p:cNvPr id="48" name="Picture 6" descr="Image result for Tableau icon"/>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0953945" y="2722029"/>
            <a:ext cx="365760" cy="38903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Elbow Connector 12"/>
          <p:cNvCxnSpPr>
            <a:stCxn id="49" idx="2"/>
            <a:endCxn id="53" idx="2"/>
          </p:cNvCxnSpPr>
          <p:nvPr/>
        </p:nvCxnSpPr>
        <p:spPr>
          <a:xfrm rot="5400000" flipH="1">
            <a:off x="6295695" y="-954749"/>
            <a:ext cx="18983" cy="8447878"/>
          </a:xfrm>
          <a:prstGeom prst="bentConnector3">
            <a:avLst>
              <a:gd name="adj1" fmla="val -1631065"/>
            </a:avLst>
          </a:prstGeom>
          <a:ln>
            <a:tailEnd type="triangle"/>
          </a:ln>
        </p:spPr>
        <p:style>
          <a:lnRef idx="1">
            <a:schemeClr val="accent5"/>
          </a:lnRef>
          <a:fillRef idx="0">
            <a:schemeClr val="accent5"/>
          </a:fillRef>
          <a:effectRef idx="0">
            <a:schemeClr val="accent5"/>
          </a:effectRef>
          <a:fontRef idx="minor">
            <a:schemeClr val="tx1"/>
          </a:fontRef>
        </p:style>
      </p:cxnSp>
      <p:sp>
        <p:nvSpPr>
          <p:cNvPr id="14" name="TextBox 13"/>
          <p:cNvSpPr txBox="1"/>
          <p:nvPr/>
        </p:nvSpPr>
        <p:spPr>
          <a:xfrm>
            <a:off x="5138243" y="3328801"/>
            <a:ext cx="3166147" cy="276999"/>
          </a:xfrm>
          <a:prstGeom prst="rect">
            <a:avLst/>
          </a:prstGeom>
          <a:noFill/>
        </p:spPr>
        <p:txBody>
          <a:bodyPr wrap="square" rtlCol="0">
            <a:spAutoFit/>
          </a:bodyPr>
          <a:lstStyle/>
          <a:p>
            <a:r>
              <a:rPr lang="en-US" sz="1200" i="1" dirty="0">
                <a:solidFill>
                  <a:srgbClr val="0070C0"/>
                </a:solidFill>
              </a:rPr>
              <a:t>Campaign Lists/Stormcrow Population </a:t>
            </a:r>
          </a:p>
        </p:txBody>
      </p:sp>
      <p:sp>
        <p:nvSpPr>
          <p:cNvPr id="42" name="Rectangle 41"/>
          <p:cNvSpPr/>
          <p:nvPr/>
        </p:nvSpPr>
        <p:spPr>
          <a:xfrm>
            <a:off x="857242" y="4932842"/>
            <a:ext cx="10559814" cy="1061829"/>
          </a:xfrm>
          <a:prstGeom prst="rect">
            <a:avLst/>
          </a:prstGeom>
        </p:spPr>
        <p:txBody>
          <a:bodyPr wrap="square">
            <a:spAutoFit/>
          </a:bodyPr>
          <a:lstStyle/>
          <a:p>
            <a:pPr>
              <a:lnSpc>
                <a:spcPct val="150000"/>
              </a:lnSpc>
            </a:pPr>
            <a:r>
              <a:rPr lang="en-US" sz="1400" b="1" dirty="0">
                <a:latin typeface="Segoe UI" panose="020B0502040204020203" pitchFamily="34" charset="0"/>
                <a:ea typeface="Segoe UI" panose="020B0502040204020203" pitchFamily="34" charset="0"/>
                <a:cs typeface="Segoe UI" panose="020B0502040204020203" pitchFamily="34" charset="0"/>
              </a:rPr>
              <a:t>Democratized data:</a:t>
            </a:r>
            <a:r>
              <a:rPr lang="en-US" sz="1400" dirty="0">
                <a:latin typeface="Segoe UI" panose="020B0502040204020203" pitchFamily="34" charset="0"/>
                <a:ea typeface="Segoe UI" panose="020B0502040204020203" pitchFamily="34" charset="0"/>
                <a:cs typeface="Segoe UI" panose="020B0502040204020203" pitchFamily="34" charset="0"/>
              </a:rPr>
              <a:t> Dropbox allows all users to access &amp; create data tables/views of their own (Exception to Restricted schemas)</a:t>
            </a:r>
          </a:p>
          <a:p>
            <a:pPr>
              <a:lnSpc>
                <a:spcPct val="150000"/>
              </a:lnSpc>
            </a:pPr>
            <a:r>
              <a:rPr lang="en-US" sz="1400" b="1" dirty="0">
                <a:latin typeface="Segoe UI" panose="020B0502040204020203" pitchFamily="34" charset="0"/>
                <a:ea typeface="Segoe UI" panose="020B0502040204020203" pitchFamily="34" charset="0"/>
                <a:cs typeface="Segoe UI" panose="020B0502040204020203" pitchFamily="34" charset="0"/>
              </a:rPr>
              <a:t>Flexibility &amp; Ease of Use: </a:t>
            </a:r>
            <a:r>
              <a:rPr lang="en-US" sz="1400" dirty="0">
                <a:latin typeface="Segoe UI" panose="020B0502040204020203" pitchFamily="34" charset="0"/>
                <a:ea typeface="Segoe UI" panose="020B0502040204020203" pitchFamily="34" charset="0"/>
                <a:cs typeface="Segoe UI" panose="020B0502040204020203" pitchFamily="34" charset="0"/>
              </a:rPr>
              <a:t>Dropbox offers flexibility with lot of UI tools which allows users/teams to explore &amp; build custom reports</a:t>
            </a:r>
          </a:p>
          <a:p>
            <a:pPr>
              <a:lnSpc>
                <a:spcPct val="150000"/>
              </a:lnSpc>
            </a:pPr>
            <a:r>
              <a:rPr lang="en-US" sz="1400" b="1" dirty="0">
                <a:latin typeface="Segoe UI" panose="020B0502040204020203" pitchFamily="34" charset="0"/>
                <a:ea typeface="Segoe UI" panose="020B0502040204020203" pitchFamily="34" charset="0"/>
                <a:cs typeface="Segoe UI" panose="020B0502040204020203" pitchFamily="34" charset="0"/>
              </a:rPr>
              <a:t>Short Time to Insights: </a:t>
            </a:r>
            <a:r>
              <a:rPr lang="en-US" sz="1400" dirty="0">
                <a:latin typeface="Segoe UI" panose="020B0502040204020203" pitchFamily="34" charset="0"/>
                <a:ea typeface="Segoe UI" panose="020B0502040204020203" pitchFamily="34" charset="0"/>
                <a:cs typeface="Segoe UI" panose="020B0502040204020203" pitchFamily="34" charset="0"/>
              </a:rPr>
              <a:t>Self-powered dashboards helps some product &amp; analytics teams to make quick decisions on a daily basis</a:t>
            </a:r>
          </a:p>
        </p:txBody>
      </p:sp>
      <p:pic>
        <p:nvPicPr>
          <p:cNvPr id="61" name="Picture 60"/>
          <p:cNvPicPr>
            <a:picLocks noChangeAspect="1"/>
          </p:cNvPicPr>
          <p:nvPr/>
        </p:nvPicPr>
        <p:blipFill>
          <a:blip r:embed="rId9">
            <a:duotone>
              <a:schemeClr val="accent4">
                <a:shade val="45000"/>
                <a:satMod val="135000"/>
              </a:schemeClr>
              <a:prstClr val="white"/>
            </a:duotone>
          </a:blip>
          <a:stretch>
            <a:fillRect/>
          </a:stretch>
        </p:blipFill>
        <p:spPr>
          <a:xfrm>
            <a:off x="6780314" y="2520853"/>
            <a:ext cx="348925" cy="299336"/>
          </a:xfrm>
          <a:prstGeom prst="rect">
            <a:avLst/>
          </a:prstGeom>
          <a:noFill/>
          <a:ln>
            <a:noFill/>
          </a:ln>
        </p:spPr>
      </p:pic>
      <p:cxnSp>
        <p:nvCxnSpPr>
          <p:cNvPr id="38" name="Straight Arrow Connector 37"/>
          <p:cNvCxnSpPr/>
          <p:nvPr/>
        </p:nvCxnSpPr>
        <p:spPr>
          <a:xfrm>
            <a:off x="6014751" y="2596829"/>
            <a:ext cx="571696" cy="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95606" y="2063273"/>
            <a:ext cx="571696" cy="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87E43F9-3363-4960-8A93-31C222D3A053}"/>
              </a:ext>
            </a:extLst>
          </p:cNvPr>
          <p:cNvSpPr txBox="1"/>
          <p:nvPr/>
        </p:nvSpPr>
        <p:spPr>
          <a:xfrm>
            <a:off x="835924" y="6159904"/>
            <a:ext cx="10721569" cy="461665"/>
          </a:xfrm>
          <a:prstGeom prst="rect">
            <a:avLst/>
          </a:prstGeom>
          <a:noFill/>
        </p:spPr>
        <p:txBody>
          <a:bodyPr wrap="square" rtlCol="0">
            <a:spAutoFit/>
          </a:bodyPr>
          <a:lstStyle/>
          <a:p>
            <a:pPr algn="r"/>
            <a:r>
              <a:rPr lang="en-US" sz="2400" b="1" i="1" dirty="0">
                <a:solidFill>
                  <a:srgbClr val="002060"/>
                </a:solidFill>
              </a:rPr>
              <a:t>However this has led to some challenges…</a:t>
            </a:r>
          </a:p>
        </p:txBody>
      </p:sp>
      <p:sp>
        <p:nvSpPr>
          <p:cNvPr id="43" name="Footer Placeholder 3">
            <a:extLst>
              <a:ext uri="{FF2B5EF4-FFF2-40B4-BE49-F238E27FC236}">
                <a16:creationId xmlns:a16="http://schemas.microsoft.com/office/drawing/2014/main" id="{F2CB9B74-C298-457B-A891-905DAE58145E}"/>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313215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440316-1A99-420D-8619-D6D1D1E98EB7}"/>
              </a:ext>
            </a:extLst>
          </p:cNvPr>
          <p:cNvSpPr>
            <a:spLocks noGrp="1"/>
          </p:cNvSpPr>
          <p:nvPr>
            <p:ph type="sldNum" sz="quarter" idx="12"/>
          </p:nvPr>
        </p:nvSpPr>
        <p:spPr/>
        <p:txBody>
          <a:bodyPr/>
          <a:lstStyle/>
          <a:p>
            <a:fld id="{6CD9AD5F-3CCE-084D-84D8-4A35232D3779}" type="slidenum">
              <a:rPr lang="en-US" smtClean="0"/>
              <a:pPr/>
              <a:t>11</a:t>
            </a:fld>
            <a:endParaRPr lang="en-US" dirty="0"/>
          </a:p>
        </p:txBody>
      </p:sp>
      <p:sp>
        <p:nvSpPr>
          <p:cNvPr id="2" name="Title 1"/>
          <p:cNvSpPr>
            <a:spLocks noGrp="1"/>
          </p:cNvSpPr>
          <p:nvPr>
            <p:ph type="title"/>
          </p:nvPr>
        </p:nvSpPr>
        <p:spPr/>
        <p:txBody>
          <a:bodyPr/>
          <a:lstStyle/>
          <a:p>
            <a:r>
              <a:rPr lang="en-US" dirty="0"/>
              <a:t>Dropbox – Key Challenges</a:t>
            </a:r>
          </a:p>
        </p:txBody>
      </p:sp>
      <p:grpSp>
        <p:nvGrpSpPr>
          <p:cNvPr id="8" name="Group 7">
            <a:extLst>
              <a:ext uri="{FF2B5EF4-FFF2-40B4-BE49-F238E27FC236}">
                <a16:creationId xmlns:a16="http://schemas.microsoft.com/office/drawing/2014/main" id="{D0B88596-D2CD-4D49-82F4-52203FF5C2ED}"/>
              </a:ext>
            </a:extLst>
          </p:cNvPr>
          <p:cNvGrpSpPr/>
          <p:nvPr/>
        </p:nvGrpSpPr>
        <p:grpSpPr>
          <a:xfrm>
            <a:off x="569069" y="1018660"/>
            <a:ext cx="10744924" cy="5207456"/>
            <a:chOff x="569069" y="1018660"/>
            <a:chExt cx="10744924" cy="5207456"/>
          </a:xfrm>
        </p:grpSpPr>
        <p:sp>
          <p:nvSpPr>
            <p:cNvPr id="9" name="Freeform: Shape 8">
              <a:extLst>
                <a:ext uri="{FF2B5EF4-FFF2-40B4-BE49-F238E27FC236}">
                  <a16:creationId xmlns:a16="http://schemas.microsoft.com/office/drawing/2014/main" id="{CBE8DC72-1E14-4886-851D-CFF1301BE2E4}"/>
                </a:ext>
              </a:extLst>
            </p:cNvPr>
            <p:cNvSpPr/>
            <p:nvPr/>
          </p:nvSpPr>
          <p:spPr>
            <a:xfrm>
              <a:off x="1953594" y="1018660"/>
              <a:ext cx="9360399" cy="1836274"/>
            </a:xfrm>
            <a:custGeom>
              <a:avLst/>
              <a:gdLst>
                <a:gd name="connsiteX0" fmla="*/ 0 w 9360399"/>
                <a:gd name="connsiteY0" fmla="*/ 0 h 1836274"/>
                <a:gd name="connsiteX1" fmla="*/ 9360399 w 9360399"/>
                <a:gd name="connsiteY1" fmla="*/ 0 h 1836274"/>
                <a:gd name="connsiteX2" fmla="*/ 9360399 w 9360399"/>
                <a:gd name="connsiteY2" fmla="*/ 1836274 h 1836274"/>
                <a:gd name="connsiteX3" fmla="*/ 0 w 9360399"/>
                <a:gd name="connsiteY3" fmla="*/ 1836274 h 1836274"/>
                <a:gd name="connsiteX4" fmla="*/ 0 w 9360399"/>
                <a:gd name="connsiteY4" fmla="*/ 0 h 1836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399" h="1836274">
                  <a:moveTo>
                    <a:pt x="0" y="0"/>
                  </a:moveTo>
                  <a:lnTo>
                    <a:pt x="9360399" y="0"/>
                  </a:lnTo>
                  <a:lnTo>
                    <a:pt x="9360399" y="1836274"/>
                  </a:lnTo>
                  <a:lnTo>
                    <a:pt x="0" y="1836274"/>
                  </a:lnTo>
                  <a:lnTo>
                    <a:pt x="0" y="0"/>
                  </a:lnTo>
                  <a:close/>
                </a:path>
              </a:pathLst>
            </a:custGeom>
            <a:effectLst>
              <a:softEdge rad="12700"/>
            </a:effectLst>
          </p:spPr>
          <p:style>
            <a:lnRef idx="1">
              <a:schemeClr val="accent6"/>
            </a:lnRef>
            <a:fillRef idx="2">
              <a:schemeClr val="accent6"/>
            </a:fillRef>
            <a:effectRef idx="1">
              <a:schemeClr val="accent6"/>
            </a:effectRef>
            <a:fontRef idx="minor">
              <a:schemeClr val="dk1"/>
            </a:fontRef>
          </p:style>
          <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Uncertainty about Data Quality</a:t>
              </a:r>
              <a:endParaRPr lang="en-US" sz="1600" b="1"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Questionable Accuracy &amp; Reliability</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Uncertainty related to the data extraction and interpretation at the point of access, even for widely used team-specific tables with documentation</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Missing Lineages</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Difficulty in tracking metric definitions all the way back to the data sources</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Limited Auditability</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Inadequate process controls to ensure data quality and consistency</a:t>
              </a:r>
            </a:p>
          </p:txBody>
        </p:sp>
        <p:sp>
          <p:nvSpPr>
            <p:cNvPr id="10" name="Rectangle 9">
              <a:extLst>
                <a:ext uri="{FF2B5EF4-FFF2-40B4-BE49-F238E27FC236}">
                  <a16:creationId xmlns:a16="http://schemas.microsoft.com/office/drawing/2014/main" id="{08558279-E805-49FE-A4DC-296B3274EA03}"/>
                </a:ext>
              </a:extLst>
            </p:cNvPr>
            <p:cNvSpPr/>
            <p:nvPr/>
          </p:nvSpPr>
          <p:spPr>
            <a:xfrm>
              <a:off x="569069" y="1339022"/>
              <a:ext cx="1225054" cy="1278722"/>
            </a:xfrm>
            <a:prstGeom prst="rect">
              <a:avLst/>
            </a:prstGeom>
            <a:blipFill rotWithShape="1">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60E27283-81DC-4F1B-BF52-AF00D0B11CAB}"/>
                </a:ext>
              </a:extLst>
            </p:cNvPr>
            <p:cNvSpPr/>
            <p:nvPr/>
          </p:nvSpPr>
          <p:spPr>
            <a:xfrm>
              <a:off x="1953594" y="3024269"/>
              <a:ext cx="9360399" cy="1465852"/>
            </a:xfrm>
            <a:custGeom>
              <a:avLst/>
              <a:gdLst>
                <a:gd name="connsiteX0" fmla="*/ 0 w 9360399"/>
                <a:gd name="connsiteY0" fmla="*/ 0 h 1465852"/>
                <a:gd name="connsiteX1" fmla="*/ 9360399 w 9360399"/>
                <a:gd name="connsiteY1" fmla="*/ 0 h 1465852"/>
                <a:gd name="connsiteX2" fmla="*/ 9360399 w 9360399"/>
                <a:gd name="connsiteY2" fmla="*/ 1465852 h 1465852"/>
                <a:gd name="connsiteX3" fmla="*/ 0 w 9360399"/>
                <a:gd name="connsiteY3" fmla="*/ 1465852 h 1465852"/>
                <a:gd name="connsiteX4" fmla="*/ 0 w 9360399"/>
                <a:gd name="connsiteY4" fmla="*/ 0 h 146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399" h="1465852">
                  <a:moveTo>
                    <a:pt x="0" y="0"/>
                  </a:moveTo>
                  <a:lnTo>
                    <a:pt x="9360399" y="0"/>
                  </a:lnTo>
                  <a:lnTo>
                    <a:pt x="9360399" y="1465852"/>
                  </a:lnTo>
                  <a:lnTo>
                    <a:pt x="0" y="1465852"/>
                  </a:lnTo>
                  <a:lnTo>
                    <a:pt x="0" y="0"/>
                  </a:lnTo>
                  <a:close/>
                </a:path>
              </a:pathLst>
            </a:custGeom>
            <a:solidFill>
              <a:schemeClr val="bg1">
                <a:lumMod val="75000"/>
                <a:alpha val="50000"/>
              </a:schemeClr>
            </a:solidFill>
            <a:ln>
              <a:noFill/>
            </a:ln>
            <a:effectLst>
              <a:softEdge rad="12700"/>
            </a:effectLst>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Lack of Ownership </a:t>
              </a:r>
              <a:endParaRPr lang="en-US" sz="1600"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No Accountability</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e.g. individual owned datamarts might be static/deprecated without timely refresh</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Complex Dependencies</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e.g. various sections owned by various users making it difficult to trace &amp; correct</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Weak Access Control: </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e.g. anybody can edit/run other users’ Aqueduct jobs, making the jobs vulnerable</a:t>
              </a:r>
            </a:p>
          </p:txBody>
        </p:sp>
        <p:sp>
          <p:nvSpPr>
            <p:cNvPr id="12" name="Rectangle 11">
              <a:extLst>
                <a:ext uri="{FF2B5EF4-FFF2-40B4-BE49-F238E27FC236}">
                  <a16:creationId xmlns:a16="http://schemas.microsoft.com/office/drawing/2014/main" id="{5FC28696-2A0D-4AA7-86BB-DC7F81C123CE}"/>
                </a:ext>
              </a:extLst>
            </p:cNvPr>
            <p:cNvSpPr/>
            <p:nvPr/>
          </p:nvSpPr>
          <p:spPr>
            <a:xfrm>
              <a:off x="569069" y="3085432"/>
              <a:ext cx="1499577" cy="1361850"/>
            </a:xfrm>
            <a:prstGeom prst="rect">
              <a:avLst/>
            </a:prstGeom>
            <a:blipFill rotWithShape="1">
              <a:blip r:embed="rId5">
                <a:duotone>
                  <a:prstClr val="black"/>
                  <a:schemeClr val="accent1">
                    <a:tint val="45000"/>
                    <a:satMod val="400000"/>
                  </a:schemeClr>
                </a:duotone>
              </a:blip>
              <a:stretch>
                <a:fillRect/>
              </a:stretch>
            </a:blipFill>
            <a:ln>
              <a:noFill/>
            </a:ln>
            <a:effectLst/>
          </p:spPr>
          <p:style>
            <a:lnRef idx="2">
              <a:scrgbClr r="0" g="0" b="0"/>
            </a:lnRef>
            <a:fillRef idx="1">
              <a:scrgbClr r="0" g="0" b="0"/>
            </a:fillRef>
            <a:effectRef idx="0">
              <a:scrgbClr r="0" g="0" b="0"/>
            </a:effectRef>
            <a:fontRef idx="minor">
              <a:schemeClr val="lt1"/>
            </a:fontRef>
          </p:style>
        </p:sp>
        <p:sp>
          <p:nvSpPr>
            <p:cNvPr id="13" name="Freeform: Shape 12">
              <a:extLst>
                <a:ext uri="{FF2B5EF4-FFF2-40B4-BE49-F238E27FC236}">
                  <a16:creationId xmlns:a16="http://schemas.microsoft.com/office/drawing/2014/main" id="{560EE9DA-6A19-4941-94EF-6F99CD7DD255}"/>
                </a:ext>
              </a:extLst>
            </p:cNvPr>
            <p:cNvSpPr/>
            <p:nvPr/>
          </p:nvSpPr>
          <p:spPr>
            <a:xfrm>
              <a:off x="1953594" y="4760264"/>
              <a:ext cx="9360399" cy="1465852"/>
            </a:xfrm>
            <a:custGeom>
              <a:avLst/>
              <a:gdLst>
                <a:gd name="connsiteX0" fmla="*/ 0 w 9360399"/>
                <a:gd name="connsiteY0" fmla="*/ 0 h 1465852"/>
                <a:gd name="connsiteX1" fmla="*/ 9360399 w 9360399"/>
                <a:gd name="connsiteY1" fmla="*/ 0 h 1465852"/>
                <a:gd name="connsiteX2" fmla="*/ 9360399 w 9360399"/>
                <a:gd name="connsiteY2" fmla="*/ 1465852 h 1465852"/>
                <a:gd name="connsiteX3" fmla="*/ 0 w 9360399"/>
                <a:gd name="connsiteY3" fmla="*/ 1465852 h 1465852"/>
                <a:gd name="connsiteX4" fmla="*/ 0 w 9360399"/>
                <a:gd name="connsiteY4" fmla="*/ 0 h 146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399" h="1465852">
                  <a:moveTo>
                    <a:pt x="0" y="0"/>
                  </a:moveTo>
                  <a:lnTo>
                    <a:pt x="9360399" y="0"/>
                  </a:lnTo>
                  <a:lnTo>
                    <a:pt x="9360399" y="1465852"/>
                  </a:lnTo>
                  <a:lnTo>
                    <a:pt x="0" y="1465852"/>
                  </a:lnTo>
                  <a:lnTo>
                    <a:pt x="0" y="0"/>
                  </a:lnTo>
                  <a:close/>
                </a:path>
              </a:pathLst>
            </a:custGeom>
            <a:effectLst>
              <a:softEdge rad="12700"/>
            </a:effectLst>
          </p:spPr>
          <p:style>
            <a:lnRef idx="3">
              <a:schemeClr val="lt1"/>
            </a:lnRef>
            <a:fillRef idx="1">
              <a:schemeClr val="accent4"/>
            </a:fillRef>
            <a:effectRef idx="1">
              <a:schemeClr val="accent4"/>
            </a:effectRef>
            <a:fontRef idx="minor">
              <a:schemeClr val="lt1"/>
            </a:fontRef>
          </p:style>
          <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No Central Ground Truth</a:t>
              </a:r>
              <a:endParaRPr lang="en-US" sz="1600" b="1"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Decentralized/ Siloed Data Usage</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Lack of consistency of metrics definitions across various teams; lack of harmonization of dimensions </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Limited Reusability </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Minimal documentation of metrics/tables restricts users to reuse existing tables; scope for improvement of metadata</a:t>
              </a:r>
            </a:p>
          </p:txBody>
        </p:sp>
        <p:sp>
          <p:nvSpPr>
            <p:cNvPr id="14" name="Rectangle 13">
              <a:extLst>
                <a:ext uri="{FF2B5EF4-FFF2-40B4-BE49-F238E27FC236}">
                  <a16:creationId xmlns:a16="http://schemas.microsoft.com/office/drawing/2014/main" id="{CEA5AB40-506E-441B-AE5F-B21723FB9FD0}"/>
                </a:ext>
              </a:extLst>
            </p:cNvPr>
            <p:cNvSpPr/>
            <p:nvPr/>
          </p:nvSpPr>
          <p:spPr>
            <a:xfrm>
              <a:off x="569069" y="4823494"/>
              <a:ext cx="1499577" cy="1361850"/>
            </a:xfrm>
            <a:prstGeom prst="rect">
              <a:avLst/>
            </a:prstGeom>
            <a:blipFill rotWithShape="1">
              <a:blip r:embed="rId6">
                <a:duotone>
                  <a:prstClr val="black"/>
                  <a:srgbClr val="00B050">
                    <a:tint val="45000"/>
                    <a:satMod val="400000"/>
                  </a:srgbClr>
                </a:duotone>
              </a:blip>
              <a:stretch>
                <a:fillRect/>
              </a:stretch>
            </a:blipFill>
            <a:ln>
              <a:noFill/>
            </a:ln>
          </p:spPr>
          <p:style>
            <a:lnRef idx="2">
              <a:scrgbClr r="0" g="0" b="0"/>
            </a:lnRef>
            <a:fillRef idx="1">
              <a:scrgbClr r="0" g="0" b="0"/>
            </a:fillRef>
            <a:effectRef idx="0">
              <a:schemeClr val="accent4">
                <a:hueOff val="-8070984"/>
                <a:satOff val="-45588"/>
                <a:lumOff val="-23529"/>
                <a:alphaOff val="0"/>
              </a:schemeClr>
            </a:effectRef>
            <a:fontRef idx="minor">
              <a:schemeClr val="lt1"/>
            </a:fontRef>
          </p:style>
        </p:sp>
      </p:grpSp>
      <p:sp>
        <p:nvSpPr>
          <p:cNvPr id="6" name="Footer Placeholder 5">
            <a:extLst>
              <a:ext uri="{FF2B5EF4-FFF2-40B4-BE49-F238E27FC236}">
                <a16:creationId xmlns:a16="http://schemas.microsoft.com/office/drawing/2014/main" id="{31091957-6BC8-475B-8233-81165832B92E}"/>
              </a:ext>
            </a:extLst>
          </p:cNvPr>
          <p:cNvSpPr>
            <a:spLocks noGrp="1"/>
          </p:cNvSpPr>
          <p:nvPr>
            <p:ph type="ftr" sz="quarter" idx="11"/>
          </p:nvPr>
        </p:nvSpPr>
        <p:spPr/>
        <p:txBody>
          <a:bodyPr/>
          <a:lstStyle/>
          <a:p>
            <a:r>
              <a:rPr lang="en-US" dirty="0"/>
              <a:t>© LatentView Analytics. Confidential</a:t>
            </a:r>
          </a:p>
        </p:txBody>
      </p:sp>
      <p:sp>
        <p:nvSpPr>
          <p:cNvPr id="15" name="TextBox 14">
            <a:extLst>
              <a:ext uri="{FF2B5EF4-FFF2-40B4-BE49-F238E27FC236}">
                <a16:creationId xmlns:a16="http://schemas.microsoft.com/office/drawing/2014/main" id="{3FEEA627-E3CA-4B22-A7B4-5004D63D4B94}"/>
              </a:ext>
            </a:extLst>
          </p:cNvPr>
          <p:cNvSpPr txBox="1"/>
          <p:nvPr/>
        </p:nvSpPr>
        <p:spPr>
          <a:xfrm>
            <a:off x="335590" y="532263"/>
            <a:ext cx="11349846" cy="430887"/>
          </a:xfrm>
          <a:prstGeom prst="rect">
            <a:avLst/>
          </a:prstGeom>
          <a:noFill/>
        </p:spPr>
        <p:txBody>
          <a:bodyPr wrap="square" rtlCol="0">
            <a:spAutoFit/>
          </a:bodyPr>
          <a:lstStyle/>
          <a:p>
            <a:r>
              <a:rPr lang="en-US" sz="2200" i="1" dirty="0"/>
              <a:t>Existing data management process has led to challenges in terms of data governance and control</a:t>
            </a:r>
          </a:p>
        </p:txBody>
      </p:sp>
    </p:spTree>
    <p:extLst>
      <p:ext uri="{BB962C8B-B14F-4D97-AF65-F5344CB8AC3E}">
        <p14:creationId xmlns:p14="http://schemas.microsoft.com/office/powerpoint/2010/main" val="11866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6E787D-9614-4B5C-BD52-A697C3F54243}"/>
              </a:ext>
            </a:extLst>
          </p:cNvPr>
          <p:cNvSpPr>
            <a:spLocks noGrp="1"/>
          </p:cNvSpPr>
          <p:nvPr>
            <p:ph type="sldNum" sz="quarter" idx="12"/>
          </p:nvPr>
        </p:nvSpPr>
        <p:spPr/>
        <p:txBody>
          <a:bodyPr/>
          <a:lstStyle/>
          <a:p>
            <a:fld id="{6CD9AD5F-3CCE-084D-84D8-4A35232D3779}" type="slidenum">
              <a:rPr lang="en-US" smtClean="0"/>
              <a:pPr/>
              <a:t>12</a:t>
            </a:fld>
            <a:endParaRPr lang="en-US" dirty="0"/>
          </a:p>
        </p:txBody>
      </p:sp>
      <p:sp>
        <p:nvSpPr>
          <p:cNvPr id="2" name="Title 1"/>
          <p:cNvSpPr>
            <a:spLocks noGrp="1"/>
          </p:cNvSpPr>
          <p:nvPr>
            <p:ph type="title"/>
          </p:nvPr>
        </p:nvSpPr>
        <p:spPr/>
        <p:txBody>
          <a:bodyPr/>
          <a:lstStyle/>
          <a:p>
            <a:r>
              <a:rPr lang="en-US" dirty="0"/>
              <a:t>Dropbox – Solution Objectives and Scope</a:t>
            </a:r>
          </a:p>
        </p:txBody>
      </p:sp>
      <p:graphicFrame>
        <p:nvGraphicFramePr>
          <p:cNvPr id="3" name="Diagram 2"/>
          <p:cNvGraphicFramePr/>
          <p:nvPr>
            <p:extLst>
              <p:ext uri="{D42A27DB-BD31-4B8C-83A1-F6EECF244321}">
                <p14:modId xmlns:p14="http://schemas.microsoft.com/office/powerpoint/2010/main" val="1398990733"/>
              </p:ext>
            </p:extLst>
          </p:nvPr>
        </p:nvGraphicFramePr>
        <p:xfrm>
          <a:off x="444312" y="2915383"/>
          <a:ext cx="10800895" cy="3529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329204641"/>
              </p:ext>
            </p:extLst>
          </p:nvPr>
        </p:nvGraphicFramePr>
        <p:xfrm>
          <a:off x="444313" y="1406592"/>
          <a:ext cx="10800895" cy="13535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Footer Placeholder 4">
            <a:extLst>
              <a:ext uri="{FF2B5EF4-FFF2-40B4-BE49-F238E27FC236}">
                <a16:creationId xmlns:a16="http://schemas.microsoft.com/office/drawing/2014/main" id="{5FFEB3F8-B4A3-494B-88D2-7FDCE8C2A57B}"/>
              </a:ext>
            </a:extLst>
          </p:cNvPr>
          <p:cNvSpPr>
            <a:spLocks noGrp="1"/>
          </p:cNvSpPr>
          <p:nvPr>
            <p:ph type="ftr" sz="quarter" idx="11"/>
          </p:nvPr>
        </p:nvSpPr>
        <p:spPr/>
        <p:txBody>
          <a:bodyPr/>
          <a:lstStyle/>
          <a:p>
            <a:r>
              <a:rPr lang="en-US" dirty="0"/>
              <a:t>© LatentView Analytics. Confidential</a:t>
            </a:r>
          </a:p>
        </p:txBody>
      </p:sp>
      <p:sp>
        <p:nvSpPr>
          <p:cNvPr id="9" name="TextBox 8">
            <a:extLst>
              <a:ext uri="{FF2B5EF4-FFF2-40B4-BE49-F238E27FC236}">
                <a16:creationId xmlns:a16="http://schemas.microsoft.com/office/drawing/2014/main" id="{64760176-D2E9-4655-ACD4-7210BC512DB8}"/>
              </a:ext>
            </a:extLst>
          </p:cNvPr>
          <p:cNvSpPr txBox="1"/>
          <p:nvPr/>
        </p:nvSpPr>
        <p:spPr>
          <a:xfrm>
            <a:off x="320842" y="532263"/>
            <a:ext cx="10812732" cy="769441"/>
          </a:xfrm>
          <a:prstGeom prst="rect">
            <a:avLst/>
          </a:prstGeom>
          <a:noFill/>
        </p:spPr>
        <p:txBody>
          <a:bodyPr wrap="square" rtlCol="0">
            <a:spAutoFit/>
          </a:bodyPr>
          <a:lstStyle/>
          <a:p>
            <a:r>
              <a:rPr lang="en-US" sz="2200" i="1" dirty="0"/>
              <a:t>Dropbox wishes to establish a robust data governance framework to enable a centralized, optimized, reliable and secure data environment for key business metrics</a:t>
            </a:r>
          </a:p>
        </p:txBody>
      </p:sp>
    </p:spTree>
    <p:extLst>
      <p:ext uri="{BB962C8B-B14F-4D97-AF65-F5344CB8AC3E}">
        <p14:creationId xmlns:p14="http://schemas.microsoft.com/office/powerpoint/2010/main" val="1244117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1372C1-0589-42E3-9C19-5E2ADC960730}"/>
              </a:ext>
            </a:extLst>
          </p:cNvPr>
          <p:cNvSpPr>
            <a:spLocks noGrp="1"/>
          </p:cNvSpPr>
          <p:nvPr>
            <p:ph type="sldNum" sz="quarter" idx="12"/>
          </p:nvPr>
        </p:nvSpPr>
        <p:spPr/>
        <p:txBody>
          <a:bodyPr/>
          <a:lstStyle/>
          <a:p>
            <a:fld id="{6CD9AD5F-3CCE-084D-84D8-4A35232D3779}" type="slidenum">
              <a:rPr lang="en-US" smtClean="0"/>
              <a:pPr/>
              <a:t>13</a:t>
            </a:fld>
            <a:endParaRPr lang="en-US" dirty="0"/>
          </a:p>
        </p:txBody>
      </p:sp>
      <p:sp>
        <p:nvSpPr>
          <p:cNvPr id="2" name="Title 1"/>
          <p:cNvSpPr>
            <a:spLocks noGrp="1"/>
          </p:cNvSpPr>
          <p:nvPr>
            <p:ph type="title"/>
          </p:nvPr>
        </p:nvSpPr>
        <p:spPr/>
        <p:txBody>
          <a:bodyPr/>
          <a:lstStyle/>
          <a:p>
            <a:r>
              <a:rPr lang="en-US" dirty="0"/>
              <a:t>Dropbox – Expectations from Vendor Partner</a:t>
            </a:r>
          </a:p>
        </p:txBody>
      </p:sp>
      <p:sp>
        <p:nvSpPr>
          <p:cNvPr id="8" name="Rectangle 7">
            <a:extLst>
              <a:ext uri="{FF2B5EF4-FFF2-40B4-BE49-F238E27FC236}">
                <a16:creationId xmlns:a16="http://schemas.microsoft.com/office/drawing/2014/main" id="{67F6DF46-AC12-4995-AA7B-78A4B4BD5E2B}"/>
              </a:ext>
            </a:extLst>
          </p:cNvPr>
          <p:cNvSpPr/>
          <p:nvPr/>
        </p:nvSpPr>
        <p:spPr>
          <a:xfrm>
            <a:off x="7384647" y="1969665"/>
            <a:ext cx="363512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Segoe UI" panose="020B0502040204020203" pitchFamily="34" charset="0"/>
                <a:ea typeface="Segoe UI" panose="020B0502040204020203" pitchFamily="34" charset="0"/>
                <a:cs typeface="Segoe UI" panose="020B0502040204020203" pitchFamily="34" charset="0"/>
              </a:rPr>
              <a:t>LatentView</a:t>
            </a:r>
            <a:r>
              <a:rPr lang="en-US" dirty="0">
                <a:latin typeface="Segoe UI" panose="020B0502040204020203" pitchFamily="34" charset="0"/>
                <a:ea typeface="Segoe UI" panose="020B0502040204020203" pitchFamily="34" charset="0"/>
                <a:cs typeface="Segoe UI" panose="020B0502040204020203" pitchFamily="34" charset="0"/>
              </a:rPr>
              <a:t> strongly believes that it is </a:t>
            </a:r>
            <a:r>
              <a:rPr lang="en-US" b="1" dirty="0">
                <a:latin typeface="Segoe UI" panose="020B0502040204020203" pitchFamily="34" charset="0"/>
                <a:ea typeface="Segoe UI" panose="020B0502040204020203" pitchFamily="34" charset="0"/>
                <a:cs typeface="Segoe UI" panose="020B0502040204020203" pitchFamily="34" charset="0"/>
              </a:rPr>
              <a:t>uniquely positioned </a:t>
            </a:r>
            <a:r>
              <a:rPr lang="en-US" dirty="0">
                <a:latin typeface="Segoe UI" panose="020B0502040204020203" pitchFamily="34" charset="0"/>
                <a:ea typeface="Segoe UI" panose="020B0502040204020203" pitchFamily="34" charset="0"/>
                <a:cs typeface="Segoe UI" panose="020B0502040204020203" pitchFamily="34" charset="0"/>
              </a:rPr>
              <a:t>to deliver over and above the expectations of the current defined requirements</a:t>
            </a:r>
            <a:r>
              <a:rPr lang="en-US" b="1" dirty="0">
                <a:latin typeface="Segoe UI" panose="020B0502040204020203" pitchFamily="34" charset="0"/>
                <a:ea typeface="Segoe UI" panose="020B0502040204020203" pitchFamily="34" charset="0"/>
                <a:cs typeface="Segoe UI" panose="020B0502040204020203" pitchFamily="34" charset="0"/>
              </a:rPr>
              <a:t>. </a:t>
            </a:r>
          </a:p>
          <a:p>
            <a:pPr marL="285750" indent="-285750">
              <a:buFont typeface="Arial" panose="020B0604020202020204" pitchFamily="34" charset="0"/>
              <a:buChar char="•"/>
            </a:pPr>
            <a:endParaRPr lang="en-US" b="1" dirty="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Subsequent slides highlight our credentials and showcase a robust approach that will strengthen our case as Dropbox’s vendor of choice</a:t>
            </a:r>
          </a:p>
        </p:txBody>
      </p:sp>
      <p:sp>
        <p:nvSpPr>
          <p:cNvPr id="7" name="Freeform: Shape 6">
            <a:extLst>
              <a:ext uri="{FF2B5EF4-FFF2-40B4-BE49-F238E27FC236}">
                <a16:creationId xmlns:a16="http://schemas.microsoft.com/office/drawing/2014/main" id="{5E901AA9-F2B7-44D0-BC6A-DE539E807AD2}"/>
              </a:ext>
            </a:extLst>
          </p:cNvPr>
          <p:cNvSpPr/>
          <p:nvPr/>
        </p:nvSpPr>
        <p:spPr>
          <a:xfrm>
            <a:off x="2765040" y="3056768"/>
            <a:ext cx="2174897" cy="1831501"/>
          </a:xfrm>
          <a:custGeom>
            <a:avLst/>
            <a:gdLst>
              <a:gd name="connsiteX0" fmla="*/ 0 w 2174897"/>
              <a:gd name="connsiteY0" fmla="*/ 915751 h 1831501"/>
              <a:gd name="connsiteX1" fmla="*/ 523260 w 2174897"/>
              <a:gd name="connsiteY1" fmla="*/ 0 h 1831501"/>
              <a:gd name="connsiteX2" fmla="*/ 1651637 w 2174897"/>
              <a:gd name="connsiteY2" fmla="*/ 0 h 1831501"/>
              <a:gd name="connsiteX3" fmla="*/ 2174897 w 2174897"/>
              <a:gd name="connsiteY3" fmla="*/ 915751 h 1831501"/>
              <a:gd name="connsiteX4" fmla="*/ 1651637 w 2174897"/>
              <a:gd name="connsiteY4" fmla="*/ 1831501 h 1831501"/>
              <a:gd name="connsiteX5" fmla="*/ 523260 w 2174897"/>
              <a:gd name="connsiteY5" fmla="*/ 1831501 h 1831501"/>
              <a:gd name="connsiteX6" fmla="*/ 0 w 2174897"/>
              <a:gd name="connsiteY6" fmla="*/ 915751 h 18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4897" h="1831501">
                <a:moveTo>
                  <a:pt x="0" y="915751"/>
                </a:moveTo>
                <a:lnTo>
                  <a:pt x="523260" y="0"/>
                </a:lnTo>
                <a:lnTo>
                  <a:pt x="1651637" y="0"/>
                </a:lnTo>
                <a:lnTo>
                  <a:pt x="2174897" y="915751"/>
                </a:lnTo>
                <a:lnTo>
                  <a:pt x="1651637" y="1831501"/>
                </a:lnTo>
                <a:lnTo>
                  <a:pt x="523260" y="1831501"/>
                </a:lnTo>
                <a:lnTo>
                  <a:pt x="0" y="915751"/>
                </a:lnTo>
                <a:close/>
              </a:path>
            </a:pathLst>
          </a:custGeom>
          <a:solidFill>
            <a:schemeClr val="tx2">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378521" tIns="322366" rIns="378521" bIns="322366" numCol="1" spcCol="1270" anchor="ctr" anchorCtr="0">
            <a:noAutofit/>
          </a:bodyPr>
          <a:lstStyle/>
          <a:p>
            <a:pPr marL="0" lvl="0" indent="0" algn="ctr" defTabSz="800100">
              <a:lnSpc>
                <a:spcPct val="90000"/>
              </a:lnSpc>
              <a:spcBef>
                <a:spcPct val="0"/>
              </a:spcBef>
              <a:spcAft>
                <a:spcPct val="35000"/>
              </a:spcAft>
              <a:buNone/>
            </a:pPr>
            <a:endParaRPr lang="en-US" sz="1800" b="1" i="1" kern="1200" dirty="0">
              <a:solidFill>
                <a:schemeClr val="accent5">
                  <a:lumMod val="50000"/>
                </a:schemeClr>
              </a:solidFill>
              <a:latin typeface="+mj-lt"/>
            </a:endParaRPr>
          </a:p>
        </p:txBody>
      </p:sp>
      <p:sp>
        <p:nvSpPr>
          <p:cNvPr id="16" name="Hexagon 15">
            <a:extLst>
              <a:ext uri="{FF2B5EF4-FFF2-40B4-BE49-F238E27FC236}">
                <a16:creationId xmlns:a16="http://schemas.microsoft.com/office/drawing/2014/main" id="{3DEE6937-2D2F-490B-89FF-FD3F244D1E12}"/>
              </a:ext>
            </a:extLst>
          </p:cNvPr>
          <p:cNvSpPr/>
          <p:nvPr/>
        </p:nvSpPr>
        <p:spPr>
          <a:xfrm>
            <a:off x="4128912" y="2118521"/>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43AA1EF1-114A-4E17-8DD6-F984078B03AF}"/>
              </a:ext>
            </a:extLst>
          </p:cNvPr>
          <p:cNvSpPr/>
          <p:nvPr/>
        </p:nvSpPr>
        <p:spPr>
          <a:xfrm>
            <a:off x="2751964" y="1185097"/>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latin typeface="+mj-lt"/>
              </a:rPr>
              <a:t>Prior Experience in delivering similar Data Engg projects</a:t>
            </a:r>
          </a:p>
        </p:txBody>
      </p:sp>
      <p:sp>
        <p:nvSpPr>
          <p:cNvPr id="18" name="Hexagon 17">
            <a:extLst>
              <a:ext uri="{FF2B5EF4-FFF2-40B4-BE49-F238E27FC236}">
                <a16:creationId xmlns:a16="http://schemas.microsoft.com/office/drawing/2014/main" id="{951DD36F-365E-4604-8864-56B2F8EDA33A}"/>
              </a:ext>
            </a:extLst>
          </p:cNvPr>
          <p:cNvSpPr/>
          <p:nvPr/>
        </p:nvSpPr>
        <p:spPr>
          <a:xfrm>
            <a:off x="5093463" y="3449788"/>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DE7F32A1-EE5D-4086-8236-2711ED3A7192}"/>
              </a:ext>
            </a:extLst>
          </p:cNvPr>
          <p:cNvSpPr/>
          <p:nvPr/>
        </p:nvSpPr>
        <p:spPr>
          <a:xfrm>
            <a:off x="4535386" y="2128849"/>
            <a:ext cx="2223873" cy="1776595"/>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chemeClr val="accent4">
              <a:lumMod val="40000"/>
              <a:lumOff val="60000"/>
            </a:schemeClr>
          </a:solidFill>
        </p:spPr>
        <p:style>
          <a:lnRef idx="2">
            <a:schemeClr val="lt1">
              <a:hueOff val="0"/>
              <a:satOff val="0"/>
              <a:lumOff val="0"/>
              <a:alphaOff val="0"/>
            </a:schemeClr>
          </a:lnRef>
          <a:fillRef idx="1">
            <a:scrgbClr r="0" g="0" b="0"/>
          </a:fillRef>
          <a:effectRef idx="0">
            <a:schemeClr val="accent5">
              <a:hueOff val="542335"/>
              <a:satOff val="20000"/>
              <a:lumOff val="4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tx1"/>
                </a:solidFill>
                <a:latin typeface="+mj-lt"/>
              </a:rPr>
              <a:t>Expertise in D</a:t>
            </a:r>
            <a:r>
              <a:rPr lang="en-US" sz="1800" b="0" i="1" kern="1200" dirty="0">
                <a:solidFill>
                  <a:schemeClr val="tx1"/>
                </a:solidFill>
                <a:latin typeface="+mj-lt"/>
                <a:ea typeface="Segoe UI" panose="020B0502040204020203" pitchFamily="34" charset="0"/>
                <a:cs typeface="Segoe UI" panose="020B0502040204020203" pitchFamily="34" charset="0"/>
              </a:rPr>
              <a:t>ata Engg frameworks, tools &amp; processes</a:t>
            </a:r>
            <a:endParaRPr lang="en-US" sz="1800" b="0" i="1" kern="1200" dirty="0">
              <a:solidFill>
                <a:schemeClr val="tx1"/>
              </a:solidFill>
              <a:latin typeface="+mj-lt"/>
            </a:endParaRPr>
          </a:p>
        </p:txBody>
      </p:sp>
      <p:sp>
        <p:nvSpPr>
          <p:cNvPr id="20" name="Hexagon 19">
            <a:extLst>
              <a:ext uri="{FF2B5EF4-FFF2-40B4-BE49-F238E27FC236}">
                <a16:creationId xmlns:a16="http://schemas.microsoft.com/office/drawing/2014/main" id="{264CA9FA-844D-4AFE-A5B9-141D186CC8B5}"/>
              </a:ext>
            </a:extLst>
          </p:cNvPr>
          <p:cNvSpPr/>
          <p:nvPr/>
        </p:nvSpPr>
        <p:spPr>
          <a:xfrm>
            <a:off x="4423424" y="4952539"/>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A79DE4EF-3F9D-461B-B214-C2022B4BB3DE}"/>
              </a:ext>
            </a:extLst>
          </p:cNvPr>
          <p:cNvSpPr/>
          <p:nvPr/>
        </p:nvSpPr>
        <p:spPr>
          <a:xfrm>
            <a:off x="4535386" y="4003888"/>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p:spPr>
        <p:style>
          <a:lnRef idx="2">
            <a:schemeClr val="lt1">
              <a:hueOff val="0"/>
              <a:satOff val="0"/>
              <a:lumOff val="0"/>
              <a:alphaOff val="0"/>
            </a:schemeClr>
          </a:lnRef>
          <a:fillRef idx="1">
            <a:schemeClr val="accent5">
              <a:hueOff val="1084670"/>
              <a:satOff val="40000"/>
              <a:lumOff val="8000"/>
              <a:alphaOff val="0"/>
            </a:schemeClr>
          </a:fillRef>
          <a:effectRef idx="0">
            <a:schemeClr val="accent5">
              <a:hueOff val="1084670"/>
              <a:satOff val="40000"/>
              <a:lumOff val="8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latin typeface="+mj-lt"/>
              </a:rPr>
              <a:t>Familiarity with Dropbox business model &amp; data environment</a:t>
            </a:r>
          </a:p>
        </p:txBody>
      </p:sp>
      <p:sp>
        <p:nvSpPr>
          <p:cNvPr id="22" name="Hexagon 21">
            <a:extLst>
              <a:ext uri="{FF2B5EF4-FFF2-40B4-BE49-F238E27FC236}">
                <a16:creationId xmlns:a16="http://schemas.microsoft.com/office/drawing/2014/main" id="{706C5EBC-E8C1-40C4-9FF0-857555A12303}"/>
              </a:ext>
            </a:extLst>
          </p:cNvPr>
          <p:cNvSpPr/>
          <p:nvPr/>
        </p:nvSpPr>
        <p:spPr>
          <a:xfrm>
            <a:off x="2761319" y="5108530"/>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3" name="Freeform: Shape 22">
            <a:extLst>
              <a:ext uri="{FF2B5EF4-FFF2-40B4-BE49-F238E27FC236}">
                <a16:creationId xmlns:a16="http://schemas.microsoft.com/office/drawing/2014/main" id="{DD43018B-4E5B-4DA3-8A11-ADB7E715D0D8}"/>
              </a:ext>
            </a:extLst>
          </p:cNvPr>
          <p:cNvSpPr/>
          <p:nvPr/>
        </p:nvSpPr>
        <p:spPr>
          <a:xfrm>
            <a:off x="2751964" y="4977943"/>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1627005"/>
              <a:satOff val="60000"/>
              <a:lumOff val="12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latin typeface="+mj-lt"/>
              </a:rPr>
              <a:t>Track record of </a:t>
            </a:r>
            <a:r>
              <a:rPr lang="en-US" sz="1800" b="0" i="1" kern="1200" dirty="0">
                <a:latin typeface="+mj-lt"/>
                <a:ea typeface="Segoe UI" panose="020B0502040204020203" pitchFamily="34" charset="0"/>
                <a:cs typeface="Segoe UI" panose="020B0502040204020203" pitchFamily="34" charset="0"/>
              </a:rPr>
              <a:t>on-time delivery</a:t>
            </a:r>
            <a:endParaRPr lang="en-US" sz="1800" b="0" i="1" kern="1200" dirty="0">
              <a:latin typeface="+mj-lt"/>
            </a:endParaRPr>
          </a:p>
        </p:txBody>
      </p:sp>
      <p:sp>
        <p:nvSpPr>
          <p:cNvPr id="24" name="Hexagon 23">
            <a:extLst>
              <a:ext uri="{FF2B5EF4-FFF2-40B4-BE49-F238E27FC236}">
                <a16:creationId xmlns:a16="http://schemas.microsoft.com/office/drawing/2014/main" id="{1ABB5848-56B4-48B7-9708-59B9CD69ACF6}"/>
              </a:ext>
            </a:extLst>
          </p:cNvPr>
          <p:cNvSpPr/>
          <p:nvPr/>
        </p:nvSpPr>
        <p:spPr>
          <a:xfrm>
            <a:off x="1780972" y="3777797"/>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5" name="Freeform: Shape 24">
            <a:extLst>
              <a:ext uri="{FF2B5EF4-FFF2-40B4-BE49-F238E27FC236}">
                <a16:creationId xmlns:a16="http://schemas.microsoft.com/office/drawing/2014/main" id="{471AA817-3F62-4047-B830-FCB0B1A9101E}"/>
              </a:ext>
            </a:extLst>
          </p:cNvPr>
          <p:cNvSpPr/>
          <p:nvPr/>
        </p:nvSpPr>
        <p:spPr>
          <a:xfrm>
            <a:off x="948927" y="4010877"/>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chemeClr val="tx2">
              <a:lumMod val="40000"/>
              <a:lumOff val="60000"/>
            </a:schemeClr>
          </a:solidFill>
        </p:spPr>
        <p:style>
          <a:lnRef idx="2">
            <a:schemeClr val="lt1">
              <a:hueOff val="0"/>
              <a:satOff val="0"/>
              <a:lumOff val="0"/>
              <a:alphaOff val="0"/>
            </a:schemeClr>
          </a:lnRef>
          <a:fillRef idx="1">
            <a:scrgbClr r="0" g="0" b="0"/>
          </a:fillRef>
          <a:effectRef idx="0">
            <a:schemeClr val="accent5">
              <a:hueOff val="2169340"/>
              <a:satOff val="80000"/>
              <a:lumOff val="16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endParaRPr lang="en-US" sz="1800" b="0" i="1" kern="1200" dirty="0">
              <a:latin typeface="+mj-lt"/>
            </a:endParaRPr>
          </a:p>
          <a:p>
            <a:pPr marL="0" lvl="0" indent="0" algn="ctr" defTabSz="800100">
              <a:lnSpc>
                <a:spcPct val="90000"/>
              </a:lnSpc>
              <a:spcBef>
                <a:spcPct val="0"/>
              </a:spcBef>
              <a:spcAft>
                <a:spcPct val="35000"/>
              </a:spcAft>
              <a:buNone/>
            </a:pPr>
            <a:r>
              <a:rPr lang="en-US" sz="1800" b="0" i="1" kern="1200" dirty="0">
                <a:latin typeface="+mj-lt"/>
              </a:rPr>
              <a:t>Solution Based Approach  </a:t>
            </a:r>
          </a:p>
          <a:p>
            <a:pPr marL="0" lvl="0" indent="0" algn="ctr" defTabSz="800100">
              <a:lnSpc>
                <a:spcPct val="90000"/>
              </a:lnSpc>
              <a:spcBef>
                <a:spcPct val="0"/>
              </a:spcBef>
              <a:spcAft>
                <a:spcPct val="35000"/>
              </a:spcAft>
              <a:buNone/>
            </a:pPr>
            <a:r>
              <a:rPr lang="en-US" sz="1800" b="0" i="1" kern="1200" dirty="0">
                <a:latin typeface="+mj-lt"/>
              </a:rPr>
              <a:t>(not staff augmentation)</a:t>
            </a:r>
          </a:p>
        </p:txBody>
      </p:sp>
      <p:sp>
        <p:nvSpPr>
          <p:cNvPr id="26" name="Freeform: Shape 25">
            <a:extLst>
              <a:ext uri="{FF2B5EF4-FFF2-40B4-BE49-F238E27FC236}">
                <a16:creationId xmlns:a16="http://schemas.microsoft.com/office/drawing/2014/main" id="{34882361-864C-4F34-95BD-F51E3CD7E1D2}"/>
              </a:ext>
            </a:extLst>
          </p:cNvPr>
          <p:cNvSpPr/>
          <p:nvPr/>
        </p:nvSpPr>
        <p:spPr>
          <a:xfrm>
            <a:off x="952710" y="2128849"/>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5">
              <a:hueOff val="2711675"/>
              <a:satOff val="100000"/>
              <a:lumOff val="20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accent5">
                    <a:lumMod val="50000"/>
                  </a:schemeClr>
                </a:solidFill>
                <a:latin typeface="+mj-lt"/>
                <a:ea typeface="Segoe UI" panose="020B0502040204020203" pitchFamily="34" charset="0"/>
                <a:cs typeface="Segoe UI" panose="020B0502040204020203" pitchFamily="34" charset="0"/>
              </a:rPr>
              <a:t>Scalability of the solution</a:t>
            </a:r>
            <a:endParaRPr lang="en-US" sz="1800" b="0" i="1" kern="1200" dirty="0">
              <a:solidFill>
                <a:schemeClr val="accent5">
                  <a:lumMod val="50000"/>
                </a:schemeClr>
              </a:solidFill>
              <a:latin typeface="+mj-lt"/>
            </a:endParaRPr>
          </a:p>
        </p:txBody>
      </p:sp>
      <p:pic>
        <p:nvPicPr>
          <p:cNvPr id="9" name="Picture 8">
            <a:extLst>
              <a:ext uri="{FF2B5EF4-FFF2-40B4-BE49-F238E27FC236}">
                <a16:creationId xmlns:a16="http://schemas.microsoft.com/office/drawing/2014/main" id="{6A37E514-987B-4244-AFDC-5994CC5123B0}"/>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83495" y="2425615"/>
            <a:ext cx="229466" cy="229466"/>
          </a:xfrm>
          <a:prstGeom prst="rect">
            <a:avLst/>
          </a:prstGeom>
        </p:spPr>
      </p:pic>
      <p:pic>
        <p:nvPicPr>
          <p:cNvPr id="10" name="Picture 9">
            <a:extLst>
              <a:ext uri="{FF2B5EF4-FFF2-40B4-BE49-F238E27FC236}">
                <a16:creationId xmlns:a16="http://schemas.microsoft.com/office/drawing/2014/main" id="{91B197AE-D994-4BA3-81E4-337D35ABA6E2}"/>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37755" y="1301117"/>
            <a:ext cx="229466" cy="229466"/>
          </a:xfrm>
          <a:prstGeom prst="rect">
            <a:avLst/>
          </a:prstGeom>
        </p:spPr>
      </p:pic>
      <p:pic>
        <p:nvPicPr>
          <p:cNvPr id="11" name="Picture 10">
            <a:extLst>
              <a:ext uri="{FF2B5EF4-FFF2-40B4-BE49-F238E27FC236}">
                <a16:creationId xmlns:a16="http://schemas.microsoft.com/office/drawing/2014/main" id="{F472D7B9-F7D5-4B86-93FB-8C0AB768AC0F}"/>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84611" y="2196149"/>
            <a:ext cx="229466" cy="229466"/>
          </a:xfrm>
          <a:prstGeom prst="rect">
            <a:avLst/>
          </a:prstGeom>
        </p:spPr>
      </p:pic>
      <p:pic>
        <p:nvPicPr>
          <p:cNvPr id="12" name="Picture 11">
            <a:extLst>
              <a:ext uri="{FF2B5EF4-FFF2-40B4-BE49-F238E27FC236}">
                <a16:creationId xmlns:a16="http://schemas.microsoft.com/office/drawing/2014/main" id="{F418474E-2E1F-4B5C-8A8A-3E57ED7841F9}"/>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84611" y="4033503"/>
            <a:ext cx="229466" cy="229466"/>
          </a:xfrm>
          <a:prstGeom prst="rect">
            <a:avLst/>
          </a:prstGeom>
        </p:spPr>
      </p:pic>
      <p:pic>
        <p:nvPicPr>
          <p:cNvPr id="13" name="Picture 12">
            <a:extLst>
              <a:ext uri="{FF2B5EF4-FFF2-40B4-BE49-F238E27FC236}">
                <a16:creationId xmlns:a16="http://schemas.microsoft.com/office/drawing/2014/main" id="{810B3D25-54EF-423F-AA96-D49EB133AECC}"/>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85210" y="5222205"/>
            <a:ext cx="229466" cy="229466"/>
          </a:xfrm>
          <a:prstGeom prst="rect">
            <a:avLst/>
          </a:prstGeom>
        </p:spPr>
      </p:pic>
      <p:pic>
        <p:nvPicPr>
          <p:cNvPr id="14" name="Picture 13">
            <a:extLst>
              <a:ext uri="{FF2B5EF4-FFF2-40B4-BE49-F238E27FC236}">
                <a16:creationId xmlns:a16="http://schemas.microsoft.com/office/drawing/2014/main" id="{2216957F-136D-4377-AF27-96D3FCF9F62E}"/>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83495" y="4221779"/>
            <a:ext cx="229466" cy="229466"/>
          </a:xfrm>
          <a:prstGeom prst="rect">
            <a:avLst/>
          </a:prstGeom>
        </p:spPr>
      </p:pic>
      <p:sp>
        <p:nvSpPr>
          <p:cNvPr id="5" name="Footer Placeholder 4">
            <a:extLst>
              <a:ext uri="{FF2B5EF4-FFF2-40B4-BE49-F238E27FC236}">
                <a16:creationId xmlns:a16="http://schemas.microsoft.com/office/drawing/2014/main" id="{62C5925C-C97A-4F0B-B6F4-7BDAA93D544D}"/>
              </a:ext>
            </a:extLst>
          </p:cNvPr>
          <p:cNvSpPr>
            <a:spLocks noGrp="1"/>
          </p:cNvSpPr>
          <p:nvPr>
            <p:ph type="ftr" sz="quarter" idx="11"/>
          </p:nvPr>
        </p:nvSpPr>
        <p:spPr/>
        <p:txBody>
          <a:bodyPr/>
          <a:lstStyle/>
          <a:p>
            <a:r>
              <a:rPr lang="en-US" dirty="0"/>
              <a:t>© LatentView Analytics. Confidential</a:t>
            </a:r>
          </a:p>
        </p:txBody>
      </p:sp>
      <p:pic>
        <p:nvPicPr>
          <p:cNvPr id="29" name="Picture 28">
            <a:extLst>
              <a:ext uri="{FF2B5EF4-FFF2-40B4-BE49-F238E27FC236}">
                <a16:creationId xmlns:a16="http://schemas.microsoft.com/office/drawing/2014/main" id="{A7B8462B-624B-411F-8858-DE3B1A78E7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3662" y="3270340"/>
            <a:ext cx="1779233" cy="1258122"/>
          </a:xfrm>
          <a:prstGeom prst="rect">
            <a:avLst/>
          </a:prstGeom>
        </p:spPr>
      </p:pic>
      <p:sp>
        <p:nvSpPr>
          <p:cNvPr id="27" name="TextBox 26">
            <a:extLst>
              <a:ext uri="{FF2B5EF4-FFF2-40B4-BE49-F238E27FC236}">
                <a16:creationId xmlns:a16="http://schemas.microsoft.com/office/drawing/2014/main" id="{F43832CE-FA91-4308-AFB0-E5010988A1EC}"/>
              </a:ext>
            </a:extLst>
          </p:cNvPr>
          <p:cNvSpPr txBox="1"/>
          <p:nvPr/>
        </p:nvSpPr>
        <p:spPr>
          <a:xfrm>
            <a:off x="320842" y="532263"/>
            <a:ext cx="11349846" cy="769441"/>
          </a:xfrm>
          <a:prstGeom prst="rect">
            <a:avLst/>
          </a:prstGeom>
          <a:noFill/>
        </p:spPr>
        <p:txBody>
          <a:bodyPr wrap="square" rtlCol="0">
            <a:spAutoFit/>
          </a:bodyPr>
          <a:lstStyle/>
          <a:p>
            <a:r>
              <a:rPr lang="en-US" sz="2200" i="1" dirty="0"/>
              <a:t>Dropbox has invited external partners who could bring in the required expertise and skills to develop a comprehensive solution and accelerate the initiative</a:t>
            </a:r>
          </a:p>
        </p:txBody>
      </p:sp>
    </p:spTree>
    <p:extLst>
      <p:ext uri="{BB962C8B-B14F-4D97-AF65-F5344CB8AC3E}">
        <p14:creationId xmlns:p14="http://schemas.microsoft.com/office/powerpoint/2010/main" val="4014623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3. LatentView Solution Approach for Dropbox</a:t>
            </a:r>
          </a:p>
        </p:txBody>
      </p:sp>
    </p:spTree>
    <p:extLst>
      <p:ext uri="{BB962C8B-B14F-4D97-AF65-F5344CB8AC3E}">
        <p14:creationId xmlns:p14="http://schemas.microsoft.com/office/powerpoint/2010/main" val="959798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57BE3B-ABB3-4CBA-A2E1-BD0E61FC0DB6}"/>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0B6049F4-7681-473D-AC12-E667C5F9EB67}"/>
              </a:ext>
            </a:extLst>
          </p:cNvPr>
          <p:cNvSpPr>
            <a:spLocks noGrp="1"/>
          </p:cNvSpPr>
          <p:nvPr>
            <p:ph type="sldNum" sz="quarter" idx="12"/>
          </p:nvPr>
        </p:nvSpPr>
        <p:spPr/>
        <p:txBody>
          <a:bodyPr/>
          <a:lstStyle/>
          <a:p>
            <a:fld id="{A0C1D9D2-9780-41B5-B48D-9BB1413BC614}" type="slidenum">
              <a:rPr lang="en-US" smtClean="0"/>
              <a:pPr/>
              <a:t>15</a:t>
            </a:fld>
            <a:endParaRPr lang="en-US" dirty="0"/>
          </a:p>
        </p:txBody>
      </p:sp>
      <p:sp>
        <p:nvSpPr>
          <p:cNvPr id="4" name="Title 3">
            <a:extLst>
              <a:ext uri="{FF2B5EF4-FFF2-40B4-BE49-F238E27FC236}">
                <a16:creationId xmlns:a16="http://schemas.microsoft.com/office/drawing/2014/main" id="{7D85D3B0-8FCD-4396-BBE4-2FD1F2B6FFDA}"/>
              </a:ext>
            </a:extLst>
          </p:cNvPr>
          <p:cNvSpPr>
            <a:spLocks noGrp="1"/>
          </p:cNvSpPr>
          <p:nvPr>
            <p:ph type="title"/>
          </p:nvPr>
        </p:nvSpPr>
        <p:spPr/>
        <p:txBody>
          <a:bodyPr/>
          <a:lstStyle/>
          <a:p>
            <a:r>
              <a:rPr lang="en-IN" dirty="0"/>
              <a:t>Current Architecture</a:t>
            </a:r>
            <a:endParaRPr lang="en-US" dirty="0"/>
          </a:p>
        </p:txBody>
      </p:sp>
      <p:cxnSp>
        <p:nvCxnSpPr>
          <p:cNvPr id="5" name="Connector: Elbow 4">
            <a:extLst>
              <a:ext uri="{FF2B5EF4-FFF2-40B4-BE49-F238E27FC236}">
                <a16:creationId xmlns:a16="http://schemas.microsoft.com/office/drawing/2014/main" id="{9361E9BD-ECDF-4ED1-9DA6-0098FB835BCB}"/>
              </a:ext>
            </a:extLst>
          </p:cNvPr>
          <p:cNvCxnSpPr>
            <a:cxnSpLocks/>
            <a:stCxn id="21" idx="3"/>
          </p:cNvCxnSpPr>
          <p:nvPr/>
        </p:nvCxnSpPr>
        <p:spPr>
          <a:xfrm>
            <a:off x="1555880" y="1898016"/>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33784BF7-CC59-4306-9023-18F004D39166}"/>
              </a:ext>
            </a:extLst>
          </p:cNvPr>
          <p:cNvCxnSpPr>
            <a:cxnSpLocks/>
            <a:stCxn id="23" idx="3"/>
          </p:cNvCxnSpPr>
          <p:nvPr/>
        </p:nvCxnSpPr>
        <p:spPr>
          <a:xfrm flipV="1">
            <a:off x="1555880" y="2572467"/>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6FA76B0-D8B7-4116-A773-BFE7FF58D1A6}"/>
              </a:ext>
            </a:extLst>
          </p:cNvPr>
          <p:cNvCxnSpPr>
            <a:cxnSpLocks/>
          </p:cNvCxnSpPr>
          <p:nvPr/>
        </p:nvCxnSpPr>
        <p:spPr>
          <a:xfrm>
            <a:off x="4383989" y="2572467"/>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1CACDC4-8E82-4BE9-8EC6-F3F3D05E53C6}"/>
              </a:ext>
            </a:extLst>
          </p:cNvPr>
          <p:cNvSpPr/>
          <p:nvPr/>
        </p:nvSpPr>
        <p:spPr>
          <a:xfrm>
            <a:off x="4695987" y="1937688"/>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849EE265-B889-48F8-B3E9-FFD7D7CBAAF0}"/>
              </a:ext>
            </a:extLst>
          </p:cNvPr>
          <p:cNvSpPr txBox="1"/>
          <p:nvPr/>
        </p:nvSpPr>
        <p:spPr>
          <a:xfrm>
            <a:off x="5472412" y="3277658"/>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10" name="Straight Arrow Connector 9">
            <a:extLst>
              <a:ext uri="{FF2B5EF4-FFF2-40B4-BE49-F238E27FC236}">
                <a16:creationId xmlns:a16="http://schemas.microsoft.com/office/drawing/2014/main" id="{1A4387CE-CBD4-461A-9EC7-F3D878F4DB8B}"/>
              </a:ext>
            </a:extLst>
          </p:cNvPr>
          <p:cNvCxnSpPr>
            <a:cxnSpLocks/>
            <a:stCxn id="45" idx="3"/>
            <a:endCxn id="53" idx="1"/>
          </p:cNvCxnSpPr>
          <p:nvPr/>
        </p:nvCxnSpPr>
        <p:spPr>
          <a:xfrm flipV="1">
            <a:off x="8413554" y="2558253"/>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46A6919-8D7B-4941-9421-04D0FE38F362}"/>
              </a:ext>
            </a:extLst>
          </p:cNvPr>
          <p:cNvSpPr txBox="1"/>
          <p:nvPr/>
        </p:nvSpPr>
        <p:spPr>
          <a:xfrm>
            <a:off x="6607142" y="3922430"/>
            <a:ext cx="5198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Data Pipelines created on ad-hoc basis by analysts</a:t>
            </a:r>
          </a:p>
        </p:txBody>
      </p:sp>
      <p:pic>
        <p:nvPicPr>
          <p:cNvPr id="17" name="Picture 16">
            <a:extLst>
              <a:ext uri="{FF2B5EF4-FFF2-40B4-BE49-F238E27FC236}">
                <a16:creationId xmlns:a16="http://schemas.microsoft.com/office/drawing/2014/main" id="{2DD237B4-A38F-4364-81DF-A9662314D20D}"/>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142909" y="5458769"/>
            <a:ext cx="247589" cy="247589"/>
          </a:xfrm>
          <a:prstGeom prst="rect">
            <a:avLst/>
          </a:prstGeom>
        </p:spPr>
      </p:pic>
      <p:pic>
        <p:nvPicPr>
          <p:cNvPr id="18" name="Picture 17">
            <a:extLst>
              <a:ext uri="{FF2B5EF4-FFF2-40B4-BE49-F238E27FC236}">
                <a16:creationId xmlns:a16="http://schemas.microsoft.com/office/drawing/2014/main" id="{45EE334C-8B5B-4217-8005-C81744201A87}"/>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142909" y="4446017"/>
            <a:ext cx="247589" cy="247589"/>
          </a:xfrm>
          <a:prstGeom prst="rect">
            <a:avLst/>
          </a:prstGeom>
        </p:spPr>
      </p:pic>
      <p:pic>
        <p:nvPicPr>
          <p:cNvPr id="19" name="Picture 18">
            <a:extLst>
              <a:ext uri="{FF2B5EF4-FFF2-40B4-BE49-F238E27FC236}">
                <a16:creationId xmlns:a16="http://schemas.microsoft.com/office/drawing/2014/main" id="{72916B23-7030-438C-9CB3-B8B27E9CB5B6}"/>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142909" y="4783601"/>
            <a:ext cx="247589" cy="247589"/>
          </a:xfrm>
          <a:prstGeom prst="rect">
            <a:avLst/>
          </a:prstGeom>
        </p:spPr>
      </p:pic>
      <p:pic>
        <p:nvPicPr>
          <p:cNvPr id="20" name="Picture 19">
            <a:extLst>
              <a:ext uri="{FF2B5EF4-FFF2-40B4-BE49-F238E27FC236}">
                <a16:creationId xmlns:a16="http://schemas.microsoft.com/office/drawing/2014/main" id="{BCC36DC4-0B03-491A-A44C-27358EAAA63A}"/>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142909" y="5121185"/>
            <a:ext cx="247589" cy="247589"/>
          </a:xfrm>
          <a:prstGeom prst="rect">
            <a:avLst/>
          </a:prstGeom>
        </p:spPr>
      </p:pic>
      <p:pic>
        <p:nvPicPr>
          <p:cNvPr id="21" name="Picture 2" descr="Image result for data source icon">
            <a:extLst>
              <a:ext uri="{FF2B5EF4-FFF2-40B4-BE49-F238E27FC236}">
                <a16:creationId xmlns:a16="http://schemas.microsoft.com/office/drawing/2014/main" id="{9CAA29DE-7C22-4B97-9EEC-EC35A6FC4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42" y="1361297"/>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3299F58-4BB6-4F5B-ACEB-1D7C3CAFD22E}"/>
              </a:ext>
            </a:extLst>
          </p:cNvPr>
          <p:cNvSpPr txBox="1"/>
          <p:nvPr/>
        </p:nvSpPr>
        <p:spPr>
          <a:xfrm>
            <a:off x="287725" y="2257638"/>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23" name="Picture 8" descr="Image result for dropbox logo">
            <a:extLst>
              <a:ext uri="{FF2B5EF4-FFF2-40B4-BE49-F238E27FC236}">
                <a16:creationId xmlns:a16="http://schemas.microsoft.com/office/drawing/2014/main" id="{2B5C792C-F372-43F5-9C8B-1AC45F4D82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94" y="2769481"/>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3E8456F-08B6-4C3B-95BC-DBE9E3AFBC0D}"/>
              </a:ext>
            </a:extLst>
          </p:cNvPr>
          <p:cNvSpPr txBox="1"/>
          <p:nvPr/>
        </p:nvSpPr>
        <p:spPr>
          <a:xfrm>
            <a:off x="533521" y="3521935"/>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25" name="Picture 10" descr="Image result for etl icon">
            <a:extLst>
              <a:ext uri="{FF2B5EF4-FFF2-40B4-BE49-F238E27FC236}">
                <a16:creationId xmlns:a16="http://schemas.microsoft.com/office/drawing/2014/main" id="{2A78C01A-C0EC-4A2E-9003-399BEFADECE8}"/>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089361" y="2199876"/>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CD285D1-9932-461F-B99B-711A8B3F01CE}"/>
              </a:ext>
            </a:extLst>
          </p:cNvPr>
          <p:cNvSpPr txBox="1"/>
          <p:nvPr/>
        </p:nvSpPr>
        <p:spPr>
          <a:xfrm>
            <a:off x="2744051" y="3098880"/>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27" name="Picture 12" descr="Image result for schema icon">
            <a:extLst>
              <a:ext uri="{FF2B5EF4-FFF2-40B4-BE49-F238E27FC236}">
                <a16:creationId xmlns:a16="http://schemas.microsoft.com/office/drawing/2014/main" id="{B0DF5EB6-C31B-49EB-A580-F1971E8B0B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2653" y="2166776"/>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AB6351B-38AF-45CA-9467-A73159A233A0}"/>
              </a:ext>
            </a:extLst>
          </p:cNvPr>
          <p:cNvSpPr txBox="1"/>
          <p:nvPr/>
        </p:nvSpPr>
        <p:spPr>
          <a:xfrm>
            <a:off x="4923805" y="3000289"/>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29" name="Picture 18" descr="Image result for unknown user icon">
            <a:extLst>
              <a:ext uri="{FF2B5EF4-FFF2-40B4-BE49-F238E27FC236}">
                <a16:creationId xmlns:a16="http://schemas.microsoft.com/office/drawing/2014/main" id="{D3132F1B-5C93-4790-8914-18B6949B929E}"/>
              </a:ext>
            </a:extLst>
          </p:cNvPr>
          <p:cNvPicPr>
            <a:picLocks noChangeAspect="1" noChangeArrowheads="1"/>
          </p:cNvPicPr>
          <p:nvPr/>
        </p:nvPicPr>
        <p:blipFill>
          <a:blip r:embed="rId8"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3805" y="1212840"/>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8" descr="Image result for unknown user icon">
            <a:extLst>
              <a:ext uri="{FF2B5EF4-FFF2-40B4-BE49-F238E27FC236}">
                <a16:creationId xmlns:a16="http://schemas.microsoft.com/office/drawing/2014/main" id="{3E631A44-9BBF-42A8-8195-3B1935D863C6}"/>
              </a:ext>
            </a:extLst>
          </p:cNvPr>
          <p:cNvPicPr>
            <a:picLocks noChangeAspect="1" noChangeArrowheads="1"/>
          </p:cNvPicPr>
          <p:nvPr/>
        </p:nvPicPr>
        <p:blipFill>
          <a:blip r:embed="rId8"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769" y="1208336"/>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unknown user icon">
            <a:extLst>
              <a:ext uri="{FF2B5EF4-FFF2-40B4-BE49-F238E27FC236}">
                <a16:creationId xmlns:a16="http://schemas.microsoft.com/office/drawing/2014/main" id="{FF2FE7CF-2356-4997-8877-C1A8342D09AD}"/>
              </a:ext>
            </a:extLst>
          </p:cNvPr>
          <p:cNvPicPr>
            <a:picLocks noChangeAspect="1" noChangeArrowheads="1"/>
          </p:cNvPicPr>
          <p:nvPr/>
        </p:nvPicPr>
        <p:blipFill>
          <a:blip r:embed="rId8"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15003" y="1210375"/>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Image result for unknown user icon">
            <a:extLst>
              <a:ext uri="{FF2B5EF4-FFF2-40B4-BE49-F238E27FC236}">
                <a16:creationId xmlns:a16="http://schemas.microsoft.com/office/drawing/2014/main" id="{2397EDCA-48D4-47F9-9B24-7889762F2235}"/>
              </a:ext>
            </a:extLst>
          </p:cNvPr>
          <p:cNvPicPr>
            <a:picLocks noChangeAspect="1" noChangeArrowheads="1"/>
          </p:cNvPicPr>
          <p:nvPr/>
        </p:nvPicPr>
        <p:blipFill>
          <a:blip r:embed="rId8"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7142" y="1227674"/>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Image result for unknown user icon">
            <a:extLst>
              <a:ext uri="{FF2B5EF4-FFF2-40B4-BE49-F238E27FC236}">
                <a16:creationId xmlns:a16="http://schemas.microsoft.com/office/drawing/2014/main" id="{AECE8B19-ABA7-4504-BC39-F9387D866071}"/>
              </a:ext>
            </a:extLst>
          </p:cNvPr>
          <p:cNvPicPr>
            <a:picLocks noChangeAspect="1" noChangeArrowheads="1"/>
          </p:cNvPicPr>
          <p:nvPr/>
        </p:nvPicPr>
        <p:blipFill>
          <a:blip r:embed="rId8"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73832" y="1256829"/>
            <a:ext cx="462792" cy="46279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1C14D0CA-2187-4639-AB72-85612D48E05D}"/>
              </a:ext>
            </a:extLst>
          </p:cNvPr>
          <p:cNvCxnSpPr>
            <a:stCxn id="29" idx="2"/>
            <a:endCxn id="27" idx="0"/>
          </p:cNvCxnSpPr>
          <p:nvPr/>
        </p:nvCxnSpPr>
        <p:spPr>
          <a:xfrm>
            <a:off x="5155201" y="1675632"/>
            <a:ext cx="497280" cy="491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4DF5EE1-AE17-4021-A203-57303BCE6678}"/>
              </a:ext>
            </a:extLst>
          </p:cNvPr>
          <p:cNvCxnSpPr>
            <a:stCxn id="30" idx="2"/>
            <a:endCxn id="27" idx="0"/>
          </p:cNvCxnSpPr>
          <p:nvPr/>
        </p:nvCxnSpPr>
        <p:spPr>
          <a:xfrm flipH="1">
            <a:off x="5652481" y="1671128"/>
            <a:ext cx="104684" cy="49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6E7DEF-5236-4174-B473-32F661FB71DE}"/>
              </a:ext>
            </a:extLst>
          </p:cNvPr>
          <p:cNvCxnSpPr>
            <a:stCxn id="31" idx="2"/>
            <a:endCxn id="27" idx="0"/>
          </p:cNvCxnSpPr>
          <p:nvPr/>
        </p:nvCxnSpPr>
        <p:spPr>
          <a:xfrm flipH="1">
            <a:off x="5652481" y="1673167"/>
            <a:ext cx="693918" cy="49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633D51-45F4-4965-95D6-40E773425F15}"/>
              </a:ext>
            </a:extLst>
          </p:cNvPr>
          <p:cNvCxnSpPr>
            <a:stCxn id="32" idx="2"/>
            <a:endCxn id="27" idx="0"/>
          </p:cNvCxnSpPr>
          <p:nvPr/>
        </p:nvCxnSpPr>
        <p:spPr>
          <a:xfrm flipH="1">
            <a:off x="5652481" y="1690466"/>
            <a:ext cx="1186057" cy="47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AED966D-F107-477B-8118-33E818638006}"/>
              </a:ext>
            </a:extLst>
          </p:cNvPr>
          <p:cNvCxnSpPr>
            <a:stCxn id="33" idx="2"/>
            <a:endCxn id="27" idx="0"/>
          </p:cNvCxnSpPr>
          <p:nvPr/>
        </p:nvCxnSpPr>
        <p:spPr>
          <a:xfrm flipH="1">
            <a:off x="5652481" y="1719621"/>
            <a:ext cx="1752747" cy="447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A985209-6C1A-4A8C-9E91-E4B17B552BB7}"/>
              </a:ext>
            </a:extLst>
          </p:cNvPr>
          <p:cNvCxnSpPr>
            <a:stCxn id="29" idx="2"/>
            <a:endCxn id="27" idx="1"/>
          </p:cNvCxnSpPr>
          <p:nvPr/>
        </p:nvCxnSpPr>
        <p:spPr>
          <a:xfrm>
            <a:off x="5155201" y="1675632"/>
            <a:ext cx="87452" cy="892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3D371CF-B52F-4F25-B7DC-1C371EB8A9B7}"/>
              </a:ext>
            </a:extLst>
          </p:cNvPr>
          <p:cNvCxnSpPr>
            <a:stCxn id="29" idx="2"/>
            <a:endCxn id="27" idx="2"/>
          </p:cNvCxnSpPr>
          <p:nvPr/>
        </p:nvCxnSpPr>
        <p:spPr>
          <a:xfrm>
            <a:off x="5155201" y="1675632"/>
            <a:ext cx="497280" cy="1294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1732E88-3E82-4BE4-9859-B2778ACA3364}"/>
              </a:ext>
            </a:extLst>
          </p:cNvPr>
          <p:cNvCxnSpPr>
            <a:stCxn id="30" idx="2"/>
            <a:endCxn id="27" idx="3"/>
          </p:cNvCxnSpPr>
          <p:nvPr/>
        </p:nvCxnSpPr>
        <p:spPr>
          <a:xfrm>
            <a:off x="5757165" y="1671128"/>
            <a:ext cx="305143" cy="897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1FBC358-BD04-4624-B5CC-F93BD338718C}"/>
              </a:ext>
            </a:extLst>
          </p:cNvPr>
          <p:cNvCxnSpPr>
            <a:stCxn id="30" idx="2"/>
            <a:endCxn id="27" idx="2"/>
          </p:cNvCxnSpPr>
          <p:nvPr/>
        </p:nvCxnSpPr>
        <p:spPr>
          <a:xfrm flipH="1">
            <a:off x="5652481" y="1671128"/>
            <a:ext cx="104684" cy="129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3C369B1-BD13-41C6-B251-D9F6D8AF5BED}"/>
              </a:ext>
            </a:extLst>
          </p:cNvPr>
          <p:cNvCxnSpPr>
            <a:stCxn id="31" idx="2"/>
            <a:endCxn id="28" idx="0"/>
          </p:cNvCxnSpPr>
          <p:nvPr/>
        </p:nvCxnSpPr>
        <p:spPr>
          <a:xfrm flipH="1">
            <a:off x="5688304" y="1673167"/>
            <a:ext cx="658095" cy="1327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299D707-E2D3-45C2-AD63-11CE8B674FBD}"/>
              </a:ext>
            </a:extLst>
          </p:cNvPr>
          <p:cNvCxnSpPr>
            <a:stCxn id="32" idx="2"/>
            <a:endCxn id="27" idx="1"/>
          </p:cNvCxnSpPr>
          <p:nvPr/>
        </p:nvCxnSpPr>
        <p:spPr>
          <a:xfrm flipH="1">
            <a:off x="5242653" y="1690466"/>
            <a:ext cx="1595885" cy="87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22" descr="Image result for random numbers icon">
            <a:extLst>
              <a:ext uri="{FF2B5EF4-FFF2-40B4-BE49-F238E27FC236}">
                <a16:creationId xmlns:a16="http://schemas.microsoft.com/office/drawing/2014/main" id="{8FBFE6AF-949F-49E1-BB2B-EF50D6553FA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002" t="30324" r="23930" b="27760"/>
          <a:stretch/>
        </p:blipFill>
        <p:spPr bwMode="auto">
          <a:xfrm>
            <a:off x="7173832" y="2062110"/>
            <a:ext cx="1239722" cy="101755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C83E7DD9-ACD9-4759-92B2-637611227030}"/>
              </a:ext>
            </a:extLst>
          </p:cNvPr>
          <p:cNvCxnSpPr>
            <a:stCxn id="29" idx="2"/>
            <a:endCxn id="45" idx="1"/>
          </p:cNvCxnSpPr>
          <p:nvPr/>
        </p:nvCxnSpPr>
        <p:spPr>
          <a:xfrm>
            <a:off x="5155201" y="1675632"/>
            <a:ext cx="2018631" cy="895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D83107A-3DB7-4080-ACF1-B721D352A3A7}"/>
              </a:ext>
            </a:extLst>
          </p:cNvPr>
          <p:cNvCxnSpPr>
            <a:stCxn id="30" idx="2"/>
            <a:endCxn id="45" idx="1"/>
          </p:cNvCxnSpPr>
          <p:nvPr/>
        </p:nvCxnSpPr>
        <p:spPr>
          <a:xfrm>
            <a:off x="5757165" y="1671128"/>
            <a:ext cx="1416667" cy="899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33B097C-E01A-4968-82FE-C463C03E5E80}"/>
              </a:ext>
            </a:extLst>
          </p:cNvPr>
          <p:cNvCxnSpPr>
            <a:stCxn id="31" idx="2"/>
            <a:endCxn id="45" idx="0"/>
          </p:cNvCxnSpPr>
          <p:nvPr/>
        </p:nvCxnSpPr>
        <p:spPr>
          <a:xfrm>
            <a:off x="6346399" y="1673167"/>
            <a:ext cx="1447294" cy="388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2C3CD31-33B5-41C0-8954-4E9206E0A715}"/>
              </a:ext>
            </a:extLst>
          </p:cNvPr>
          <p:cNvCxnSpPr>
            <a:stCxn id="32" idx="2"/>
            <a:endCxn id="45" idx="2"/>
          </p:cNvCxnSpPr>
          <p:nvPr/>
        </p:nvCxnSpPr>
        <p:spPr>
          <a:xfrm>
            <a:off x="6838538" y="1690466"/>
            <a:ext cx="955155" cy="1389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3C611D-124F-4D66-9FDB-8CFD26D22C43}"/>
              </a:ext>
            </a:extLst>
          </p:cNvPr>
          <p:cNvCxnSpPr>
            <a:stCxn id="33" idx="2"/>
            <a:endCxn id="45" idx="3"/>
          </p:cNvCxnSpPr>
          <p:nvPr/>
        </p:nvCxnSpPr>
        <p:spPr>
          <a:xfrm>
            <a:off x="7405228" y="1719621"/>
            <a:ext cx="1008326" cy="85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C772471-DA64-4CC4-855F-C1D31F329ED1}"/>
              </a:ext>
            </a:extLst>
          </p:cNvPr>
          <p:cNvSpPr txBox="1"/>
          <p:nvPr/>
        </p:nvSpPr>
        <p:spPr>
          <a:xfrm>
            <a:off x="6983715" y="3077951"/>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52" name="Straight Arrow Connector 51">
            <a:extLst>
              <a:ext uri="{FF2B5EF4-FFF2-40B4-BE49-F238E27FC236}">
                <a16:creationId xmlns:a16="http://schemas.microsoft.com/office/drawing/2014/main" id="{4D235885-EDCB-4BCE-BE15-C19313C90E1D}"/>
              </a:ext>
            </a:extLst>
          </p:cNvPr>
          <p:cNvCxnSpPr>
            <a:cxnSpLocks/>
            <a:stCxn id="27" idx="3"/>
            <a:endCxn id="45" idx="1"/>
          </p:cNvCxnSpPr>
          <p:nvPr/>
        </p:nvCxnSpPr>
        <p:spPr>
          <a:xfrm>
            <a:off x="6062308" y="2568308"/>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7E43426A-C4E5-4D97-9399-6B8AB6EB4EBF}"/>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1029181" y="2256501"/>
            <a:ext cx="548640" cy="603504"/>
          </a:xfrm>
          <a:prstGeom prst="rect">
            <a:avLst/>
          </a:prstGeom>
        </p:spPr>
      </p:pic>
      <p:sp>
        <p:nvSpPr>
          <p:cNvPr id="54" name="TextBox 53">
            <a:extLst>
              <a:ext uri="{FF2B5EF4-FFF2-40B4-BE49-F238E27FC236}">
                <a16:creationId xmlns:a16="http://schemas.microsoft.com/office/drawing/2014/main" id="{F97879B4-AA3F-4F3C-B49B-9F8BD1C9EE81}"/>
              </a:ext>
            </a:extLst>
          </p:cNvPr>
          <p:cNvSpPr txBox="1"/>
          <p:nvPr/>
        </p:nvSpPr>
        <p:spPr>
          <a:xfrm>
            <a:off x="10453822" y="2915082"/>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sp>
        <p:nvSpPr>
          <p:cNvPr id="56" name="TextBox 55">
            <a:extLst>
              <a:ext uri="{FF2B5EF4-FFF2-40B4-BE49-F238E27FC236}">
                <a16:creationId xmlns:a16="http://schemas.microsoft.com/office/drawing/2014/main" id="{23901B5F-8172-42C1-9645-AD7E54E3F4D2}"/>
              </a:ext>
            </a:extLst>
          </p:cNvPr>
          <p:cNvSpPr txBox="1"/>
          <p:nvPr/>
        </p:nvSpPr>
        <p:spPr>
          <a:xfrm>
            <a:off x="761014" y="3925810"/>
            <a:ext cx="5208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Data Pipelines managed by Dropbox Data Infra Team</a:t>
            </a:r>
          </a:p>
        </p:txBody>
      </p:sp>
      <p:sp>
        <p:nvSpPr>
          <p:cNvPr id="57" name="TextBox 56">
            <a:extLst>
              <a:ext uri="{FF2B5EF4-FFF2-40B4-BE49-F238E27FC236}">
                <a16:creationId xmlns:a16="http://schemas.microsoft.com/office/drawing/2014/main" id="{6577E581-1DFF-409A-9115-B2F2B16D110E}"/>
              </a:ext>
            </a:extLst>
          </p:cNvPr>
          <p:cNvSpPr txBox="1"/>
          <p:nvPr/>
        </p:nvSpPr>
        <p:spPr>
          <a:xfrm>
            <a:off x="1354349" y="4701000"/>
            <a:ext cx="305756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Access control for data &amp; </a:t>
            </a:r>
            <a:r>
              <a:rPr lang="en-US" sz="1600" dirty="0">
                <a:solidFill>
                  <a:srgbClr val="000000"/>
                </a:solidFill>
                <a:latin typeface="Calibri"/>
              </a:rPr>
              <a:t>p</a:t>
            </a:r>
            <a:r>
              <a:rPr kumimoji="0" lang="en-US" sz="1600" b="0" i="0" u="none" strike="noStrike" kern="1200" cap="none" spc="0" normalizeH="0" baseline="0" noProof="0" dirty="0" err="1">
                <a:ln>
                  <a:noFill/>
                </a:ln>
                <a:solidFill>
                  <a:srgbClr val="000000"/>
                </a:solidFill>
                <a:effectLst/>
                <a:uLnTx/>
                <a:uFillTx/>
                <a:latin typeface="Calibri"/>
                <a:ea typeface="+mn-ea"/>
                <a:cs typeface="+mn-cs"/>
              </a:rPr>
              <a:t>ipelines</a:t>
            </a: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8" name="TextBox 57">
            <a:extLst>
              <a:ext uri="{FF2B5EF4-FFF2-40B4-BE49-F238E27FC236}">
                <a16:creationId xmlns:a16="http://schemas.microsoft.com/office/drawing/2014/main" id="{AD88571F-094F-4BBC-941D-A9656BD6FD97}"/>
              </a:ext>
            </a:extLst>
          </p:cNvPr>
          <p:cNvSpPr txBox="1"/>
          <p:nvPr/>
        </p:nvSpPr>
        <p:spPr>
          <a:xfrm>
            <a:off x="1354349" y="4356149"/>
            <a:ext cx="31474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SLA bound data and metrics refresh</a:t>
            </a:r>
          </a:p>
        </p:txBody>
      </p:sp>
      <p:sp>
        <p:nvSpPr>
          <p:cNvPr id="59" name="TextBox 58">
            <a:extLst>
              <a:ext uri="{FF2B5EF4-FFF2-40B4-BE49-F238E27FC236}">
                <a16:creationId xmlns:a16="http://schemas.microsoft.com/office/drawing/2014/main" id="{353F0F97-8185-4CF3-B62F-FFA1BE247581}"/>
              </a:ext>
            </a:extLst>
          </p:cNvPr>
          <p:cNvSpPr txBox="1"/>
          <p:nvPr/>
        </p:nvSpPr>
        <p:spPr>
          <a:xfrm>
            <a:off x="1354349" y="5045851"/>
            <a:ext cx="10884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Ownership</a:t>
            </a:r>
          </a:p>
        </p:txBody>
      </p:sp>
      <p:sp>
        <p:nvSpPr>
          <p:cNvPr id="60" name="TextBox 59">
            <a:extLst>
              <a:ext uri="{FF2B5EF4-FFF2-40B4-BE49-F238E27FC236}">
                <a16:creationId xmlns:a16="http://schemas.microsoft.com/office/drawing/2014/main" id="{71AB4DDB-B8A5-4929-B32C-E7C36E0514E1}"/>
              </a:ext>
            </a:extLst>
          </p:cNvPr>
          <p:cNvSpPr txBox="1"/>
          <p:nvPr/>
        </p:nvSpPr>
        <p:spPr>
          <a:xfrm>
            <a:off x="1354349" y="5735554"/>
            <a:ext cx="195335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Documented lineage </a:t>
            </a:r>
          </a:p>
        </p:txBody>
      </p:sp>
      <p:pic>
        <p:nvPicPr>
          <p:cNvPr id="61" name="Picture 60">
            <a:extLst>
              <a:ext uri="{FF2B5EF4-FFF2-40B4-BE49-F238E27FC236}">
                <a16:creationId xmlns:a16="http://schemas.microsoft.com/office/drawing/2014/main" id="{BD50763B-AA7E-4BE3-B1C9-130792CEF818}"/>
              </a:ext>
            </a:extLst>
          </p:cNvPr>
          <p:cNvPicPr>
            <a:picLocks noChangeAspect="1"/>
          </p:cNvPicPr>
          <p:nvPr/>
        </p:nvPicPr>
        <p:blipFill>
          <a:blip r:embed="rId11"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52710" y="4785235"/>
            <a:ext cx="229466" cy="229466"/>
          </a:xfrm>
          <a:prstGeom prst="rect">
            <a:avLst/>
          </a:prstGeom>
        </p:spPr>
      </p:pic>
      <p:pic>
        <p:nvPicPr>
          <p:cNvPr id="63" name="Picture 62">
            <a:extLst>
              <a:ext uri="{FF2B5EF4-FFF2-40B4-BE49-F238E27FC236}">
                <a16:creationId xmlns:a16="http://schemas.microsoft.com/office/drawing/2014/main" id="{FE005E77-363F-4D74-8094-228D908EB968}"/>
              </a:ext>
            </a:extLst>
          </p:cNvPr>
          <p:cNvPicPr>
            <a:picLocks noChangeAspect="1"/>
          </p:cNvPicPr>
          <p:nvPr/>
        </p:nvPicPr>
        <p:blipFill>
          <a:blip r:embed="rId11"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52710" y="5114178"/>
            <a:ext cx="229466" cy="229466"/>
          </a:xfrm>
          <a:prstGeom prst="rect">
            <a:avLst/>
          </a:prstGeom>
        </p:spPr>
      </p:pic>
      <p:pic>
        <p:nvPicPr>
          <p:cNvPr id="64" name="Picture 63">
            <a:extLst>
              <a:ext uri="{FF2B5EF4-FFF2-40B4-BE49-F238E27FC236}">
                <a16:creationId xmlns:a16="http://schemas.microsoft.com/office/drawing/2014/main" id="{474492A9-9808-47A8-8848-337BD6AC6DCE}"/>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43649" y="5787026"/>
            <a:ext cx="247589" cy="247589"/>
          </a:xfrm>
          <a:prstGeom prst="rect">
            <a:avLst/>
          </a:prstGeom>
        </p:spPr>
      </p:pic>
      <p:sp>
        <p:nvSpPr>
          <p:cNvPr id="72" name="TextBox 71">
            <a:extLst>
              <a:ext uri="{FF2B5EF4-FFF2-40B4-BE49-F238E27FC236}">
                <a16:creationId xmlns:a16="http://schemas.microsoft.com/office/drawing/2014/main" id="{2FC48A74-71AD-4045-95CB-FEAF33F93454}"/>
              </a:ext>
            </a:extLst>
          </p:cNvPr>
          <p:cNvSpPr txBox="1"/>
          <p:nvPr/>
        </p:nvSpPr>
        <p:spPr>
          <a:xfrm>
            <a:off x="1354349" y="5390702"/>
            <a:ext cx="271510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Change management process</a:t>
            </a:r>
          </a:p>
        </p:txBody>
      </p:sp>
      <p:sp>
        <p:nvSpPr>
          <p:cNvPr id="65" name="Rectangle 64">
            <a:extLst>
              <a:ext uri="{FF2B5EF4-FFF2-40B4-BE49-F238E27FC236}">
                <a16:creationId xmlns:a16="http://schemas.microsoft.com/office/drawing/2014/main" id="{385F6194-0E30-43D0-A8FD-1E430B857202}"/>
              </a:ext>
            </a:extLst>
          </p:cNvPr>
          <p:cNvSpPr/>
          <p:nvPr/>
        </p:nvSpPr>
        <p:spPr>
          <a:xfrm>
            <a:off x="2012193" y="6131262"/>
            <a:ext cx="8171814" cy="4695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Key Requirement: </a:t>
            </a:r>
            <a:r>
              <a:rPr kumimoji="0" lang="en-US" sz="1800" b="1" i="0" u="none" strike="noStrike" kern="1200" cap="none" spc="0" normalizeH="0" baseline="0" noProof="0" dirty="0">
                <a:ln>
                  <a:noFill/>
                </a:ln>
                <a:solidFill>
                  <a:srgbClr val="42847A"/>
                </a:solidFill>
                <a:effectLst/>
                <a:uLnTx/>
                <a:uFillTx/>
                <a:latin typeface="Calibri"/>
                <a:ea typeface="+mn-ea"/>
                <a:cs typeface="+mn-cs"/>
              </a:rPr>
              <a:t>Accountable Pipeline Process &amp;  Reliable Ground Truth</a:t>
            </a:r>
          </a:p>
        </p:txBody>
      </p:sp>
      <p:pic>
        <p:nvPicPr>
          <p:cNvPr id="66" name="Picture 24" descr="Image result for tableau logo">
            <a:extLst>
              <a:ext uri="{FF2B5EF4-FFF2-40B4-BE49-F238E27FC236}">
                <a16:creationId xmlns:a16="http://schemas.microsoft.com/office/drawing/2014/main" id="{224FBDFE-1F34-4E21-BC03-939316FFF6F8}"/>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0900545" y="1378455"/>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B50AF464-B74C-4CFB-8235-621F8D3BB452}"/>
              </a:ext>
            </a:extLst>
          </p:cNvPr>
          <p:cNvSpPr txBox="1"/>
          <p:nvPr/>
        </p:nvSpPr>
        <p:spPr>
          <a:xfrm>
            <a:off x="10417442" y="1210245"/>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68" name="Straight Arrow Connector 67">
            <a:extLst>
              <a:ext uri="{FF2B5EF4-FFF2-40B4-BE49-F238E27FC236}">
                <a16:creationId xmlns:a16="http://schemas.microsoft.com/office/drawing/2014/main" id="{DA1AAACE-E7E8-4F03-8302-785245CB8B2F}"/>
              </a:ext>
            </a:extLst>
          </p:cNvPr>
          <p:cNvCxnSpPr>
            <a:cxnSpLocks/>
            <a:stCxn id="53" idx="0"/>
            <a:endCxn id="66" idx="2"/>
          </p:cNvCxnSpPr>
          <p:nvPr/>
        </p:nvCxnSpPr>
        <p:spPr>
          <a:xfrm flipH="1" flipV="1">
            <a:off x="11299925" y="1910961"/>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9" name="Picture 26" descr="Related image">
            <a:extLst>
              <a:ext uri="{FF2B5EF4-FFF2-40B4-BE49-F238E27FC236}">
                <a16:creationId xmlns:a16="http://schemas.microsoft.com/office/drawing/2014/main" id="{668B40DC-BE83-47BF-9844-DAB3170164BB}"/>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2151935" y="6141738"/>
            <a:ext cx="453853" cy="45385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F85EDAA-FD43-4BC5-AA1C-357160DF5744}"/>
              </a:ext>
            </a:extLst>
          </p:cNvPr>
          <p:cNvSpPr txBox="1"/>
          <p:nvPr/>
        </p:nvSpPr>
        <p:spPr>
          <a:xfrm>
            <a:off x="320842" y="488019"/>
            <a:ext cx="11349846" cy="769441"/>
          </a:xfrm>
          <a:prstGeom prst="rect">
            <a:avLst/>
          </a:prstGeom>
          <a:noFill/>
        </p:spPr>
        <p:txBody>
          <a:bodyPr wrap="square" rtlCol="0">
            <a:spAutoFit/>
          </a:bodyPr>
          <a:lstStyle/>
          <a:p>
            <a:r>
              <a:rPr lang="en-US" sz="2200" i="1" dirty="0"/>
              <a:t>A Hive data mart lies at the heart of the current architecture, which provides flexibility for analytics consumption, but lacks accountability and a centralized ground truth</a:t>
            </a:r>
          </a:p>
        </p:txBody>
      </p:sp>
      <p:pic>
        <p:nvPicPr>
          <p:cNvPr id="73" name="Picture 72">
            <a:extLst>
              <a:ext uri="{FF2B5EF4-FFF2-40B4-BE49-F238E27FC236}">
                <a16:creationId xmlns:a16="http://schemas.microsoft.com/office/drawing/2014/main" id="{581D3A69-2542-44E3-8B50-AF8106C39E61}"/>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43649" y="4399217"/>
            <a:ext cx="247589" cy="247589"/>
          </a:xfrm>
          <a:prstGeom prst="rect">
            <a:avLst/>
          </a:prstGeom>
        </p:spPr>
      </p:pic>
      <p:sp>
        <p:nvSpPr>
          <p:cNvPr id="70" name="TextBox 69">
            <a:extLst>
              <a:ext uri="{FF2B5EF4-FFF2-40B4-BE49-F238E27FC236}">
                <a16:creationId xmlns:a16="http://schemas.microsoft.com/office/drawing/2014/main" id="{19D62B4F-3A53-45A0-A5ED-C8251F425F6D}"/>
              </a:ext>
            </a:extLst>
          </p:cNvPr>
          <p:cNvSpPr txBox="1"/>
          <p:nvPr/>
        </p:nvSpPr>
        <p:spPr>
          <a:xfrm>
            <a:off x="901329" y="5304987"/>
            <a:ext cx="214244" cy="523220"/>
          </a:xfrm>
          <a:prstGeom prst="rect">
            <a:avLst/>
          </a:prstGeom>
          <a:noFill/>
          <a:ln>
            <a:noFill/>
          </a:ln>
        </p:spPr>
        <p:txBody>
          <a:bodyPr wrap="square" rtlCol="0">
            <a:spAutoFit/>
          </a:bodyPr>
          <a:lstStyle/>
          <a:p>
            <a:r>
              <a:rPr lang="en-US" sz="2800" b="1" cap="all" dirty="0"/>
              <a:t>?</a:t>
            </a:r>
          </a:p>
        </p:txBody>
      </p:sp>
      <p:sp>
        <p:nvSpPr>
          <p:cNvPr id="75" name="TextBox 74">
            <a:extLst>
              <a:ext uri="{FF2B5EF4-FFF2-40B4-BE49-F238E27FC236}">
                <a16:creationId xmlns:a16="http://schemas.microsoft.com/office/drawing/2014/main" id="{46C2CC4C-1646-4DF3-AC67-DFC15F9B7D1B}"/>
              </a:ext>
            </a:extLst>
          </p:cNvPr>
          <p:cNvSpPr txBox="1"/>
          <p:nvPr/>
        </p:nvSpPr>
        <p:spPr>
          <a:xfrm>
            <a:off x="7550298" y="4680776"/>
            <a:ext cx="309982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Access control for data &amp; pipelines</a:t>
            </a:r>
          </a:p>
        </p:txBody>
      </p:sp>
      <p:sp>
        <p:nvSpPr>
          <p:cNvPr id="76" name="TextBox 75">
            <a:extLst>
              <a:ext uri="{FF2B5EF4-FFF2-40B4-BE49-F238E27FC236}">
                <a16:creationId xmlns:a16="http://schemas.microsoft.com/office/drawing/2014/main" id="{E2E16BC9-0F4E-4A4C-88E3-D7E522008AE4}"/>
              </a:ext>
            </a:extLst>
          </p:cNvPr>
          <p:cNvSpPr txBox="1"/>
          <p:nvPr/>
        </p:nvSpPr>
        <p:spPr>
          <a:xfrm>
            <a:off x="7550298" y="4335925"/>
            <a:ext cx="31474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SLA bound data and metrics refresh</a:t>
            </a:r>
          </a:p>
        </p:txBody>
      </p:sp>
      <p:sp>
        <p:nvSpPr>
          <p:cNvPr id="77" name="TextBox 76">
            <a:extLst>
              <a:ext uri="{FF2B5EF4-FFF2-40B4-BE49-F238E27FC236}">
                <a16:creationId xmlns:a16="http://schemas.microsoft.com/office/drawing/2014/main" id="{08B7F1BB-1A77-4544-A7D0-42969222855C}"/>
              </a:ext>
            </a:extLst>
          </p:cNvPr>
          <p:cNvSpPr txBox="1"/>
          <p:nvPr/>
        </p:nvSpPr>
        <p:spPr>
          <a:xfrm>
            <a:off x="7550298" y="5025627"/>
            <a:ext cx="10884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Ownership</a:t>
            </a:r>
          </a:p>
        </p:txBody>
      </p:sp>
      <p:sp>
        <p:nvSpPr>
          <p:cNvPr id="78" name="TextBox 77">
            <a:extLst>
              <a:ext uri="{FF2B5EF4-FFF2-40B4-BE49-F238E27FC236}">
                <a16:creationId xmlns:a16="http://schemas.microsoft.com/office/drawing/2014/main" id="{C42E1EFB-26F6-4154-95AC-7661B68CC373}"/>
              </a:ext>
            </a:extLst>
          </p:cNvPr>
          <p:cNvSpPr txBox="1"/>
          <p:nvPr/>
        </p:nvSpPr>
        <p:spPr>
          <a:xfrm>
            <a:off x="7550298" y="5715330"/>
            <a:ext cx="195335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Documented lineage </a:t>
            </a:r>
          </a:p>
        </p:txBody>
      </p:sp>
      <p:sp>
        <p:nvSpPr>
          <p:cNvPr id="79" name="TextBox 78">
            <a:extLst>
              <a:ext uri="{FF2B5EF4-FFF2-40B4-BE49-F238E27FC236}">
                <a16:creationId xmlns:a16="http://schemas.microsoft.com/office/drawing/2014/main" id="{A05A2C1C-3C0C-45A2-A63F-B85D35B48599}"/>
              </a:ext>
            </a:extLst>
          </p:cNvPr>
          <p:cNvSpPr txBox="1"/>
          <p:nvPr/>
        </p:nvSpPr>
        <p:spPr>
          <a:xfrm>
            <a:off x="7550298" y="5370478"/>
            <a:ext cx="26349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Change management process</a:t>
            </a:r>
          </a:p>
        </p:txBody>
      </p:sp>
      <p:pic>
        <p:nvPicPr>
          <p:cNvPr id="81" name="Picture 80">
            <a:extLst>
              <a:ext uri="{FF2B5EF4-FFF2-40B4-BE49-F238E27FC236}">
                <a16:creationId xmlns:a16="http://schemas.microsoft.com/office/drawing/2014/main" id="{D3EB5F2E-B153-4DF0-9CE1-40AE8A7D849A}"/>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142909" y="5796353"/>
            <a:ext cx="247589" cy="247589"/>
          </a:xfrm>
          <a:prstGeom prst="rect">
            <a:avLst/>
          </a:prstGeom>
        </p:spPr>
      </p:pic>
    </p:spTree>
    <p:extLst>
      <p:ext uri="{BB962C8B-B14F-4D97-AF65-F5344CB8AC3E}">
        <p14:creationId xmlns:p14="http://schemas.microsoft.com/office/powerpoint/2010/main" val="214442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2" grpId="0"/>
      <p:bldP spid="24" grpId="0"/>
      <p:bldP spid="26" grpId="0"/>
      <p:bldP spid="28" grpId="0"/>
      <p:bldP spid="51" grpId="0"/>
      <p:bldP spid="54" grpId="0"/>
      <p:bldP spid="65" grpId="0" animBg="1"/>
      <p:bldP spid="6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1B3566-7F99-4C7E-8A4E-CB780552DAB6}"/>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28AF2035-6BAF-45C1-8955-07F19D5ABAEA}"/>
              </a:ext>
            </a:extLst>
          </p:cNvPr>
          <p:cNvSpPr>
            <a:spLocks noGrp="1"/>
          </p:cNvSpPr>
          <p:nvPr>
            <p:ph type="sldNum" sz="quarter" idx="12"/>
          </p:nvPr>
        </p:nvSpPr>
        <p:spPr/>
        <p:txBody>
          <a:bodyPr/>
          <a:lstStyle/>
          <a:p>
            <a:fld id="{A0C1D9D2-9780-41B5-B48D-9BB1413BC614}" type="slidenum">
              <a:rPr lang="en-US" smtClean="0"/>
              <a:pPr/>
              <a:t>16</a:t>
            </a:fld>
            <a:endParaRPr lang="en-US" dirty="0"/>
          </a:p>
        </p:txBody>
      </p:sp>
      <p:sp>
        <p:nvSpPr>
          <p:cNvPr id="4" name="Title 3">
            <a:extLst>
              <a:ext uri="{FF2B5EF4-FFF2-40B4-BE49-F238E27FC236}">
                <a16:creationId xmlns:a16="http://schemas.microsoft.com/office/drawing/2014/main" id="{C7A1CFF5-7929-47EF-8002-C4564489E584}"/>
              </a:ext>
            </a:extLst>
          </p:cNvPr>
          <p:cNvSpPr>
            <a:spLocks noGrp="1"/>
          </p:cNvSpPr>
          <p:nvPr>
            <p:ph type="title"/>
          </p:nvPr>
        </p:nvSpPr>
        <p:spPr/>
        <p:txBody>
          <a:bodyPr/>
          <a:lstStyle/>
          <a:p>
            <a:r>
              <a:rPr lang="en-IN" dirty="0"/>
              <a:t>Proposed Solution Architecture</a:t>
            </a:r>
            <a:endParaRPr lang="en-US" dirty="0"/>
          </a:p>
        </p:txBody>
      </p:sp>
      <p:cxnSp>
        <p:nvCxnSpPr>
          <p:cNvPr id="5" name="Connector: Elbow 4">
            <a:extLst>
              <a:ext uri="{FF2B5EF4-FFF2-40B4-BE49-F238E27FC236}">
                <a16:creationId xmlns:a16="http://schemas.microsoft.com/office/drawing/2014/main" id="{C4D451A9-6EDC-408A-8048-D35C695301A4}"/>
              </a:ext>
            </a:extLst>
          </p:cNvPr>
          <p:cNvCxnSpPr>
            <a:cxnSpLocks/>
            <a:stCxn id="11" idx="3"/>
          </p:cNvCxnSpPr>
          <p:nvPr/>
        </p:nvCxnSpPr>
        <p:spPr>
          <a:xfrm>
            <a:off x="1555880" y="1898028"/>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08ECF8A3-9E57-422C-A056-696FAA03B50F}"/>
              </a:ext>
            </a:extLst>
          </p:cNvPr>
          <p:cNvCxnSpPr>
            <a:cxnSpLocks/>
            <a:stCxn id="13" idx="3"/>
          </p:cNvCxnSpPr>
          <p:nvPr/>
        </p:nvCxnSpPr>
        <p:spPr>
          <a:xfrm flipV="1">
            <a:off x="1555880" y="2572479"/>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A6921EE-9A16-46EB-92B1-43DB9CEA8024}"/>
              </a:ext>
            </a:extLst>
          </p:cNvPr>
          <p:cNvCxnSpPr>
            <a:cxnSpLocks/>
          </p:cNvCxnSpPr>
          <p:nvPr/>
        </p:nvCxnSpPr>
        <p:spPr>
          <a:xfrm>
            <a:off x="4383989" y="2572479"/>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9004B8D-53CA-4BB6-A7D5-8EB86B64F5F3}"/>
              </a:ext>
            </a:extLst>
          </p:cNvPr>
          <p:cNvSpPr/>
          <p:nvPr/>
        </p:nvSpPr>
        <p:spPr>
          <a:xfrm>
            <a:off x="4695987" y="1937700"/>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0B0F1EAE-A27B-4067-A0AD-4280B95CB6D3}"/>
              </a:ext>
            </a:extLst>
          </p:cNvPr>
          <p:cNvSpPr txBox="1"/>
          <p:nvPr/>
        </p:nvSpPr>
        <p:spPr>
          <a:xfrm>
            <a:off x="4796148" y="3264187"/>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10" name="Straight Arrow Connector 9">
            <a:extLst>
              <a:ext uri="{FF2B5EF4-FFF2-40B4-BE49-F238E27FC236}">
                <a16:creationId xmlns:a16="http://schemas.microsoft.com/office/drawing/2014/main" id="{51677CC1-D12C-4E53-B1D1-E6245739B1DE}"/>
              </a:ext>
            </a:extLst>
          </p:cNvPr>
          <p:cNvCxnSpPr>
            <a:cxnSpLocks/>
            <a:stCxn id="19" idx="3"/>
            <a:endCxn id="22" idx="1"/>
          </p:cNvCxnSpPr>
          <p:nvPr/>
        </p:nvCxnSpPr>
        <p:spPr>
          <a:xfrm flipV="1">
            <a:off x="8413554" y="2558265"/>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Picture 2" descr="Image result for data source icon">
            <a:extLst>
              <a:ext uri="{FF2B5EF4-FFF2-40B4-BE49-F238E27FC236}">
                <a16:creationId xmlns:a16="http://schemas.microsoft.com/office/drawing/2014/main" id="{9CA4D969-1272-4D51-BF5E-2C0389731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42" y="1361309"/>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EB7D1B3-F489-4734-A749-79E82670C325}"/>
              </a:ext>
            </a:extLst>
          </p:cNvPr>
          <p:cNvSpPr txBox="1"/>
          <p:nvPr/>
        </p:nvSpPr>
        <p:spPr>
          <a:xfrm>
            <a:off x="287725" y="2257650"/>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13" name="Picture 8" descr="Image result for dropbox logo">
            <a:extLst>
              <a:ext uri="{FF2B5EF4-FFF2-40B4-BE49-F238E27FC236}">
                <a16:creationId xmlns:a16="http://schemas.microsoft.com/office/drawing/2014/main" id="{80BE4A94-B137-4FB4-9677-D1D51C8B6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94" y="2769493"/>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F28AB5A-3E1E-4466-9B61-891EF844F7FE}"/>
              </a:ext>
            </a:extLst>
          </p:cNvPr>
          <p:cNvSpPr txBox="1"/>
          <p:nvPr/>
        </p:nvSpPr>
        <p:spPr>
          <a:xfrm>
            <a:off x="533521" y="3521947"/>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15" name="Picture 10" descr="Image result for etl icon">
            <a:extLst>
              <a:ext uri="{FF2B5EF4-FFF2-40B4-BE49-F238E27FC236}">
                <a16:creationId xmlns:a16="http://schemas.microsoft.com/office/drawing/2014/main" id="{503D433F-409D-408A-8D60-19E432A4732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89361" y="2199888"/>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0D31A36-A4AC-4F32-89D3-BF7DF02CC51D}"/>
              </a:ext>
            </a:extLst>
          </p:cNvPr>
          <p:cNvSpPr txBox="1"/>
          <p:nvPr/>
        </p:nvSpPr>
        <p:spPr>
          <a:xfrm>
            <a:off x="2744051" y="3098892"/>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17" name="Picture 12" descr="Image result for schema icon">
            <a:extLst>
              <a:ext uri="{FF2B5EF4-FFF2-40B4-BE49-F238E27FC236}">
                <a16:creationId xmlns:a16="http://schemas.microsoft.com/office/drawing/2014/main" id="{D449BC7A-7073-4EBB-8A3F-A8FA0D8245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653" y="2166788"/>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411904B-785E-424F-AAAA-4D8DEBE37841}"/>
              </a:ext>
            </a:extLst>
          </p:cNvPr>
          <p:cNvSpPr txBox="1"/>
          <p:nvPr/>
        </p:nvSpPr>
        <p:spPr>
          <a:xfrm>
            <a:off x="4923805" y="3000301"/>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19" name="Picture 22" descr="Image result for random numbers icon">
            <a:extLst>
              <a:ext uri="{FF2B5EF4-FFF2-40B4-BE49-F238E27FC236}">
                <a16:creationId xmlns:a16="http://schemas.microsoft.com/office/drawing/2014/main" id="{14F08E32-3A95-4899-8526-456F3337D7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002" t="30324" r="23930" b="27760"/>
          <a:stretch/>
        </p:blipFill>
        <p:spPr bwMode="auto">
          <a:xfrm>
            <a:off x="7173832" y="2062122"/>
            <a:ext cx="1239722" cy="10175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EA14330-C9A2-4F7D-97B4-1BE3AE6F35F9}"/>
              </a:ext>
            </a:extLst>
          </p:cNvPr>
          <p:cNvSpPr txBox="1"/>
          <p:nvPr/>
        </p:nvSpPr>
        <p:spPr>
          <a:xfrm>
            <a:off x="6983715" y="3077963"/>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21" name="Straight Arrow Connector 20">
            <a:extLst>
              <a:ext uri="{FF2B5EF4-FFF2-40B4-BE49-F238E27FC236}">
                <a16:creationId xmlns:a16="http://schemas.microsoft.com/office/drawing/2014/main" id="{899A89E1-727C-4969-B6B1-BDFB76FFF107}"/>
              </a:ext>
            </a:extLst>
          </p:cNvPr>
          <p:cNvCxnSpPr>
            <a:cxnSpLocks/>
            <a:stCxn id="17" idx="3"/>
            <a:endCxn id="19" idx="1"/>
          </p:cNvCxnSpPr>
          <p:nvPr/>
        </p:nvCxnSpPr>
        <p:spPr>
          <a:xfrm>
            <a:off x="6062308" y="2568320"/>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58C5B0E-3520-46A8-A98A-607545B946C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029181" y="2256513"/>
            <a:ext cx="548640" cy="603504"/>
          </a:xfrm>
          <a:prstGeom prst="rect">
            <a:avLst/>
          </a:prstGeom>
        </p:spPr>
      </p:pic>
      <p:sp>
        <p:nvSpPr>
          <p:cNvPr id="23" name="TextBox 22">
            <a:extLst>
              <a:ext uri="{FF2B5EF4-FFF2-40B4-BE49-F238E27FC236}">
                <a16:creationId xmlns:a16="http://schemas.microsoft.com/office/drawing/2014/main" id="{23C670A3-4699-4B06-8A3F-550816621981}"/>
              </a:ext>
            </a:extLst>
          </p:cNvPr>
          <p:cNvSpPr txBox="1"/>
          <p:nvPr/>
        </p:nvSpPr>
        <p:spPr>
          <a:xfrm>
            <a:off x="10453822" y="2915094"/>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sp>
        <p:nvSpPr>
          <p:cNvPr id="24" name="Rectangle 23">
            <a:extLst>
              <a:ext uri="{FF2B5EF4-FFF2-40B4-BE49-F238E27FC236}">
                <a16:creationId xmlns:a16="http://schemas.microsoft.com/office/drawing/2014/main" id="{1B83DC07-C0D5-47F3-AC4B-4DD67E320BC7}"/>
              </a:ext>
            </a:extLst>
          </p:cNvPr>
          <p:cNvSpPr/>
          <p:nvPr/>
        </p:nvSpPr>
        <p:spPr>
          <a:xfrm>
            <a:off x="3133145" y="4125314"/>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C9F2A111-8384-4F3E-989E-148F6FE3491C}"/>
              </a:ext>
            </a:extLst>
          </p:cNvPr>
          <p:cNvSpPr/>
          <p:nvPr/>
        </p:nvSpPr>
        <p:spPr>
          <a:xfrm>
            <a:off x="6815264" y="4124158"/>
            <a:ext cx="1774566" cy="13884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6" name="Group 25">
            <a:extLst>
              <a:ext uri="{FF2B5EF4-FFF2-40B4-BE49-F238E27FC236}">
                <a16:creationId xmlns:a16="http://schemas.microsoft.com/office/drawing/2014/main" id="{41176307-DA7D-42CF-B583-2BAEA2BCB2FB}"/>
              </a:ext>
            </a:extLst>
          </p:cNvPr>
          <p:cNvGrpSpPr/>
          <p:nvPr/>
        </p:nvGrpSpPr>
        <p:grpSpPr>
          <a:xfrm>
            <a:off x="2006525" y="4460162"/>
            <a:ext cx="1135355" cy="498957"/>
            <a:chOff x="2006525" y="3883374"/>
            <a:chExt cx="1135355" cy="498957"/>
          </a:xfrm>
        </p:grpSpPr>
        <p:cxnSp>
          <p:nvCxnSpPr>
            <p:cNvPr id="27" name="Elbow Connector 9">
              <a:extLst>
                <a:ext uri="{FF2B5EF4-FFF2-40B4-BE49-F238E27FC236}">
                  <a16:creationId xmlns:a16="http://schemas.microsoft.com/office/drawing/2014/main" id="{25516C31-8578-4B94-B663-3EFC589A47B7}"/>
                </a:ext>
              </a:extLst>
            </p:cNvPr>
            <p:cNvCxnSpPr>
              <a:cxnSpLocks/>
              <a:endCxn id="24" idx="1"/>
            </p:cNvCxnSpPr>
            <p:nvPr/>
          </p:nvCxnSpPr>
          <p:spPr>
            <a:xfrm flipV="1">
              <a:off x="2006525" y="3883374"/>
              <a:ext cx="1126620" cy="401439"/>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Elbow Connector 12">
              <a:extLst>
                <a:ext uri="{FF2B5EF4-FFF2-40B4-BE49-F238E27FC236}">
                  <a16:creationId xmlns:a16="http://schemas.microsoft.com/office/drawing/2014/main" id="{17EECD8F-B51A-4DDA-BD48-F7F01406D873}"/>
                </a:ext>
              </a:extLst>
            </p:cNvPr>
            <p:cNvCxnSpPr>
              <a:cxnSpLocks/>
            </p:cNvCxnSpPr>
            <p:nvPr/>
          </p:nvCxnSpPr>
          <p:spPr>
            <a:xfrm>
              <a:off x="2014289" y="4062489"/>
              <a:ext cx="1127591" cy="319842"/>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grpSp>
      <p:pic>
        <p:nvPicPr>
          <p:cNvPr id="29" name="Picture 28">
            <a:extLst>
              <a:ext uri="{FF2B5EF4-FFF2-40B4-BE49-F238E27FC236}">
                <a16:creationId xmlns:a16="http://schemas.microsoft.com/office/drawing/2014/main" id="{2BA6B382-3BC1-4E00-9F00-919950F1F0D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14297" y="4562790"/>
            <a:ext cx="543517" cy="543517"/>
          </a:xfrm>
          <a:prstGeom prst="rect">
            <a:avLst/>
          </a:prstGeom>
        </p:spPr>
      </p:pic>
      <p:sp>
        <p:nvSpPr>
          <p:cNvPr id="30" name="TextBox 29">
            <a:extLst>
              <a:ext uri="{FF2B5EF4-FFF2-40B4-BE49-F238E27FC236}">
                <a16:creationId xmlns:a16="http://schemas.microsoft.com/office/drawing/2014/main" id="{8A2062E1-8E77-4DA7-BC83-3B3E0D3CAB65}"/>
              </a:ext>
            </a:extLst>
          </p:cNvPr>
          <p:cNvSpPr txBox="1"/>
          <p:nvPr/>
        </p:nvSpPr>
        <p:spPr>
          <a:xfrm>
            <a:off x="10961483" y="5017480"/>
            <a:ext cx="11808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Business Users &amp; Analysts</a:t>
            </a:r>
          </a:p>
        </p:txBody>
      </p:sp>
      <p:cxnSp>
        <p:nvCxnSpPr>
          <p:cNvPr id="31" name="Straight Arrow Connector 30">
            <a:extLst>
              <a:ext uri="{FF2B5EF4-FFF2-40B4-BE49-F238E27FC236}">
                <a16:creationId xmlns:a16="http://schemas.microsoft.com/office/drawing/2014/main" id="{EF14D8D3-55B2-491B-B399-A35F578789C5}"/>
              </a:ext>
            </a:extLst>
          </p:cNvPr>
          <p:cNvCxnSpPr/>
          <p:nvPr/>
        </p:nvCxnSpPr>
        <p:spPr>
          <a:xfrm>
            <a:off x="5896308" y="4578362"/>
            <a:ext cx="0" cy="433953"/>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6032459-C639-4C30-8435-71E0AE2C42E1}"/>
              </a:ext>
            </a:extLst>
          </p:cNvPr>
          <p:cNvSpPr/>
          <p:nvPr/>
        </p:nvSpPr>
        <p:spPr>
          <a:xfrm>
            <a:off x="1212418" y="5722103"/>
            <a:ext cx="7377412" cy="5292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33" name="Straight Arrow Connector 32">
            <a:extLst>
              <a:ext uri="{FF2B5EF4-FFF2-40B4-BE49-F238E27FC236}">
                <a16:creationId xmlns:a16="http://schemas.microsoft.com/office/drawing/2014/main" id="{8431B881-6E5E-421C-A5FB-AA3B5F4A502D}"/>
              </a:ext>
            </a:extLst>
          </p:cNvPr>
          <p:cNvCxnSpPr>
            <a:cxnSpLocks/>
            <a:endCxn id="37" idx="2"/>
          </p:cNvCxnSpPr>
          <p:nvPr/>
        </p:nvCxnSpPr>
        <p:spPr>
          <a:xfrm flipV="1">
            <a:off x="1661011" y="5308068"/>
            <a:ext cx="0" cy="414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B94D0F-3DAE-4F5C-8471-F04D60B47CAD}"/>
              </a:ext>
            </a:extLst>
          </p:cNvPr>
          <p:cNvCxnSpPr>
            <a:cxnSpLocks/>
            <a:endCxn id="42" idx="2"/>
          </p:cNvCxnSpPr>
          <p:nvPr/>
        </p:nvCxnSpPr>
        <p:spPr>
          <a:xfrm flipV="1">
            <a:off x="4673527" y="5512580"/>
            <a:ext cx="0" cy="2095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B878A5-FFCD-4545-8EA3-B85C9B6BE31E}"/>
              </a:ext>
            </a:extLst>
          </p:cNvPr>
          <p:cNvCxnSpPr>
            <a:cxnSpLocks/>
            <a:endCxn id="25" idx="2"/>
          </p:cNvCxnSpPr>
          <p:nvPr/>
        </p:nvCxnSpPr>
        <p:spPr>
          <a:xfrm flipH="1" flipV="1">
            <a:off x="7702547" y="5512579"/>
            <a:ext cx="10546" cy="20952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Image result for configure icon">
            <a:extLst>
              <a:ext uri="{FF2B5EF4-FFF2-40B4-BE49-F238E27FC236}">
                <a16:creationId xmlns:a16="http://schemas.microsoft.com/office/drawing/2014/main" id="{966B83A1-6031-4D9C-BA36-9EB52210F71C}"/>
              </a:ext>
            </a:extLst>
          </p:cNvPr>
          <p:cNvPicPr>
            <a:picLocks noChangeAspect="1" noChangeArrowheads="1"/>
          </p:cNvPicPr>
          <p:nvPr/>
        </p:nvPicPr>
        <p:blipFill>
          <a:blip r:embed="rId9" cstate="hq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29025" y="4537113"/>
            <a:ext cx="430158" cy="43015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metrics icon">
            <a:extLst>
              <a:ext uri="{FF2B5EF4-FFF2-40B4-BE49-F238E27FC236}">
                <a16:creationId xmlns:a16="http://schemas.microsoft.com/office/drawing/2014/main" id="{19C3B3AB-5D30-40D5-BDCF-CFB500A0CF1A}"/>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234595" y="4455236"/>
            <a:ext cx="852832" cy="85283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168E711-2061-4720-8035-A9E6A5CA6657}"/>
              </a:ext>
            </a:extLst>
          </p:cNvPr>
          <p:cNvSpPr txBox="1"/>
          <p:nvPr/>
        </p:nvSpPr>
        <p:spPr>
          <a:xfrm>
            <a:off x="287725" y="4635301"/>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Foundry</a:t>
            </a:r>
          </a:p>
        </p:txBody>
      </p:sp>
      <p:sp>
        <p:nvSpPr>
          <p:cNvPr id="39" name="TextBox 38">
            <a:extLst>
              <a:ext uri="{FF2B5EF4-FFF2-40B4-BE49-F238E27FC236}">
                <a16:creationId xmlns:a16="http://schemas.microsoft.com/office/drawing/2014/main" id="{FE868FCE-9178-4E18-BDB6-665FB4E29B57}"/>
              </a:ext>
            </a:extLst>
          </p:cNvPr>
          <p:cNvSpPr txBox="1"/>
          <p:nvPr/>
        </p:nvSpPr>
        <p:spPr>
          <a:xfrm>
            <a:off x="1959767" y="5202146"/>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pic>
        <p:nvPicPr>
          <p:cNvPr id="40" name="Picture 4" descr="Related image">
            <a:extLst>
              <a:ext uri="{FF2B5EF4-FFF2-40B4-BE49-F238E27FC236}">
                <a16:creationId xmlns:a16="http://schemas.microsoft.com/office/drawing/2014/main" id="{CCBA2941-C3CE-46A3-8DA1-93957F0B68C3}"/>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3243708" y="4739461"/>
            <a:ext cx="852832" cy="85283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48427A4-D29F-42D9-B91D-0525652FE4D1}"/>
              </a:ext>
            </a:extLst>
          </p:cNvPr>
          <p:cNvSpPr txBox="1"/>
          <p:nvPr/>
        </p:nvSpPr>
        <p:spPr>
          <a:xfrm>
            <a:off x="4083658" y="4946139"/>
            <a:ext cx="1840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Pipeline Orchestration Framework</a:t>
            </a:r>
          </a:p>
        </p:txBody>
      </p:sp>
      <p:sp>
        <p:nvSpPr>
          <p:cNvPr id="42" name="Rectangle 41">
            <a:extLst>
              <a:ext uri="{FF2B5EF4-FFF2-40B4-BE49-F238E27FC236}">
                <a16:creationId xmlns:a16="http://schemas.microsoft.com/office/drawing/2014/main" id="{CC74B631-13A9-4E70-93E7-E952B17644FC}"/>
              </a:ext>
            </a:extLst>
          </p:cNvPr>
          <p:cNvSpPr/>
          <p:nvPr/>
        </p:nvSpPr>
        <p:spPr>
          <a:xfrm>
            <a:off x="3142377" y="4842884"/>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A3C72495-5240-456D-B514-D67B95F9358C}"/>
              </a:ext>
            </a:extLst>
          </p:cNvPr>
          <p:cNvSpPr txBox="1"/>
          <p:nvPr/>
        </p:nvSpPr>
        <p:spPr>
          <a:xfrm>
            <a:off x="3839965" y="4311963"/>
            <a:ext cx="18405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44" name="Picture 10" descr="Image result for etl icon">
            <a:extLst>
              <a:ext uri="{FF2B5EF4-FFF2-40B4-BE49-F238E27FC236}">
                <a16:creationId xmlns:a16="http://schemas.microsoft.com/office/drawing/2014/main" id="{CD8112D2-9095-43B8-9712-1BFEB0ECF51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431482" y="4189497"/>
            <a:ext cx="573442" cy="541329"/>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Elbow Connector 9">
            <a:extLst>
              <a:ext uri="{FF2B5EF4-FFF2-40B4-BE49-F238E27FC236}">
                <a16:creationId xmlns:a16="http://schemas.microsoft.com/office/drawing/2014/main" id="{35206C93-03CA-4941-A36E-0257E14C411A}"/>
              </a:ext>
            </a:extLst>
          </p:cNvPr>
          <p:cNvCxnSpPr>
            <a:cxnSpLocks/>
            <a:stCxn id="24" idx="3"/>
            <a:endCxn id="25" idx="1"/>
          </p:cNvCxnSpPr>
          <p:nvPr/>
        </p:nvCxnSpPr>
        <p:spPr>
          <a:xfrm>
            <a:off x="6195444" y="4460162"/>
            <a:ext cx="619820" cy="358207"/>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pic>
        <p:nvPicPr>
          <p:cNvPr id="46" name="Picture 8" descr="Related image">
            <a:extLst>
              <a:ext uri="{FF2B5EF4-FFF2-40B4-BE49-F238E27FC236}">
                <a16:creationId xmlns:a16="http://schemas.microsoft.com/office/drawing/2014/main" id="{E433ED95-BDA4-4194-ACFD-83B33715D87B}"/>
              </a:ext>
            </a:extLst>
          </p:cNvPr>
          <p:cNvPicPr>
            <a:picLocks noChangeAspect="1" noChangeArrowheads="1"/>
          </p:cNvPicPr>
          <p:nvPr/>
        </p:nvPicPr>
        <p:blipFill>
          <a:blip r:embed="rId12" cstate="hq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47243" y="4457824"/>
            <a:ext cx="765850" cy="7658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mage result for data governance icon">
            <a:extLst>
              <a:ext uri="{FF2B5EF4-FFF2-40B4-BE49-F238E27FC236}">
                <a16:creationId xmlns:a16="http://schemas.microsoft.com/office/drawing/2014/main" id="{B31BEBE2-AD35-4D0D-9793-0FD1191D769B}"/>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1537499" y="5802616"/>
            <a:ext cx="450645" cy="409186"/>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6090BB25-6A0D-423C-BC58-A7E14B5F7026}"/>
              </a:ext>
            </a:extLst>
          </p:cNvPr>
          <p:cNvSpPr/>
          <p:nvPr/>
        </p:nvSpPr>
        <p:spPr>
          <a:xfrm>
            <a:off x="1564019" y="5848949"/>
            <a:ext cx="766725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Governance </a:t>
            </a:r>
            <a:r>
              <a:rPr kumimoji="0" lang="mr-IN"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Mangal" panose="02040503050203030202" pitchFamily="18" charset="0"/>
              </a:rPr>
              <a:t>–</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Enforce ACLs, Expose Definitions of metrics, lineage and pipelines</a:t>
            </a:r>
          </a:p>
        </p:txBody>
      </p:sp>
      <p:sp>
        <p:nvSpPr>
          <p:cNvPr id="49" name="Rectangle 48">
            <a:extLst>
              <a:ext uri="{FF2B5EF4-FFF2-40B4-BE49-F238E27FC236}">
                <a16:creationId xmlns:a16="http://schemas.microsoft.com/office/drawing/2014/main" id="{1E54BB52-44B3-4750-8E49-0FECF69F1B8F}"/>
              </a:ext>
            </a:extLst>
          </p:cNvPr>
          <p:cNvSpPr/>
          <p:nvPr/>
        </p:nvSpPr>
        <p:spPr>
          <a:xfrm>
            <a:off x="321203" y="3986873"/>
            <a:ext cx="8392609" cy="25901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50" name="Straight Arrow Connector 49">
            <a:extLst>
              <a:ext uri="{FF2B5EF4-FFF2-40B4-BE49-F238E27FC236}">
                <a16:creationId xmlns:a16="http://schemas.microsoft.com/office/drawing/2014/main" id="{FB5E53F4-3D81-4A2E-8D4D-239CC9462684}"/>
              </a:ext>
            </a:extLst>
          </p:cNvPr>
          <p:cNvCxnSpPr>
            <a:cxnSpLocks/>
            <a:stCxn id="25" idx="3"/>
            <a:endCxn id="29" idx="1"/>
          </p:cNvCxnSpPr>
          <p:nvPr/>
        </p:nvCxnSpPr>
        <p:spPr>
          <a:xfrm>
            <a:off x="8589830" y="4818369"/>
            <a:ext cx="2524467" cy="1618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2CFD60E-0671-4B71-B9D8-E8F73CF861E9}"/>
              </a:ext>
            </a:extLst>
          </p:cNvPr>
          <p:cNvSpPr txBox="1"/>
          <p:nvPr/>
        </p:nvSpPr>
        <p:spPr>
          <a:xfrm>
            <a:off x="7501852" y="4681270"/>
            <a:ext cx="11699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Mart</a:t>
            </a:r>
          </a:p>
        </p:txBody>
      </p:sp>
      <p:sp>
        <p:nvSpPr>
          <p:cNvPr id="52" name="TextBox 51">
            <a:extLst>
              <a:ext uri="{FF2B5EF4-FFF2-40B4-BE49-F238E27FC236}">
                <a16:creationId xmlns:a16="http://schemas.microsoft.com/office/drawing/2014/main" id="{44079573-E2B5-4E68-ABC4-DDE25EEB819A}"/>
              </a:ext>
            </a:extLst>
          </p:cNvPr>
          <p:cNvSpPr txBox="1"/>
          <p:nvPr/>
        </p:nvSpPr>
        <p:spPr>
          <a:xfrm>
            <a:off x="3552757" y="6232245"/>
            <a:ext cx="2286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panose="020B0702040204020203" pitchFamily="34" charset="0"/>
                <a:ea typeface="Segoe UI" panose="020B0502040204020203" pitchFamily="34" charset="0"/>
                <a:cs typeface="Segoe UI" panose="020B0502040204020203" pitchFamily="34" charset="0"/>
              </a:rPr>
              <a:t>LatentView Solution</a:t>
            </a:r>
          </a:p>
        </p:txBody>
      </p:sp>
      <p:pic>
        <p:nvPicPr>
          <p:cNvPr id="53" name="Picture 24" descr="Image result for tableau logo">
            <a:extLst>
              <a:ext uri="{FF2B5EF4-FFF2-40B4-BE49-F238E27FC236}">
                <a16:creationId xmlns:a16="http://schemas.microsoft.com/office/drawing/2014/main" id="{EA17D082-F619-438E-9DBB-83663C736A10}"/>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0900545" y="1378467"/>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BEF431F-68E1-4808-9240-C2EB256FF06F}"/>
              </a:ext>
            </a:extLst>
          </p:cNvPr>
          <p:cNvSpPr txBox="1"/>
          <p:nvPr/>
        </p:nvSpPr>
        <p:spPr>
          <a:xfrm>
            <a:off x="10417442" y="1210257"/>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55" name="Straight Arrow Connector 54">
            <a:extLst>
              <a:ext uri="{FF2B5EF4-FFF2-40B4-BE49-F238E27FC236}">
                <a16:creationId xmlns:a16="http://schemas.microsoft.com/office/drawing/2014/main" id="{68B2D668-78DF-403F-9D62-8822973C36E7}"/>
              </a:ext>
            </a:extLst>
          </p:cNvPr>
          <p:cNvCxnSpPr>
            <a:cxnSpLocks/>
            <a:stCxn id="22" idx="0"/>
            <a:endCxn id="53" idx="2"/>
          </p:cNvCxnSpPr>
          <p:nvPr/>
        </p:nvCxnSpPr>
        <p:spPr>
          <a:xfrm flipH="1" flipV="1">
            <a:off x="11299925" y="1910973"/>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E69C8B2-DF9E-4F23-93D2-AF6B36BB1868}"/>
              </a:ext>
            </a:extLst>
          </p:cNvPr>
          <p:cNvSpPr/>
          <p:nvPr/>
        </p:nvSpPr>
        <p:spPr>
          <a:xfrm>
            <a:off x="366071" y="1221227"/>
            <a:ext cx="11710849" cy="2731199"/>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7" name="TextBox 56">
            <a:extLst>
              <a:ext uri="{FF2B5EF4-FFF2-40B4-BE49-F238E27FC236}">
                <a16:creationId xmlns:a16="http://schemas.microsoft.com/office/drawing/2014/main" id="{9D0FB4F9-BD31-4BE7-A11E-4D0812017DD9}"/>
              </a:ext>
            </a:extLst>
          </p:cNvPr>
          <p:cNvSpPr txBox="1"/>
          <p:nvPr/>
        </p:nvSpPr>
        <p:spPr>
          <a:xfrm>
            <a:off x="3508550" y="3672976"/>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Source Data</a:t>
            </a:r>
          </a:p>
        </p:txBody>
      </p:sp>
      <p:cxnSp>
        <p:nvCxnSpPr>
          <p:cNvPr id="58" name="Elbow Connector 9">
            <a:extLst>
              <a:ext uri="{FF2B5EF4-FFF2-40B4-BE49-F238E27FC236}">
                <a16:creationId xmlns:a16="http://schemas.microsoft.com/office/drawing/2014/main" id="{9162FA19-22CB-4EE9-8DE5-7A426C5C4ED3}"/>
              </a:ext>
            </a:extLst>
          </p:cNvPr>
          <p:cNvCxnSpPr>
            <a:cxnSpLocks/>
            <a:stCxn id="18" idx="0"/>
            <a:endCxn id="24" idx="0"/>
          </p:cNvCxnSpPr>
          <p:nvPr/>
        </p:nvCxnSpPr>
        <p:spPr>
          <a:xfrm rot="16200000" flipH="1" flipV="1">
            <a:off x="4613793" y="3050802"/>
            <a:ext cx="1125013" cy="1024009"/>
          </a:xfrm>
          <a:prstGeom prst="bentConnector3">
            <a:avLst>
              <a:gd name="adj1" fmla="val 938"/>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59" name="Elbow Connector 9">
            <a:extLst>
              <a:ext uri="{FF2B5EF4-FFF2-40B4-BE49-F238E27FC236}">
                <a16:creationId xmlns:a16="http://schemas.microsoft.com/office/drawing/2014/main" id="{95DE564F-E9C6-4795-9D8B-B415C6E59021}"/>
              </a:ext>
            </a:extLst>
          </p:cNvPr>
          <p:cNvCxnSpPr>
            <a:cxnSpLocks/>
          </p:cNvCxnSpPr>
          <p:nvPr/>
        </p:nvCxnSpPr>
        <p:spPr>
          <a:xfrm rot="16200000" flipH="1">
            <a:off x="2268921" y="2971845"/>
            <a:ext cx="1576141" cy="748981"/>
          </a:xfrm>
          <a:prstGeom prst="bentConnector3">
            <a:avLst>
              <a:gd name="adj1" fmla="val 56248"/>
            </a:avLst>
          </a:prstGeom>
          <a:ln w="28575">
            <a:solidFill>
              <a:schemeClr val="accent2"/>
            </a:solidFill>
            <a:prstDash val="sysDash"/>
            <a:tailEnd type="triangle"/>
          </a:ln>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a16="http://schemas.microsoft.com/office/drawing/2014/main" id="{A2D9FA1C-015E-45B5-B80D-A36676D040A3}"/>
              </a:ext>
            </a:extLst>
          </p:cNvPr>
          <p:cNvSpPr txBox="1"/>
          <p:nvPr/>
        </p:nvSpPr>
        <p:spPr>
          <a:xfrm>
            <a:off x="320841" y="532263"/>
            <a:ext cx="11595855" cy="769441"/>
          </a:xfrm>
          <a:prstGeom prst="rect">
            <a:avLst/>
          </a:prstGeom>
          <a:noFill/>
        </p:spPr>
        <p:txBody>
          <a:bodyPr wrap="square" rtlCol="0">
            <a:spAutoFit/>
          </a:bodyPr>
          <a:lstStyle/>
          <a:p>
            <a:r>
              <a:rPr lang="en-US" sz="2200" i="1" dirty="0"/>
              <a:t>LatentView proposes the creation of a parallel data mart as a central ground truth powered by a reliable metrics foundry, SLA bound pipeline orchestration and a robust data governance framework</a:t>
            </a:r>
          </a:p>
        </p:txBody>
      </p:sp>
      <p:sp>
        <p:nvSpPr>
          <p:cNvPr id="62" name="Oval 61">
            <a:extLst>
              <a:ext uri="{FF2B5EF4-FFF2-40B4-BE49-F238E27FC236}">
                <a16:creationId xmlns:a16="http://schemas.microsoft.com/office/drawing/2014/main" id="{271E7BEE-0DDB-4CB6-845D-B33706F2C017}"/>
              </a:ext>
            </a:extLst>
          </p:cNvPr>
          <p:cNvSpPr/>
          <p:nvPr/>
        </p:nvSpPr>
        <p:spPr>
          <a:xfrm>
            <a:off x="635194" y="4266808"/>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63" name="Oval 62">
            <a:extLst>
              <a:ext uri="{FF2B5EF4-FFF2-40B4-BE49-F238E27FC236}">
                <a16:creationId xmlns:a16="http://schemas.microsoft.com/office/drawing/2014/main" id="{8BF406A2-A811-4DB6-BB4B-C4BEC0D4B3ED}"/>
              </a:ext>
            </a:extLst>
          </p:cNvPr>
          <p:cNvSpPr/>
          <p:nvPr/>
        </p:nvSpPr>
        <p:spPr>
          <a:xfrm>
            <a:off x="5214508" y="4596287"/>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64" name="Oval 63">
            <a:extLst>
              <a:ext uri="{FF2B5EF4-FFF2-40B4-BE49-F238E27FC236}">
                <a16:creationId xmlns:a16="http://schemas.microsoft.com/office/drawing/2014/main" id="{5290A18A-4B00-4728-A827-D4A074C49340}"/>
              </a:ext>
            </a:extLst>
          </p:cNvPr>
          <p:cNvSpPr/>
          <p:nvPr/>
        </p:nvSpPr>
        <p:spPr>
          <a:xfrm>
            <a:off x="7827421" y="4300673"/>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65" name="Oval 64">
            <a:extLst>
              <a:ext uri="{FF2B5EF4-FFF2-40B4-BE49-F238E27FC236}">
                <a16:creationId xmlns:a16="http://schemas.microsoft.com/office/drawing/2014/main" id="{779F323B-0699-4265-B68D-9C1758286D62}"/>
              </a:ext>
            </a:extLst>
          </p:cNvPr>
          <p:cNvSpPr/>
          <p:nvPr/>
        </p:nvSpPr>
        <p:spPr>
          <a:xfrm>
            <a:off x="2321488" y="5523902"/>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Tree>
    <p:extLst>
      <p:ext uri="{BB962C8B-B14F-4D97-AF65-F5344CB8AC3E}">
        <p14:creationId xmlns:p14="http://schemas.microsoft.com/office/powerpoint/2010/main" val="1054240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3D3BE7-BDF0-4886-BE7A-0F56F9D4F4AF}"/>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40C597E9-636E-4748-B672-5B16D45DACC0}"/>
              </a:ext>
            </a:extLst>
          </p:cNvPr>
          <p:cNvSpPr>
            <a:spLocks noGrp="1"/>
          </p:cNvSpPr>
          <p:nvPr>
            <p:ph type="sldNum" sz="quarter" idx="12"/>
          </p:nvPr>
        </p:nvSpPr>
        <p:spPr/>
        <p:txBody>
          <a:bodyPr/>
          <a:lstStyle/>
          <a:p>
            <a:fld id="{A0C1D9D2-9780-41B5-B48D-9BB1413BC614}" type="slidenum">
              <a:rPr lang="en-US" smtClean="0"/>
              <a:pPr/>
              <a:t>17</a:t>
            </a:fld>
            <a:endParaRPr lang="en-US" dirty="0"/>
          </a:p>
        </p:txBody>
      </p:sp>
      <p:sp>
        <p:nvSpPr>
          <p:cNvPr id="4" name="Title 3">
            <a:extLst>
              <a:ext uri="{FF2B5EF4-FFF2-40B4-BE49-F238E27FC236}">
                <a16:creationId xmlns:a16="http://schemas.microsoft.com/office/drawing/2014/main" id="{9FC78A82-FF27-48DF-96BE-D8349D081931}"/>
              </a:ext>
            </a:extLst>
          </p:cNvPr>
          <p:cNvSpPr>
            <a:spLocks noGrp="1"/>
          </p:cNvSpPr>
          <p:nvPr>
            <p:ph type="title"/>
          </p:nvPr>
        </p:nvSpPr>
        <p:spPr/>
        <p:txBody>
          <a:bodyPr/>
          <a:lstStyle/>
          <a:p>
            <a:r>
              <a:rPr lang="en-IN" dirty="0"/>
              <a:t>Proposed Technology Options</a:t>
            </a:r>
            <a:endParaRPr lang="en-US" dirty="0"/>
          </a:p>
        </p:txBody>
      </p:sp>
      <p:cxnSp>
        <p:nvCxnSpPr>
          <p:cNvPr id="5" name="Connector: Elbow 4">
            <a:extLst>
              <a:ext uri="{FF2B5EF4-FFF2-40B4-BE49-F238E27FC236}">
                <a16:creationId xmlns:a16="http://schemas.microsoft.com/office/drawing/2014/main" id="{B1399660-BBF8-4C44-93A9-DFC528BBA886}"/>
              </a:ext>
            </a:extLst>
          </p:cNvPr>
          <p:cNvCxnSpPr>
            <a:cxnSpLocks/>
            <a:stCxn id="11" idx="3"/>
          </p:cNvCxnSpPr>
          <p:nvPr/>
        </p:nvCxnSpPr>
        <p:spPr>
          <a:xfrm>
            <a:off x="1559647" y="1898012"/>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63BD1855-FACD-40C1-893C-64209B292B61}"/>
              </a:ext>
            </a:extLst>
          </p:cNvPr>
          <p:cNvCxnSpPr>
            <a:cxnSpLocks/>
            <a:stCxn id="13" idx="3"/>
          </p:cNvCxnSpPr>
          <p:nvPr/>
        </p:nvCxnSpPr>
        <p:spPr>
          <a:xfrm flipV="1">
            <a:off x="1559647" y="2572463"/>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6CDF23-5325-4BF9-8772-CF5E9BA40111}"/>
              </a:ext>
            </a:extLst>
          </p:cNvPr>
          <p:cNvCxnSpPr>
            <a:cxnSpLocks/>
          </p:cNvCxnSpPr>
          <p:nvPr/>
        </p:nvCxnSpPr>
        <p:spPr>
          <a:xfrm>
            <a:off x="4387756" y="2572463"/>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616A82D-FB56-4630-913B-69D5A60156C6}"/>
              </a:ext>
            </a:extLst>
          </p:cNvPr>
          <p:cNvSpPr/>
          <p:nvPr/>
        </p:nvSpPr>
        <p:spPr>
          <a:xfrm>
            <a:off x="4699754" y="1937684"/>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048DFBC8-2D2E-4A55-AACD-C0C1B0FE7B0E}"/>
              </a:ext>
            </a:extLst>
          </p:cNvPr>
          <p:cNvSpPr txBox="1"/>
          <p:nvPr/>
        </p:nvSpPr>
        <p:spPr>
          <a:xfrm>
            <a:off x="4799915" y="3264171"/>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10" name="Straight Arrow Connector 9">
            <a:extLst>
              <a:ext uri="{FF2B5EF4-FFF2-40B4-BE49-F238E27FC236}">
                <a16:creationId xmlns:a16="http://schemas.microsoft.com/office/drawing/2014/main" id="{D5CEDD1A-B7A8-46E9-922B-487F903C4EEB}"/>
              </a:ext>
            </a:extLst>
          </p:cNvPr>
          <p:cNvCxnSpPr>
            <a:cxnSpLocks/>
            <a:stCxn id="19" idx="3"/>
            <a:endCxn id="22" idx="1"/>
          </p:cNvCxnSpPr>
          <p:nvPr/>
        </p:nvCxnSpPr>
        <p:spPr>
          <a:xfrm flipV="1">
            <a:off x="8417321" y="2558249"/>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Picture 2" descr="Image result for data source icon">
            <a:extLst>
              <a:ext uri="{FF2B5EF4-FFF2-40B4-BE49-F238E27FC236}">
                <a16:creationId xmlns:a16="http://schemas.microsoft.com/office/drawing/2014/main" id="{955359B4-B931-4DF2-A3A1-A62706773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9" y="1361293"/>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E1F8C19-E4CA-4007-8181-B78AAE9D5143}"/>
              </a:ext>
            </a:extLst>
          </p:cNvPr>
          <p:cNvSpPr txBox="1"/>
          <p:nvPr/>
        </p:nvSpPr>
        <p:spPr>
          <a:xfrm>
            <a:off x="291492" y="2257634"/>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13" name="Picture 8" descr="Image result for dropbox logo">
            <a:extLst>
              <a:ext uri="{FF2B5EF4-FFF2-40B4-BE49-F238E27FC236}">
                <a16:creationId xmlns:a16="http://schemas.microsoft.com/office/drawing/2014/main" id="{9B3FE213-44E5-4A99-B13D-5EF3704B2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61" y="2769477"/>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CA03772-41A1-432A-84B7-ED74098DBFB1}"/>
              </a:ext>
            </a:extLst>
          </p:cNvPr>
          <p:cNvSpPr txBox="1"/>
          <p:nvPr/>
        </p:nvSpPr>
        <p:spPr>
          <a:xfrm>
            <a:off x="537288" y="3521931"/>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15" name="Picture 10" descr="Image result for etl icon">
            <a:extLst>
              <a:ext uri="{FF2B5EF4-FFF2-40B4-BE49-F238E27FC236}">
                <a16:creationId xmlns:a16="http://schemas.microsoft.com/office/drawing/2014/main" id="{DA39710D-0A4C-4795-A693-A56E723DEF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93128" y="2199872"/>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6D4DCFF-481A-4C31-8B7E-2DD85B066166}"/>
              </a:ext>
            </a:extLst>
          </p:cNvPr>
          <p:cNvSpPr txBox="1"/>
          <p:nvPr/>
        </p:nvSpPr>
        <p:spPr>
          <a:xfrm>
            <a:off x="2747818" y="3098876"/>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17" name="Picture 12" descr="Image result for schema icon">
            <a:extLst>
              <a:ext uri="{FF2B5EF4-FFF2-40B4-BE49-F238E27FC236}">
                <a16:creationId xmlns:a16="http://schemas.microsoft.com/office/drawing/2014/main" id="{5DDD2984-5D1F-4AB0-BB58-04CFF96BE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6420" y="2166772"/>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6C13-6109-4056-A387-20A0372A976D}"/>
              </a:ext>
            </a:extLst>
          </p:cNvPr>
          <p:cNvSpPr txBox="1"/>
          <p:nvPr/>
        </p:nvSpPr>
        <p:spPr>
          <a:xfrm>
            <a:off x="4927572" y="3000285"/>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19" name="Picture 22" descr="Image result for random numbers icon">
            <a:extLst>
              <a:ext uri="{FF2B5EF4-FFF2-40B4-BE49-F238E27FC236}">
                <a16:creationId xmlns:a16="http://schemas.microsoft.com/office/drawing/2014/main" id="{9B5546E8-9B4C-4D7A-817E-F8C9AD2435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002" t="30324" r="23930" b="27760"/>
          <a:stretch/>
        </p:blipFill>
        <p:spPr bwMode="auto">
          <a:xfrm>
            <a:off x="7177599" y="2062106"/>
            <a:ext cx="1239722" cy="10175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E5F2777-D0A2-4B49-9F7E-510492EAAEF0}"/>
              </a:ext>
            </a:extLst>
          </p:cNvPr>
          <p:cNvSpPr txBox="1"/>
          <p:nvPr/>
        </p:nvSpPr>
        <p:spPr>
          <a:xfrm>
            <a:off x="6987482" y="3077947"/>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21" name="Straight Arrow Connector 20">
            <a:extLst>
              <a:ext uri="{FF2B5EF4-FFF2-40B4-BE49-F238E27FC236}">
                <a16:creationId xmlns:a16="http://schemas.microsoft.com/office/drawing/2014/main" id="{2209B12F-549E-4113-854A-24F4DE82ADA0}"/>
              </a:ext>
            </a:extLst>
          </p:cNvPr>
          <p:cNvCxnSpPr>
            <a:cxnSpLocks/>
            <a:stCxn id="17" idx="3"/>
            <a:endCxn id="19" idx="1"/>
          </p:cNvCxnSpPr>
          <p:nvPr/>
        </p:nvCxnSpPr>
        <p:spPr>
          <a:xfrm>
            <a:off x="6066075" y="2568304"/>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023E889-0BDB-465A-8376-F54A22169E7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032948" y="2256497"/>
            <a:ext cx="548640" cy="603504"/>
          </a:xfrm>
          <a:prstGeom prst="rect">
            <a:avLst/>
          </a:prstGeom>
        </p:spPr>
      </p:pic>
      <p:sp>
        <p:nvSpPr>
          <p:cNvPr id="23" name="TextBox 22">
            <a:extLst>
              <a:ext uri="{FF2B5EF4-FFF2-40B4-BE49-F238E27FC236}">
                <a16:creationId xmlns:a16="http://schemas.microsoft.com/office/drawing/2014/main" id="{03794597-2E55-4849-A1B6-21F3EA9EB05E}"/>
              </a:ext>
            </a:extLst>
          </p:cNvPr>
          <p:cNvSpPr txBox="1"/>
          <p:nvPr/>
        </p:nvSpPr>
        <p:spPr>
          <a:xfrm>
            <a:off x="10457589" y="2915078"/>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sp>
        <p:nvSpPr>
          <p:cNvPr id="24" name="Rectangle 23">
            <a:extLst>
              <a:ext uri="{FF2B5EF4-FFF2-40B4-BE49-F238E27FC236}">
                <a16:creationId xmlns:a16="http://schemas.microsoft.com/office/drawing/2014/main" id="{6524580B-1BFF-4D89-80E6-355AA6D250CF}"/>
              </a:ext>
            </a:extLst>
          </p:cNvPr>
          <p:cNvSpPr/>
          <p:nvPr/>
        </p:nvSpPr>
        <p:spPr>
          <a:xfrm>
            <a:off x="3136912" y="4125298"/>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793D3D96-EF7A-4001-B7F0-DB1157571CC4}"/>
              </a:ext>
            </a:extLst>
          </p:cNvPr>
          <p:cNvSpPr/>
          <p:nvPr/>
        </p:nvSpPr>
        <p:spPr>
          <a:xfrm>
            <a:off x="6819031" y="4124142"/>
            <a:ext cx="1774566" cy="13884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6" name="Group 25">
            <a:extLst>
              <a:ext uri="{FF2B5EF4-FFF2-40B4-BE49-F238E27FC236}">
                <a16:creationId xmlns:a16="http://schemas.microsoft.com/office/drawing/2014/main" id="{0A0370E5-C1AB-447B-BA02-F5845301B47C}"/>
              </a:ext>
            </a:extLst>
          </p:cNvPr>
          <p:cNvGrpSpPr/>
          <p:nvPr/>
        </p:nvGrpSpPr>
        <p:grpSpPr>
          <a:xfrm>
            <a:off x="2010292" y="4460146"/>
            <a:ext cx="1135355" cy="498957"/>
            <a:chOff x="2006525" y="3883374"/>
            <a:chExt cx="1135355" cy="498957"/>
          </a:xfrm>
        </p:grpSpPr>
        <p:cxnSp>
          <p:nvCxnSpPr>
            <p:cNvPr id="27" name="Elbow Connector 9">
              <a:extLst>
                <a:ext uri="{FF2B5EF4-FFF2-40B4-BE49-F238E27FC236}">
                  <a16:creationId xmlns:a16="http://schemas.microsoft.com/office/drawing/2014/main" id="{3D201799-1842-4F35-B250-A7F5081D9B23}"/>
                </a:ext>
              </a:extLst>
            </p:cNvPr>
            <p:cNvCxnSpPr>
              <a:cxnSpLocks/>
              <a:endCxn id="24" idx="1"/>
            </p:cNvCxnSpPr>
            <p:nvPr/>
          </p:nvCxnSpPr>
          <p:spPr>
            <a:xfrm flipV="1">
              <a:off x="2006525" y="3883374"/>
              <a:ext cx="1126620" cy="401439"/>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Elbow Connector 12">
              <a:extLst>
                <a:ext uri="{FF2B5EF4-FFF2-40B4-BE49-F238E27FC236}">
                  <a16:creationId xmlns:a16="http://schemas.microsoft.com/office/drawing/2014/main" id="{2E68B7FA-7913-4619-9140-AAB9ED4BCF89}"/>
                </a:ext>
              </a:extLst>
            </p:cNvPr>
            <p:cNvCxnSpPr>
              <a:cxnSpLocks/>
            </p:cNvCxnSpPr>
            <p:nvPr/>
          </p:nvCxnSpPr>
          <p:spPr>
            <a:xfrm>
              <a:off x="2014289" y="4062489"/>
              <a:ext cx="1127591" cy="319842"/>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grpSp>
      <p:pic>
        <p:nvPicPr>
          <p:cNvPr id="29" name="Picture 28">
            <a:extLst>
              <a:ext uri="{FF2B5EF4-FFF2-40B4-BE49-F238E27FC236}">
                <a16:creationId xmlns:a16="http://schemas.microsoft.com/office/drawing/2014/main" id="{432B10EF-D09E-4B87-A71A-C9009B81A35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18064" y="4562774"/>
            <a:ext cx="543517" cy="543517"/>
          </a:xfrm>
          <a:prstGeom prst="rect">
            <a:avLst/>
          </a:prstGeom>
        </p:spPr>
      </p:pic>
      <p:sp>
        <p:nvSpPr>
          <p:cNvPr id="30" name="TextBox 29">
            <a:extLst>
              <a:ext uri="{FF2B5EF4-FFF2-40B4-BE49-F238E27FC236}">
                <a16:creationId xmlns:a16="http://schemas.microsoft.com/office/drawing/2014/main" id="{61A76C80-A002-4706-88ED-54BDC027FB18}"/>
              </a:ext>
            </a:extLst>
          </p:cNvPr>
          <p:cNvSpPr txBox="1"/>
          <p:nvPr/>
        </p:nvSpPr>
        <p:spPr>
          <a:xfrm>
            <a:off x="10965250" y="5017464"/>
            <a:ext cx="11808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Business Users &amp; Analysts</a:t>
            </a:r>
          </a:p>
        </p:txBody>
      </p:sp>
      <p:cxnSp>
        <p:nvCxnSpPr>
          <p:cNvPr id="31" name="Straight Arrow Connector 30">
            <a:extLst>
              <a:ext uri="{FF2B5EF4-FFF2-40B4-BE49-F238E27FC236}">
                <a16:creationId xmlns:a16="http://schemas.microsoft.com/office/drawing/2014/main" id="{307E334D-6D90-4D16-9EFE-F1495B736679}"/>
              </a:ext>
            </a:extLst>
          </p:cNvPr>
          <p:cNvCxnSpPr/>
          <p:nvPr/>
        </p:nvCxnSpPr>
        <p:spPr>
          <a:xfrm>
            <a:off x="5900075" y="4578346"/>
            <a:ext cx="0" cy="433953"/>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BDD73B4-B9C6-47D7-84CE-A55F4056E92B}"/>
              </a:ext>
            </a:extLst>
          </p:cNvPr>
          <p:cNvSpPr txBox="1"/>
          <p:nvPr/>
        </p:nvSpPr>
        <p:spPr>
          <a:xfrm>
            <a:off x="291492" y="4635285"/>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Foundry</a:t>
            </a:r>
          </a:p>
        </p:txBody>
      </p:sp>
      <p:sp>
        <p:nvSpPr>
          <p:cNvPr id="33" name="TextBox 32">
            <a:extLst>
              <a:ext uri="{FF2B5EF4-FFF2-40B4-BE49-F238E27FC236}">
                <a16:creationId xmlns:a16="http://schemas.microsoft.com/office/drawing/2014/main" id="{5442B504-A7B5-4085-B1D9-350A0B6CCB77}"/>
              </a:ext>
            </a:extLst>
          </p:cNvPr>
          <p:cNvSpPr txBox="1"/>
          <p:nvPr/>
        </p:nvSpPr>
        <p:spPr>
          <a:xfrm>
            <a:off x="1963534" y="5202130"/>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sp>
        <p:nvSpPr>
          <p:cNvPr id="34" name="TextBox 33">
            <a:extLst>
              <a:ext uri="{FF2B5EF4-FFF2-40B4-BE49-F238E27FC236}">
                <a16:creationId xmlns:a16="http://schemas.microsoft.com/office/drawing/2014/main" id="{E2D28217-62F1-475C-ACC3-DA10AC2AB91A}"/>
              </a:ext>
            </a:extLst>
          </p:cNvPr>
          <p:cNvSpPr txBox="1"/>
          <p:nvPr/>
        </p:nvSpPr>
        <p:spPr>
          <a:xfrm>
            <a:off x="4087425" y="4946123"/>
            <a:ext cx="1840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Pipeline Orchestration Framework</a:t>
            </a:r>
          </a:p>
        </p:txBody>
      </p:sp>
      <p:sp>
        <p:nvSpPr>
          <p:cNvPr id="35" name="Rectangle 34">
            <a:extLst>
              <a:ext uri="{FF2B5EF4-FFF2-40B4-BE49-F238E27FC236}">
                <a16:creationId xmlns:a16="http://schemas.microsoft.com/office/drawing/2014/main" id="{52B5ECD0-50DF-4111-96E4-15E59BEB9E46}"/>
              </a:ext>
            </a:extLst>
          </p:cNvPr>
          <p:cNvSpPr/>
          <p:nvPr/>
        </p:nvSpPr>
        <p:spPr>
          <a:xfrm>
            <a:off x="3146144" y="4842868"/>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6EB9800D-A6E1-4E6D-8687-FB6C05367D0D}"/>
              </a:ext>
            </a:extLst>
          </p:cNvPr>
          <p:cNvSpPr txBox="1"/>
          <p:nvPr/>
        </p:nvSpPr>
        <p:spPr>
          <a:xfrm>
            <a:off x="3843732" y="4311947"/>
            <a:ext cx="18405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cxnSp>
        <p:nvCxnSpPr>
          <p:cNvPr id="37" name="Elbow Connector 9">
            <a:extLst>
              <a:ext uri="{FF2B5EF4-FFF2-40B4-BE49-F238E27FC236}">
                <a16:creationId xmlns:a16="http://schemas.microsoft.com/office/drawing/2014/main" id="{2229CB95-3BE3-4207-8317-F31D42B15D24}"/>
              </a:ext>
            </a:extLst>
          </p:cNvPr>
          <p:cNvCxnSpPr>
            <a:cxnSpLocks/>
            <a:stCxn id="24" idx="3"/>
            <a:endCxn id="25" idx="1"/>
          </p:cNvCxnSpPr>
          <p:nvPr/>
        </p:nvCxnSpPr>
        <p:spPr>
          <a:xfrm>
            <a:off x="6199211" y="4460146"/>
            <a:ext cx="619820" cy="358207"/>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07EDCA9F-A349-479E-8D34-44B34ADF8506}"/>
              </a:ext>
            </a:extLst>
          </p:cNvPr>
          <p:cNvCxnSpPr>
            <a:cxnSpLocks/>
            <a:stCxn id="25" idx="3"/>
            <a:endCxn id="29" idx="1"/>
          </p:cNvCxnSpPr>
          <p:nvPr/>
        </p:nvCxnSpPr>
        <p:spPr>
          <a:xfrm>
            <a:off x="8593597" y="4818353"/>
            <a:ext cx="2524467" cy="1618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36E855-C54D-4F93-8046-8DFC2E8E4CBF}"/>
              </a:ext>
            </a:extLst>
          </p:cNvPr>
          <p:cNvSpPr txBox="1"/>
          <p:nvPr/>
        </p:nvSpPr>
        <p:spPr>
          <a:xfrm>
            <a:off x="7505619" y="4681254"/>
            <a:ext cx="11699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Mart</a:t>
            </a:r>
          </a:p>
        </p:txBody>
      </p:sp>
      <p:pic>
        <p:nvPicPr>
          <p:cNvPr id="40" name="Picture 24" descr="Image result for tableau logo">
            <a:extLst>
              <a:ext uri="{FF2B5EF4-FFF2-40B4-BE49-F238E27FC236}">
                <a16:creationId xmlns:a16="http://schemas.microsoft.com/office/drawing/2014/main" id="{E309EB56-7A83-48B5-988C-15B7653EBF15}"/>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0904312" y="1378451"/>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DA7F9FF9-92C7-4680-A3D8-CFD60C72FD9A}"/>
              </a:ext>
            </a:extLst>
          </p:cNvPr>
          <p:cNvSpPr txBox="1"/>
          <p:nvPr/>
        </p:nvSpPr>
        <p:spPr>
          <a:xfrm>
            <a:off x="10421209" y="1210241"/>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42" name="Straight Arrow Connector 41">
            <a:extLst>
              <a:ext uri="{FF2B5EF4-FFF2-40B4-BE49-F238E27FC236}">
                <a16:creationId xmlns:a16="http://schemas.microsoft.com/office/drawing/2014/main" id="{1F9B00FF-C55C-4DC4-AF1A-9C11082DE97F}"/>
              </a:ext>
            </a:extLst>
          </p:cNvPr>
          <p:cNvCxnSpPr>
            <a:cxnSpLocks/>
            <a:stCxn id="22" idx="0"/>
            <a:endCxn id="40" idx="2"/>
          </p:cNvCxnSpPr>
          <p:nvPr/>
        </p:nvCxnSpPr>
        <p:spPr>
          <a:xfrm flipH="1" flipV="1">
            <a:off x="11303692" y="1910957"/>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age result for elastic search logo">
            <a:extLst>
              <a:ext uri="{FF2B5EF4-FFF2-40B4-BE49-F238E27FC236}">
                <a16:creationId xmlns:a16="http://schemas.microsoft.com/office/drawing/2014/main" id="{0F43756D-9138-4012-B359-6B008180E176}"/>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774960" y="4479590"/>
            <a:ext cx="1739530" cy="90600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configure icon">
            <a:extLst>
              <a:ext uri="{FF2B5EF4-FFF2-40B4-BE49-F238E27FC236}">
                <a16:creationId xmlns:a16="http://schemas.microsoft.com/office/drawing/2014/main" id="{15494F8C-3DCE-4D1A-94D3-C6F0C543B660}"/>
              </a:ext>
            </a:extLst>
          </p:cNvPr>
          <p:cNvPicPr>
            <a:picLocks noChangeAspect="1" noChangeArrowheads="1"/>
          </p:cNvPicPr>
          <p:nvPr/>
        </p:nvPicPr>
        <p:blipFill>
          <a:blip r:embed="rId11" cstate="hq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32792" y="4537097"/>
            <a:ext cx="430158" cy="43015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pyspark logo">
            <a:extLst>
              <a:ext uri="{FF2B5EF4-FFF2-40B4-BE49-F238E27FC236}">
                <a16:creationId xmlns:a16="http://schemas.microsoft.com/office/drawing/2014/main" id="{16FC2307-F6E5-42FC-B478-AF9078280166}"/>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3908229" y="4261995"/>
            <a:ext cx="567766" cy="36435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sql">
            <a:extLst>
              <a:ext uri="{FF2B5EF4-FFF2-40B4-BE49-F238E27FC236}">
                <a16:creationId xmlns:a16="http://schemas.microsoft.com/office/drawing/2014/main" id="{F00F9AC9-D9D1-426B-A462-E102748E9299}"/>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3117368" y="4180573"/>
            <a:ext cx="970057" cy="5092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Image result for airflow logo">
            <a:extLst>
              <a:ext uri="{FF2B5EF4-FFF2-40B4-BE49-F238E27FC236}">
                <a16:creationId xmlns:a16="http://schemas.microsoft.com/office/drawing/2014/main" id="{AB261AE3-8965-4514-AFA0-0F7A4564A6E6}"/>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134310" y="5011750"/>
            <a:ext cx="1322503" cy="3807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44C0B4E4-1D24-4EE6-928E-9AC6F4139AF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003963" y="4405347"/>
            <a:ext cx="548640" cy="603504"/>
          </a:xfrm>
          <a:prstGeom prst="rect">
            <a:avLst/>
          </a:prstGeom>
        </p:spPr>
      </p:pic>
      <p:sp>
        <p:nvSpPr>
          <p:cNvPr id="49" name="TextBox 48">
            <a:extLst>
              <a:ext uri="{FF2B5EF4-FFF2-40B4-BE49-F238E27FC236}">
                <a16:creationId xmlns:a16="http://schemas.microsoft.com/office/drawing/2014/main" id="{E30EFCCC-DFD3-48F0-988F-11AB5A45C541}"/>
              </a:ext>
            </a:extLst>
          </p:cNvPr>
          <p:cNvSpPr txBox="1"/>
          <p:nvPr/>
        </p:nvSpPr>
        <p:spPr>
          <a:xfrm>
            <a:off x="6428604" y="5063928"/>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a:t>
            </a:r>
          </a:p>
        </p:txBody>
      </p:sp>
      <p:sp>
        <p:nvSpPr>
          <p:cNvPr id="50" name="Rectangle 49">
            <a:extLst>
              <a:ext uri="{FF2B5EF4-FFF2-40B4-BE49-F238E27FC236}">
                <a16:creationId xmlns:a16="http://schemas.microsoft.com/office/drawing/2014/main" id="{DF643034-EF7F-49A7-9D72-E9B421461068}"/>
              </a:ext>
            </a:extLst>
          </p:cNvPr>
          <p:cNvSpPr/>
          <p:nvPr/>
        </p:nvSpPr>
        <p:spPr>
          <a:xfrm>
            <a:off x="369838" y="1221211"/>
            <a:ext cx="11710849" cy="2731199"/>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51" name="Elbow Connector 9">
            <a:extLst>
              <a:ext uri="{FF2B5EF4-FFF2-40B4-BE49-F238E27FC236}">
                <a16:creationId xmlns:a16="http://schemas.microsoft.com/office/drawing/2014/main" id="{EBEBA2E0-845D-4E91-AB68-794E288C6FF5}"/>
              </a:ext>
            </a:extLst>
          </p:cNvPr>
          <p:cNvCxnSpPr>
            <a:cxnSpLocks/>
            <a:stCxn id="18" idx="0"/>
            <a:endCxn id="24" idx="0"/>
          </p:cNvCxnSpPr>
          <p:nvPr/>
        </p:nvCxnSpPr>
        <p:spPr>
          <a:xfrm rot="16200000" flipH="1" flipV="1">
            <a:off x="4617560" y="3050786"/>
            <a:ext cx="1125013" cy="1024009"/>
          </a:xfrm>
          <a:prstGeom prst="bentConnector3">
            <a:avLst>
              <a:gd name="adj1" fmla="val 938"/>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52" name="Elbow Connector 9">
            <a:extLst>
              <a:ext uri="{FF2B5EF4-FFF2-40B4-BE49-F238E27FC236}">
                <a16:creationId xmlns:a16="http://schemas.microsoft.com/office/drawing/2014/main" id="{B30F2DC9-A0BF-45CA-B5F8-447801761D92}"/>
              </a:ext>
            </a:extLst>
          </p:cNvPr>
          <p:cNvCxnSpPr>
            <a:cxnSpLocks/>
          </p:cNvCxnSpPr>
          <p:nvPr/>
        </p:nvCxnSpPr>
        <p:spPr>
          <a:xfrm rot="16200000" flipH="1">
            <a:off x="2272688" y="2971829"/>
            <a:ext cx="1576141" cy="748981"/>
          </a:xfrm>
          <a:prstGeom prst="bentConnector3">
            <a:avLst>
              <a:gd name="adj1" fmla="val 56248"/>
            </a:avLst>
          </a:prstGeom>
          <a:ln w="28575">
            <a:solidFill>
              <a:schemeClr val="accent2"/>
            </a:solidFill>
            <a:prstDash val="sysDash"/>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85724BFF-DD6B-4FB1-AF7D-D892488FF1C1}"/>
              </a:ext>
            </a:extLst>
          </p:cNvPr>
          <p:cNvSpPr txBox="1"/>
          <p:nvPr/>
        </p:nvSpPr>
        <p:spPr>
          <a:xfrm>
            <a:off x="3512317" y="3672960"/>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Source Data</a:t>
            </a:r>
          </a:p>
        </p:txBody>
      </p:sp>
      <p:sp>
        <p:nvSpPr>
          <p:cNvPr id="55" name="Rectangle 54">
            <a:extLst>
              <a:ext uri="{FF2B5EF4-FFF2-40B4-BE49-F238E27FC236}">
                <a16:creationId xmlns:a16="http://schemas.microsoft.com/office/drawing/2014/main" id="{1860E0F1-826A-40EC-92F4-E09286646195}"/>
              </a:ext>
            </a:extLst>
          </p:cNvPr>
          <p:cNvSpPr/>
          <p:nvPr/>
        </p:nvSpPr>
        <p:spPr>
          <a:xfrm>
            <a:off x="1212418" y="5722103"/>
            <a:ext cx="7377412" cy="5292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56" name="Straight Arrow Connector 55">
            <a:extLst>
              <a:ext uri="{FF2B5EF4-FFF2-40B4-BE49-F238E27FC236}">
                <a16:creationId xmlns:a16="http://schemas.microsoft.com/office/drawing/2014/main" id="{6C0E935D-C5E2-4318-A7A4-050D9D9059A5}"/>
              </a:ext>
            </a:extLst>
          </p:cNvPr>
          <p:cNvCxnSpPr>
            <a:cxnSpLocks/>
          </p:cNvCxnSpPr>
          <p:nvPr/>
        </p:nvCxnSpPr>
        <p:spPr>
          <a:xfrm flipV="1">
            <a:off x="1661011" y="5308068"/>
            <a:ext cx="0" cy="414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DADF2AD-59A1-45C2-B0CB-93498F912BD6}"/>
              </a:ext>
            </a:extLst>
          </p:cNvPr>
          <p:cNvCxnSpPr>
            <a:cxnSpLocks/>
          </p:cNvCxnSpPr>
          <p:nvPr/>
        </p:nvCxnSpPr>
        <p:spPr>
          <a:xfrm flipV="1">
            <a:off x="4673527" y="5512580"/>
            <a:ext cx="0" cy="2095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B761B03-7BF3-4982-9354-C12518DFFCAC}"/>
              </a:ext>
            </a:extLst>
          </p:cNvPr>
          <p:cNvCxnSpPr>
            <a:cxnSpLocks/>
          </p:cNvCxnSpPr>
          <p:nvPr/>
        </p:nvCxnSpPr>
        <p:spPr>
          <a:xfrm flipH="1" flipV="1">
            <a:off x="7702547" y="5512579"/>
            <a:ext cx="10546" cy="20952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07A03F4-FFA6-47AF-BA3B-23997C267BD5}"/>
              </a:ext>
            </a:extLst>
          </p:cNvPr>
          <p:cNvSpPr/>
          <p:nvPr/>
        </p:nvSpPr>
        <p:spPr>
          <a:xfrm>
            <a:off x="1564019" y="5848949"/>
            <a:ext cx="7667257" cy="276999"/>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Governance </a:t>
            </a:r>
            <a:r>
              <a:rPr kumimoji="0" lang="mr-IN"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Mangal" panose="02040503050203030202" pitchFamily="18" charset="0"/>
              </a:rPr>
              <a:t>–</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a:t>
            </a:r>
            <a:r>
              <a:rPr lang="en-IN" sz="1200" b="1" dirty="0">
                <a:solidFill>
                  <a:srgbClr val="000000"/>
                </a:solidFill>
                <a:latin typeface="Segoe UI" panose="020B0502040204020203" pitchFamily="34" charset="0"/>
                <a:ea typeface="Segoe UI" panose="020B0502040204020203" pitchFamily="34" charset="0"/>
                <a:cs typeface="Segoe UI" panose="020B0502040204020203" pitchFamily="34" charset="0"/>
              </a:rPr>
              <a:t>Custom Module, AWS STS, AWS IAM Policies</a:t>
            </a:r>
            <a:endPar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TextBox 59">
            <a:extLst>
              <a:ext uri="{FF2B5EF4-FFF2-40B4-BE49-F238E27FC236}">
                <a16:creationId xmlns:a16="http://schemas.microsoft.com/office/drawing/2014/main" id="{1A29C6B8-8007-466C-BE9F-AF1785D3615B}"/>
              </a:ext>
            </a:extLst>
          </p:cNvPr>
          <p:cNvSpPr txBox="1"/>
          <p:nvPr/>
        </p:nvSpPr>
        <p:spPr>
          <a:xfrm>
            <a:off x="3552757" y="6232245"/>
            <a:ext cx="2286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panose="020B0702040204020203" pitchFamily="34" charset="0"/>
                <a:ea typeface="Segoe UI" panose="020B0502040204020203" pitchFamily="34" charset="0"/>
                <a:cs typeface="Segoe UI" panose="020B0502040204020203" pitchFamily="34" charset="0"/>
              </a:rPr>
              <a:t>LatentView Solution</a:t>
            </a:r>
          </a:p>
        </p:txBody>
      </p:sp>
      <p:sp>
        <p:nvSpPr>
          <p:cNvPr id="61" name="Rectangle 60">
            <a:extLst>
              <a:ext uri="{FF2B5EF4-FFF2-40B4-BE49-F238E27FC236}">
                <a16:creationId xmlns:a16="http://schemas.microsoft.com/office/drawing/2014/main" id="{AD352EFE-9204-46C9-9AA3-0C424BA5A6F4}"/>
              </a:ext>
            </a:extLst>
          </p:cNvPr>
          <p:cNvSpPr/>
          <p:nvPr/>
        </p:nvSpPr>
        <p:spPr>
          <a:xfrm>
            <a:off x="321203" y="3986873"/>
            <a:ext cx="8392609" cy="25901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62" name="Picture 61">
            <a:extLst>
              <a:ext uri="{FF2B5EF4-FFF2-40B4-BE49-F238E27FC236}">
                <a16:creationId xmlns:a16="http://schemas.microsoft.com/office/drawing/2014/main" id="{84138CA0-5EB0-43CF-9176-0C3D43C5249A}"/>
              </a:ext>
            </a:extLst>
          </p:cNvPr>
          <p:cNvPicPr>
            <a:picLocks noChangeAspect="1"/>
          </p:cNvPicPr>
          <p:nvPr/>
        </p:nvPicPr>
        <p:blipFill>
          <a:blip r:embed="rId15"/>
          <a:stretch>
            <a:fillRect/>
          </a:stretch>
        </p:blipFill>
        <p:spPr>
          <a:xfrm>
            <a:off x="1411813" y="5756203"/>
            <a:ext cx="813940" cy="461021"/>
          </a:xfrm>
          <a:prstGeom prst="rect">
            <a:avLst/>
          </a:prstGeom>
        </p:spPr>
      </p:pic>
      <p:sp>
        <p:nvSpPr>
          <p:cNvPr id="63" name="TextBox 62">
            <a:extLst>
              <a:ext uri="{FF2B5EF4-FFF2-40B4-BE49-F238E27FC236}">
                <a16:creationId xmlns:a16="http://schemas.microsoft.com/office/drawing/2014/main" id="{D02E9F66-D752-4FC2-AA35-15BC63708F6E}"/>
              </a:ext>
            </a:extLst>
          </p:cNvPr>
          <p:cNvSpPr txBox="1"/>
          <p:nvPr/>
        </p:nvSpPr>
        <p:spPr>
          <a:xfrm>
            <a:off x="320841" y="532263"/>
            <a:ext cx="11595855" cy="769441"/>
          </a:xfrm>
          <a:prstGeom prst="rect">
            <a:avLst/>
          </a:prstGeom>
          <a:noFill/>
        </p:spPr>
        <p:txBody>
          <a:bodyPr wrap="square" rtlCol="0">
            <a:spAutoFit/>
          </a:bodyPr>
          <a:lstStyle/>
          <a:p>
            <a:r>
              <a:rPr lang="en-US" sz="2200" i="1" dirty="0"/>
              <a:t>We believe a combination of open source tools and an AWS foundation will be optimal for the proposed solution</a:t>
            </a:r>
          </a:p>
        </p:txBody>
      </p:sp>
      <p:sp>
        <p:nvSpPr>
          <p:cNvPr id="64" name="Oval 63">
            <a:extLst>
              <a:ext uri="{FF2B5EF4-FFF2-40B4-BE49-F238E27FC236}">
                <a16:creationId xmlns:a16="http://schemas.microsoft.com/office/drawing/2014/main" id="{84229C8F-0376-484D-9DEA-489041173946}"/>
              </a:ext>
            </a:extLst>
          </p:cNvPr>
          <p:cNvSpPr/>
          <p:nvPr/>
        </p:nvSpPr>
        <p:spPr>
          <a:xfrm>
            <a:off x="635194" y="4266808"/>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65" name="Oval 64">
            <a:extLst>
              <a:ext uri="{FF2B5EF4-FFF2-40B4-BE49-F238E27FC236}">
                <a16:creationId xmlns:a16="http://schemas.microsoft.com/office/drawing/2014/main" id="{829CDEE2-B67E-4C59-BA2F-3B7B7D2A87C7}"/>
              </a:ext>
            </a:extLst>
          </p:cNvPr>
          <p:cNvSpPr/>
          <p:nvPr/>
        </p:nvSpPr>
        <p:spPr>
          <a:xfrm>
            <a:off x="5214508" y="4596287"/>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66" name="Oval 65">
            <a:extLst>
              <a:ext uri="{FF2B5EF4-FFF2-40B4-BE49-F238E27FC236}">
                <a16:creationId xmlns:a16="http://schemas.microsoft.com/office/drawing/2014/main" id="{D2008C55-B2AC-49AB-BD5D-0E7A45A4315B}"/>
              </a:ext>
            </a:extLst>
          </p:cNvPr>
          <p:cNvSpPr/>
          <p:nvPr/>
        </p:nvSpPr>
        <p:spPr>
          <a:xfrm>
            <a:off x="7827421" y="4300673"/>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67" name="Oval 66">
            <a:extLst>
              <a:ext uri="{FF2B5EF4-FFF2-40B4-BE49-F238E27FC236}">
                <a16:creationId xmlns:a16="http://schemas.microsoft.com/office/drawing/2014/main" id="{8918BA8F-76C9-4741-95C3-A5C059FA6EC6}"/>
              </a:ext>
            </a:extLst>
          </p:cNvPr>
          <p:cNvSpPr/>
          <p:nvPr/>
        </p:nvSpPr>
        <p:spPr>
          <a:xfrm>
            <a:off x="2321488" y="5523902"/>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
        <p:nvSpPr>
          <p:cNvPr id="68" name="TextBox 67">
            <a:extLst>
              <a:ext uri="{FF2B5EF4-FFF2-40B4-BE49-F238E27FC236}">
                <a16:creationId xmlns:a16="http://schemas.microsoft.com/office/drawing/2014/main" id="{73F29CC8-E84A-4F5D-9200-711DF010750F}"/>
              </a:ext>
            </a:extLst>
          </p:cNvPr>
          <p:cNvSpPr txBox="1"/>
          <p:nvPr/>
        </p:nvSpPr>
        <p:spPr>
          <a:xfrm>
            <a:off x="10486959" y="6500511"/>
            <a:ext cx="1496694" cy="369332"/>
          </a:xfrm>
          <a:prstGeom prst="rect">
            <a:avLst/>
          </a:prstGeom>
          <a:noFill/>
        </p:spPr>
        <p:txBody>
          <a:bodyPr wrap="square" rtlCol="0">
            <a:spAutoFit/>
          </a:bodyPr>
          <a:lstStyle/>
          <a:p>
            <a:r>
              <a:rPr lang="en-US" dirty="0">
                <a:solidFill>
                  <a:schemeClr val="tx2"/>
                </a:solidFill>
                <a:hlinkClick r:id="rId16" action="ppaction://hlinksldjump"/>
              </a:rPr>
              <a:t>View Details</a:t>
            </a:r>
            <a:endParaRPr lang="en-US" dirty="0">
              <a:solidFill>
                <a:schemeClr val="tx2"/>
              </a:solidFill>
            </a:endParaRPr>
          </a:p>
        </p:txBody>
      </p:sp>
    </p:spTree>
    <p:extLst>
      <p:ext uri="{BB962C8B-B14F-4D97-AF65-F5344CB8AC3E}">
        <p14:creationId xmlns:p14="http://schemas.microsoft.com/office/powerpoint/2010/main" val="261914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96E20B-8B98-4A2F-8037-42BD56FD8657}"/>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BF237050-DAC2-4A1A-9CC5-EEFCA3C1C9AF}"/>
              </a:ext>
            </a:extLst>
          </p:cNvPr>
          <p:cNvSpPr>
            <a:spLocks noGrp="1"/>
          </p:cNvSpPr>
          <p:nvPr>
            <p:ph type="sldNum" sz="quarter" idx="12"/>
          </p:nvPr>
        </p:nvSpPr>
        <p:spPr/>
        <p:txBody>
          <a:bodyPr/>
          <a:lstStyle/>
          <a:p>
            <a:fld id="{A0C1D9D2-9780-41B5-B48D-9BB1413BC614}" type="slidenum">
              <a:rPr lang="en-US" smtClean="0"/>
              <a:pPr/>
              <a:t>18</a:t>
            </a:fld>
            <a:endParaRPr lang="en-US" dirty="0"/>
          </a:p>
        </p:txBody>
      </p:sp>
      <p:sp>
        <p:nvSpPr>
          <p:cNvPr id="4" name="Title 3">
            <a:extLst>
              <a:ext uri="{FF2B5EF4-FFF2-40B4-BE49-F238E27FC236}">
                <a16:creationId xmlns:a16="http://schemas.microsoft.com/office/drawing/2014/main" id="{90E571D1-96DD-4838-851B-A8C822303C42}"/>
              </a:ext>
            </a:extLst>
          </p:cNvPr>
          <p:cNvSpPr>
            <a:spLocks noGrp="1"/>
          </p:cNvSpPr>
          <p:nvPr>
            <p:ph type="title"/>
          </p:nvPr>
        </p:nvSpPr>
        <p:spPr/>
        <p:txBody>
          <a:bodyPr/>
          <a:lstStyle/>
          <a:p>
            <a:r>
              <a:rPr lang="en-IN" dirty="0"/>
              <a:t>Future Roadmap</a:t>
            </a:r>
            <a:endParaRPr lang="en-US" dirty="0"/>
          </a:p>
        </p:txBody>
      </p:sp>
      <p:sp>
        <p:nvSpPr>
          <p:cNvPr id="5" name="Rectangle 4">
            <a:extLst>
              <a:ext uri="{FF2B5EF4-FFF2-40B4-BE49-F238E27FC236}">
                <a16:creationId xmlns:a16="http://schemas.microsoft.com/office/drawing/2014/main" id="{B574CFF2-54F7-4995-9F0E-EF9A13677933}"/>
              </a:ext>
            </a:extLst>
          </p:cNvPr>
          <p:cNvSpPr/>
          <p:nvPr/>
        </p:nvSpPr>
        <p:spPr>
          <a:xfrm>
            <a:off x="321203" y="3986873"/>
            <a:ext cx="8392609" cy="25901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TextBox 5">
            <a:extLst>
              <a:ext uri="{FF2B5EF4-FFF2-40B4-BE49-F238E27FC236}">
                <a16:creationId xmlns:a16="http://schemas.microsoft.com/office/drawing/2014/main" id="{B599B1FD-C36A-435F-BDD4-6C2DFF45197F}"/>
              </a:ext>
            </a:extLst>
          </p:cNvPr>
          <p:cNvSpPr txBox="1"/>
          <p:nvPr/>
        </p:nvSpPr>
        <p:spPr>
          <a:xfrm>
            <a:off x="1963534" y="5202130"/>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sp>
        <p:nvSpPr>
          <p:cNvPr id="7" name="Rectangle 6">
            <a:extLst>
              <a:ext uri="{FF2B5EF4-FFF2-40B4-BE49-F238E27FC236}">
                <a16:creationId xmlns:a16="http://schemas.microsoft.com/office/drawing/2014/main" id="{64BBBEF9-118B-44D5-BC15-139C34573CA0}"/>
              </a:ext>
            </a:extLst>
          </p:cNvPr>
          <p:cNvSpPr/>
          <p:nvPr/>
        </p:nvSpPr>
        <p:spPr>
          <a:xfrm>
            <a:off x="1212418" y="5722103"/>
            <a:ext cx="7377412" cy="5292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8AF69B30-12F1-4302-967D-E06B3EFED195}"/>
              </a:ext>
            </a:extLst>
          </p:cNvPr>
          <p:cNvCxnSpPr>
            <a:cxnSpLocks/>
          </p:cNvCxnSpPr>
          <p:nvPr/>
        </p:nvCxnSpPr>
        <p:spPr>
          <a:xfrm flipV="1">
            <a:off x="1661011" y="5308068"/>
            <a:ext cx="0" cy="414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26F2B5A-61CC-4042-8939-601ED009B4F8}"/>
              </a:ext>
            </a:extLst>
          </p:cNvPr>
          <p:cNvCxnSpPr>
            <a:cxnSpLocks/>
          </p:cNvCxnSpPr>
          <p:nvPr/>
        </p:nvCxnSpPr>
        <p:spPr>
          <a:xfrm flipV="1">
            <a:off x="4673527" y="5512580"/>
            <a:ext cx="0" cy="2095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BBCCE1-D941-44F2-BECC-96D5E49F61F5}"/>
              </a:ext>
            </a:extLst>
          </p:cNvPr>
          <p:cNvCxnSpPr>
            <a:cxnSpLocks/>
          </p:cNvCxnSpPr>
          <p:nvPr/>
        </p:nvCxnSpPr>
        <p:spPr>
          <a:xfrm flipH="1" flipV="1">
            <a:off x="7702547" y="5512579"/>
            <a:ext cx="10546" cy="20952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E42166C-8187-4756-8079-9C0BBBA108DC}"/>
              </a:ext>
            </a:extLst>
          </p:cNvPr>
          <p:cNvSpPr/>
          <p:nvPr/>
        </p:nvSpPr>
        <p:spPr>
          <a:xfrm>
            <a:off x="1564019" y="5848949"/>
            <a:ext cx="7667257" cy="276999"/>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Governance </a:t>
            </a:r>
            <a:r>
              <a:rPr kumimoji="0" lang="mr-IN"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Mangal" panose="02040503050203030202" pitchFamily="18" charset="0"/>
              </a:rPr>
              <a:t>–</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a:t>
            </a:r>
            <a:r>
              <a:rPr lang="en-IN" sz="1200" b="1" dirty="0">
                <a:solidFill>
                  <a:srgbClr val="000000"/>
                </a:solidFill>
                <a:latin typeface="Segoe UI" panose="020B0502040204020203" pitchFamily="34" charset="0"/>
                <a:ea typeface="Segoe UI" panose="020B0502040204020203" pitchFamily="34" charset="0"/>
                <a:cs typeface="Segoe UI" panose="020B0502040204020203" pitchFamily="34" charset="0"/>
              </a:rPr>
              <a:t>Custom Module, AWS STS, AWS IAM Policies</a:t>
            </a:r>
            <a:endPar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A3BE37B9-0530-4B5A-A8E9-256FD086315B}"/>
              </a:ext>
            </a:extLst>
          </p:cNvPr>
          <p:cNvSpPr txBox="1"/>
          <p:nvPr/>
        </p:nvSpPr>
        <p:spPr>
          <a:xfrm>
            <a:off x="3552757" y="6232245"/>
            <a:ext cx="2286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panose="020B0702040204020203" pitchFamily="34" charset="0"/>
                <a:ea typeface="Segoe UI" panose="020B0502040204020203" pitchFamily="34" charset="0"/>
                <a:cs typeface="Segoe UI" panose="020B0502040204020203" pitchFamily="34" charset="0"/>
              </a:rPr>
              <a:t>LatentView Solution</a:t>
            </a:r>
          </a:p>
        </p:txBody>
      </p:sp>
      <p:pic>
        <p:nvPicPr>
          <p:cNvPr id="13" name="Picture 12">
            <a:extLst>
              <a:ext uri="{FF2B5EF4-FFF2-40B4-BE49-F238E27FC236}">
                <a16:creationId xmlns:a16="http://schemas.microsoft.com/office/drawing/2014/main" id="{063E4DA2-9B6C-4C3A-8693-96EB70DC00C1}"/>
              </a:ext>
            </a:extLst>
          </p:cNvPr>
          <p:cNvPicPr>
            <a:picLocks noChangeAspect="1"/>
          </p:cNvPicPr>
          <p:nvPr/>
        </p:nvPicPr>
        <p:blipFill>
          <a:blip r:embed="rId2"/>
          <a:stretch>
            <a:fillRect/>
          </a:stretch>
        </p:blipFill>
        <p:spPr>
          <a:xfrm>
            <a:off x="1411813" y="5756203"/>
            <a:ext cx="813940" cy="461021"/>
          </a:xfrm>
          <a:prstGeom prst="rect">
            <a:avLst/>
          </a:prstGeom>
        </p:spPr>
      </p:pic>
      <p:cxnSp>
        <p:nvCxnSpPr>
          <p:cNvPr id="14" name="Elbow Connector 9">
            <a:extLst>
              <a:ext uri="{FF2B5EF4-FFF2-40B4-BE49-F238E27FC236}">
                <a16:creationId xmlns:a16="http://schemas.microsoft.com/office/drawing/2014/main" id="{3E52B43E-6EA0-45D5-9FA6-48FFAF7DF420}"/>
              </a:ext>
            </a:extLst>
          </p:cNvPr>
          <p:cNvCxnSpPr>
            <a:cxnSpLocks/>
            <a:stCxn id="30" idx="0"/>
            <a:endCxn id="36" idx="0"/>
          </p:cNvCxnSpPr>
          <p:nvPr/>
        </p:nvCxnSpPr>
        <p:spPr>
          <a:xfrm rot="16200000" flipH="1" flipV="1">
            <a:off x="4613793" y="3050787"/>
            <a:ext cx="1125013" cy="1024009"/>
          </a:xfrm>
          <a:prstGeom prst="bentConnector3">
            <a:avLst>
              <a:gd name="adj1" fmla="val 938"/>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5" name="Elbow Connector 9">
            <a:extLst>
              <a:ext uri="{FF2B5EF4-FFF2-40B4-BE49-F238E27FC236}">
                <a16:creationId xmlns:a16="http://schemas.microsoft.com/office/drawing/2014/main" id="{C4F87663-194A-4F55-AFB6-801E98D6F95F}"/>
              </a:ext>
            </a:extLst>
          </p:cNvPr>
          <p:cNvCxnSpPr>
            <a:cxnSpLocks/>
          </p:cNvCxnSpPr>
          <p:nvPr/>
        </p:nvCxnSpPr>
        <p:spPr>
          <a:xfrm rot="16200000" flipH="1">
            <a:off x="2268921" y="2971830"/>
            <a:ext cx="1576141" cy="748981"/>
          </a:xfrm>
          <a:prstGeom prst="bentConnector3">
            <a:avLst>
              <a:gd name="adj1" fmla="val 56248"/>
            </a:avLst>
          </a:prstGeom>
          <a:ln w="28575">
            <a:solidFill>
              <a:schemeClr val="accent2"/>
            </a:solidFill>
            <a:prstDash val="sysDash"/>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9A1CC9D-21C0-4423-9207-ED3E589BEED2}"/>
              </a:ext>
            </a:extLst>
          </p:cNvPr>
          <p:cNvSpPr txBox="1"/>
          <p:nvPr/>
        </p:nvSpPr>
        <p:spPr>
          <a:xfrm>
            <a:off x="3508550" y="3672961"/>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Source Data</a:t>
            </a:r>
          </a:p>
        </p:txBody>
      </p:sp>
      <p:cxnSp>
        <p:nvCxnSpPr>
          <p:cNvPr id="17" name="Connector: Elbow 16">
            <a:extLst>
              <a:ext uri="{FF2B5EF4-FFF2-40B4-BE49-F238E27FC236}">
                <a16:creationId xmlns:a16="http://schemas.microsoft.com/office/drawing/2014/main" id="{94C451B7-FDE2-4182-8B68-5E11FD987E1C}"/>
              </a:ext>
            </a:extLst>
          </p:cNvPr>
          <p:cNvCxnSpPr>
            <a:cxnSpLocks/>
            <a:stCxn id="23" idx="3"/>
          </p:cNvCxnSpPr>
          <p:nvPr/>
        </p:nvCxnSpPr>
        <p:spPr>
          <a:xfrm>
            <a:off x="1555880" y="1898013"/>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D36B2EC-44D8-473E-B8E4-C8A2F8DC6268}"/>
              </a:ext>
            </a:extLst>
          </p:cNvPr>
          <p:cNvCxnSpPr>
            <a:cxnSpLocks/>
            <a:stCxn id="25" idx="3"/>
          </p:cNvCxnSpPr>
          <p:nvPr/>
        </p:nvCxnSpPr>
        <p:spPr>
          <a:xfrm flipV="1">
            <a:off x="1555880" y="2572464"/>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C7AC8F-2239-4E4B-B41A-FD8159FCA9B3}"/>
              </a:ext>
            </a:extLst>
          </p:cNvPr>
          <p:cNvCxnSpPr>
            <a:cxnSpLocks/>
          </p:cNvCxnSpPr>
          <p:nvPr/>
        </p:nvCxnSpPr>
        <p:spPr>
          <a:xfrm>
            <a:off x="4383989" y="2572464"/>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9A1335C-93B9-4663-BD8D-77A8DC50A996}"/>
              </a:ext>
            </a:extLst>
          </p:cNvPr>
          <p:cNvSpPr/>
          <p:nvPr/>
        </p:nvSpPr>
        <p:spPr>
          <a:xfrm>
            <a:off x="4695987" y="1937685"/>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5E71633D-4602-4A95-B723-8F8F6DF61678}"/>
              </a:ext>
            </a:extLst>
          </p:cNvPr>
          <p:cNvSpPr txBox="1"/>
          <p:nvPr/>
        </p:nvSpPr>
        <p:spPr>
          <a:xfrm>
            <a:off x="4796148" y="3264172"/>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22" name="Straight Arrow Connector 21">
            <a:extLst>
              <a:ext uri="{FF2B5EF4-FFF2-40B4-BE49-F238E27FC236}">
                <a16:creationId xmlns:a16="http://schemas.microsoft.com/office/drawing/2014/main" id="{1C27CEFF-C6FA-4A6F-B2F0-221E286D5E59}"/>
              </a:ext>
            </a:extLst>
          </p:cNvPr>
          <p:cNvCxnSpPr>
            <a:cxnSpLocks/>
            <a:stCxn id="31" idx="3"/>
            <a:endCxn id="34" idx="1"/>
          </p:cNvCxnSpPr>
          <p:nvPr/>
        </p:nvCxnSpPr>
        <p:spPr>
          <a:xfrm flipV="1">
            <a:off x="8413554" y="2558250"/>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3" name="Picture 2" descr="Image result for data source icon">
            <a:extLst>
              <a:ext uri="{FF2B5EF4-FFF2-40B4-BE49-F238E27FC236}">
                <a16:creationId xmlns:a16="http://schemas.microsoft.com/office/drawing/2014/main" id="{90E3BD08-1719-480D-BD04-5F6B54C3D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42" y="1361294"/>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7C643C-7269-4195-8378-5D200D99B2ED}"/>
              </a:ext>
            </a:extLst>
          </p:cNvPr>
          <p:cNvSpPr txBox="1"/>
          <p:nvPr/>
        </p:nvSpPr>
        <p:spPr>
          <a:xfrm>
            <a:off x="287725" y="2257635"/>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25" name="Picture 8" descr="Image result for dropbox logo">
            <a:extLst>
              <a:ext uri="{FF2B5EF4-FFF2-40B4-BE49-F238E27FC236}">
                <a16:creationId xmlns:a16="http://schemas.microsoft.com/office/drawing/2014/main" id="{F58EBAA1-88C3-46A4-9342-1AEB55885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94" y="2769478"/>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DFA26D2-3B26-4B5B-AEDD-CC1CD2F39641}"/>
              </a:ext>
            </a:extLst>
          </p:cNvPr>
          <p:cNvSpPr txBox="1"/>
          <p:nvPr/>
        </p:nvSpPr>
        <p:spPr>
          <a:xfrm>
            <a:off x="533521" y="3521932"/>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27" name="Picture 10" descr="Image result for etl icon">
            <a:extLst>
              <a:ext uri="{FF2B5EF4-FFF2-40B4-BE49-F238E27FC236}">
                <a16:creationId xmlns:a16="http://schemas.microsoft.com/office/drawing/2014/main" id="{F10415E3-55BA-464D-9061-A6D5A6009AF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89361" y="2199873"/>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ADA0A02-F575-4AC6-A2E8-A748FDC29EAD}"/>
              </a:ext>
            </a:extLst>
          </p:cNvPr>
          <p:cNvSpPr txBox="1"/>
          <p:nvPr/>
        </p:nvSpPr>
        <p:spPr>
          <a:xfrm>
            <a:off x="2744051" y="3098877"/>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29" name="Picture 12" descr="Image result for schema icon">
            <a:extLst>
              <a:ext uri="{FF2B5EF4-FFF2-40B4-BE49-F238E27FC236}">
                <a16:creationId xmlns:a16="http://schemas.microsoft.com/office/drawing/2014/main" id="{A226ACF5-8DE6-40F9-8361-E9403EBC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2653" y="2166773"/>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4F08AE1-C092-48FF-849E-D14E6D6A4AD3}"/>
              </a:ext>
            </a:extLst>
          </p:cNvPr>
          <p:cNvSpPr txBox="1"/>
          <p:nvPr/>
        </p:nvSpPr>
        <p:spPr>
          <a:xfrm>
            <a:off x="4923805" y="3000286"/>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31" name="Picture 22" descr="Image result for random numbers icon">
            <a:extLst>
              <a:ext uri="{FF2B5EF4-FFF2-40B4-BE49-F238E27FC236}">
                <a16:creationId xmlns:a16="http://schemas.microsoft.com/office/drawing/2014/main" id="{04D63A85-C7B7-4CE5-A7A0-958FB8E84A4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002" t="30324" r="23930" b="27760"/>
          <a:stretch/>
        </p:blipFill>
        <p:spPr bwMode="auto">
          <a:xfrm>
            <a:off x="7173832" y="2062107"/>
            <a:ext cx="1239722" cy="10175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F8790C0-3264-416C-B63A-F819B46231CC}"/>
              </a:ext>
            </a:extLst>
          </p:cNvPr>
          <p:cNvSpPr txBox="1"/>
          <p:nvPr/>
        </p:nvSpPr>
        <p:spPr>
          <a:xfrm>
            <a:off x="6983715" y="3077948"/>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33" name="Straight Arrow Connector 32">
            <a:extLst>
              <a:ext uri="{FF2B5EF4-FFF2-40B4-BE49-F238E27FC236}">
                <a16:creationId xmlns:a16="http://schemas.microsoft.com/office/drawing/2014/main" id="{C4D2C850-C306-4B5B-B1B0-520C65CD7466}"/>
              </a:ext>
            </a:extLst>
          </p:cNvPr>
          <p:cNvCxnSpPr>
            <a:cxnSpLocks/>
            <a:stCxn id="29" idx="3"/>
            <a:endCxn id="31" idx="1"/>
          </p:cNvCxnSpPr>
          <p:nvPr/>
        </p:nvCxnSpPr>
        <p:spPr>
          <a:xfrm>
            <a:off x="6062308" y="2568305"/>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B3DE0CA9-4F89-4492-AD30-1CD641A1FA3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029181" y="2256498"/>
            <a:ext cx="548640" cy="603504"/>
          </a:xfrm>
          <a:prstGeom prst="rect">
            <a:avLst/>
          </a:prstGeom>
        </p:spPr>
      </p:pic>
      <p:sp>
        <p:nvSpPr>
          <p:cNvPr id="35" name="TextBox 34">
            <a:extLst>
              <a:ext uri="{FF2B5EF4-FFF2-40B4-BE49-F238E27FC236}">
                <a16:creationId xmlns:a16="http://schemas.microsoft.com/office/drawing/2014/main" id="{60CA9536-231F-44AA-8E81-3728EF3EE6C0}"/>
              </a:ext>
            </a:extLst>
          </p:cNvPr>
          <p:cNvSpPr txBox="1"/>
          <p:nvPr/>
        </p:nvSpPr>
        <p:spPr>
          <a:xfrm>
            <a:off x="10453822" y="2915079"/>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sp>
        <p:nvSpPr>
          <p:cNvPr id="36" name="Rectangle 35">
            <a:extLst>
              <a:ext uri="{FF2B5EF4-FFF2-40B4-BE49-F238E27FC236}">
                <a16:creationId xmlns:a16="http://schemas.microsoft.com/office/drawing/2014/main" id="{16027FED-81FB-40BB-83B9-837215483427}"/>
              </a:ext>
            </a:extLst>
          </p:cNvPr>
          <p:cNvSpPr/>
          <p:nvPr/>
        </p:nvSpPr>
        <p:spPr>
          <a:xfrm>
            <a:off x="3133145" y="4125299"/>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3A410145-729A-490E-A323-0FF0D316DEB8}"/>
              </a:ext>
            </a:extLst>
          </p:cNvPr>
          <p:cNvSpPr/>
          <p:nvPr/>
        </p:nvSpPr>
        <p:spPr>
          <a:xfrm>
            <a:off x="6815264" y="4124143"/>
            <a:ext cx="1774566" cy="13884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38" name="Group 37">
            <a:extLst>
              <a:ext uri="{FF2B5EF4-FFF2-40B4-BE49-F238E27FC236}">
                <a16:creationId xmlns:a16="http://schemas.microsoft.com/office/drawing/2014/main" id="{53998F5D-5FEC-4483-8CE8-E18A16C8B754}"/>
              </a:ext>
            </a:extLst>
          </p:cNvPr>
          <p:cNvGrpSpPr/>
          <p:nvPr/>
        </p:nvGrpSpPr>
        <p:grpSpPr>
          <a:xfrm>
            <a:off x="2006525" y="4460147"/>
            <a:ext cx="1135355" cy="498957"/>
            <a:chOff x="2006525" y="3883374"/>
            <a:chExt cx="1135355" cy="498957"/>
          </a:xfrm>
        </p:grpSpPr>
        <p:cxnSp>
          <p:nvCxnSpPr>
            <p:cNvPr id="39" name="Elbow Connector 9">
              <a:extLst>
                <a:ext uri="{FF2B5EF4-FFF2-40B4-BE49-F238E27FC236}">
                  <a16:creationId xmlns:a16="http://schemas.microsoft.com/office/drawing/2014/main" id="{D3344818-168D-41B7-ADF2-45A79CD48968}"/>
                </a:ext>
              </a:extLst>
            </p:cNvPr>
            <p:cNvCxnSpPr>
              <a:cxnSpLocks/>
              <a:endCxn id="36" idx="1"/>
            </p:cNvCxnSpPr>
            <p:nvPr/>
          </p:nvCxnSpPr>
          <p:spPr>
            <a:xfrm flipV="1">
              <a:off x="2006525" y="3883374"/>
              <a:ext cx="1126620" cy="401439"/>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40" name="Elbow Connector 12">
              <a:extLst>
                <a:ext uri="{FF2B5EF4-FFF2-40B4-BE49-F238E27FC236}">
                  <a16:creationId xmlns:a16="http://schemas.microsoft.com/office/drawing/2014/main" id="{7405878E-6785-4130-B71A-EE3E21F231EE}"/>
                </a:ext>
              </a:extLst>
            </p:cNvPr>
            <p:cNvCxnSpPr>
              <a:cxnSpLocks/>
            </p:cNvCxnSpPr>
            <p:nvPr/>
          </p:nvCxnSpPr>
          <p:spPr>
            <a:xfrm>
              <a:off x="2014289" y="4062489"/>
              <a:ext cx="1127591" cy="319842"/>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grpSp>
      <p:pic>
        <p:nvPicPr>
          <p:cNvPr id="41" name="Picture 40">
            <a:extLst>
              <a:ext uri="{FF2B5EF4-FFF2-40B4-BE49-F238E27FC236}">
                <a16:creationId xmlns:a16="http://schemas.microsoft.com/office/drawing/2014/main" id="{72ED80E8-3F90-47AE-AD17-D5E3FC23C66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1114297" y="4562775"/>
            <a:ext cx="543517" cy="543517"/>
          </a:xfrm>
          <a:prstGeom prst="rect">
            <a:avLst/>
          </a:prstGeom>
        </p:spPr>
      </p:pic>
      <p:sp>
        <p:nvSpPr>
          <p:cNvPr id="42" name="TextBox 41">
            <a:extLst>
              <a:ext uri="{FF2B5EF4-FFF2-40B4-BE49-F238E27FC236}">
                <a16:creationId xmlns:a16="http://schemas.microsoft.com/office/drawing/2014/main" id="{3AC5A427-94FB-4307-A5CD-355C960B5B3C}"/>
              </a:ext>
            </a:extLst>
          </p:cNvPr>
          <p:cNvSpPr txBox="1"/>
          <p:nvPr/>
        </p:nvSpPr>
        <p:spPr>
          <a:xfrm>
            <a:off x="10961483" y="5017465"/>
            <a:ext cx="11808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Business Users &amp; Analysts</a:t>
            </a:r>
          </a:p>
        </p:txBody>
      </p:sp>
      <p:cxnSp>
        <p:nvCxnSpPr>
          <p:cNvPr id="43" name="Straight Arrow Connector 42">
            <a:extLst>
              <a:ext uri="{FF2B5EF4-FFF2-40B4-BE49-F238E27FC236}">
                <a16:creationId xmlns:a16="http://schemas.microsoft.com/office/drawing/2014/main" id="{CDF5A251-E4E7-4963-91D7-8F7AFD415849}"/>
              </a:ext>
            </a:extLst>
          </p:cNvPr>
          <p:cNvCxnSpPr/>
          <p:nvPr/>
        </p:nvCxnSpPr>
        <p:spPr>
          <a:xfrm>
            <a:off x="5896308" y="4578347"/>
            <a:ext cx="0" cy="433953"/>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69508BA-E5FB-4ACE-BFA5-66AA70C043FD}"/>
              </a:ext>
            </a:extLst>
          </p:cNvPr>
          <p:cNvSpPr txBox="1"/>
          <p:nvPr/>
        </p:nvSpPr>
        <p:spPr>
          <a:xfrm>
            <a:off x="287725" y="4635286"/>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Foundry</a:t>
            </a:r>
          </a:p>
        </p:txBody>
      </p:sp>
      <p:sp>
        <p:nvSpPr>
          <p:cNvPr id="45" name="TextBox 44">
            <a:extLst>
              <a:ext uri="{FF2B5EF4-FFF2-40B4-BE49-F238E27FC236}">
                <a16:creationId xmlns:a16="http://schemas.microsoft.com/office/drawing/2014/main" id="{A564A983-9AF9-466A-8CDB-7DE38F149FF3}"/>
              </a:ext>
            </a:extLst>
          </p:cNvPr>
          <p:cNvSpPr txBox="1"/>
          <p:nvPr/>
        </p:nvSpPr>
        <p:spPr>
          <a:xfrm>
            <a:off x="1959767" y="5202131"/>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sp>
        <p:nvSpPr>
          <p:cNvPr id="46" name="TextBox 45">
            <a:extLst>
              <a:ext uri="{FF2B5EF4-FFF2-40B4-BE49-F238E27FC236}">
                <a16:creationId xmlns:a16="http://schemas.microsoft.com/office/drawing/2014/main" id="{A0AC3EC8-083A-4002-9EA9-60FBD4C8C241}"/>
              </a:ext>
            </a:extLst>
          </p:cNvPr>
          <p:cNvSpPr txBox="1"/>
          <p:nvPr/>
        </p:nvSpPr>
        <p:spPr>
          <a:xfrm>
            <a:off x="4083658" y="4946124"/>
            <a:ext cx="1840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Pipeline Orchestration Framework</a:t>
            </a:r>
          </a:p>
        </p:txBody>
      </p:sp>
      <p:sp>
        <p:nvSpPr>
          <p:cNvPr id="47" name="Rectangle 46">
            <a:extLst>
              <a:ext uri="{FF2B5EF4-FFF2-40B4-BE49-F238E27FC236}">
                <a16:creationId xmlns:a16="http://schemas.microsoft.com/office/drawing/2014/main" id="{767FAB65-E27D-416E-84A1-314A8F0BDDB8}"/>
              </a:ext>
            </a:extLst>
          </p:cNvPr>
          <p:cNvSpPr/>
          <p:nvPr/>
        </p:nvSpPr>
        <p:spPr>
          <a:xfrm>
            <a:off x="3142377" y="4842869"/>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7502E601-333B-42F7-A454-F043625DE08C}"/>
              </a:ext>
            </a:extLst>
          </p:cNvPr>
          <p:cNvSpPr txBox="1"/>
          <p:nvPr/>
        </p:nvSpPr>
        <p:spPr>
          <a:xfrm>
            <a:off x="3839965" y="4311948"/>
            <a:ext cx="18405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cxnSp>
        <p:nvCxnSpPr>
          <p:cNvPr id="49" name="Elbow Connector 9">
            <a:extLst>
              <a:ext uri="{FF2B5EF4-FFF2-40B4-BE49-F238E27FC236}">
                <a16:creationId xmlns:a16="http://schemas.microsoft.com/office/drawing/2014/main" id="{86322A46-CFC9-4350-AF10-2BC57925E901}"/>
              </a:ext>
            </a:extLst>
          </p:cNvPr>
          <p:cNvCxnSpPr>
            <a:cxnSpLocks/>
            <a:stCxn id="36" idx="3"/>
            <a:endCxn id="37" idx="1"/>
          </p:cNvCxnSpPr>
          <p:nvPr/>
        </p:nvCxnSpPr>
        <p:spPr>
          <a:xfrm>
            <a:off x="6195444" y="4460147"/>
            <a:ext cx="619820" cy="358207"/>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98F89454-1D1C-4F27-806D-67DD56EF392A}"/>
              </a:ext>
            </a:extLst>
          </p:cNvPr>
          <p:cNvSpPr txBox="1"/>
          <p:nvPr/>
        </p:nvSpPr>
        <p:spPr>
          <a:xfrm>
            <a:off x="7501852" y="4681255"/>
            <a:ext cx="11699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Mart</a:t>
            </a:r>
          </a:p>
        </p:txBody>
      </p:sp>
      <p:pic>
        <p:nvPicPr>
          <p:cNvPr id="51" name="Picture 24" descr="Image result for tableau logo">
            <a:extLst>
              <a:ext uri="{FF2B5EF4-FFF2-40B4-BE49-F238E27FC236}">
                <a16:creationId xmlns:a16="http://schemas.microsoft.com/office/drawing/2014/main" id="{61142AC4-3171-46AC-876C-0D529B675D55}"/>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0900545" y="1378452"/>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9129570-9481-46CF-B859-41C7D2B9DED9}"/>
              </a:ext>
            </a:extLst>
          </p:cNvPr>
          <p:cNvSpPr txBox="1"/>
          <p:nvPr/>
        </p:nvSpPr>
        <p:spPr>
          <a:xfrm>
            <a:off x="10417442" y="1210242"/>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53" name="Straight Arrow Connector 52">
            <a:extLst>
              <a:ext uri="{FF2B5EF4-FFF2-40B4-BE49-F238E27FC236}">
                <a16:creationId xmlns:a16="http://schemas.microsoft.com/office/drawing/2014/main" id="{CFA72FEE-AD16-4A44-9E97-169ECE1FA105}"/>
              </a:ext>
            </a:extLst>
          </p:cNvPr>
          <p:cNvCxnSpPr>
            <a:cxnSpLocks/>
            <a:stCxn id="34" idx="0"/>
            <a:endCxn id="51" idx="2"/>
          </p:cNvCxnSpPr>
          <p:nvPr/>
        </p:nvCxnSpPr>
        <p:spPr>
          <a:xfrm flipH="1" flipV="1">
            <a:off x="11299925" y="1910958"/>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4" name="Picture 2" descr="Image result for elastic search logo">
            <a:extLst>
              <a:ext uri="{FF2B5EF4-FFF2-40B4-BE49-F238E27FC236}">
                <a16:creationId xmlns:a16="http://schemas.microsoft.com/office/drawing/2014/main" id="{71E8E9E8-EE42-43DB-9549-19234DE42F73}"/>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71193" y="4479591"/>
            <a:ext cx="1739530" cy="90600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configure icon">
            <a:extLst>
              <a:ext uri="{FF2B5EF4-FFF2-40B4-BE49-F238E27FC236}">
                <a16:creationId xmlns:a16="http://schemas.microsoft.com/office/drawing/2014/main" id="{083BF740-9840-4116-B018-E4CDE896DAA1}"/>
              </a:ext>
            </a:extLst>
          </p:cNvPr>
          <p:cNvPicPr>
            <a:picLocks noChangeAspect="1" noChangeArrowheads="1"/>
          </p:cNvPicPr>
          <p:nvPr/>
        </p:nvPicPr>
        <p:blipFill>
          <a:blip r:embed="rId12" cstate="hq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29025" y="4537098"/>
            <a:ext cx="430158" cy="43015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pyspark logo">
            <a:extLst>
              <a:ext uri="{FF2B5EF4-FFF2-40B4-BE49-F238E27FC236}">
                <a16:creationId xmlns:a16="http://schemas.microsoft.com/office/drawing/2014/main" id="{2EEDD95D-E9DD-4CA3-A32B-C8C5E4C92317}"/>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3904462" y="4261996"/>
            <a:ext cx="567766" cy="36435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Image result for sql">
            <a:extLst>
              <a:ext uri="{FF2B5EF4-FFF2-40B4-BE49-F238E27FC236}">
                <a16:creationId xmlns:a16="http://schemas.microsoft.com/office/drawing/2014/main" id="{E880D170-404E-4219-ABF7-91D9F87314CE}"/>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113601" y="4180574"/>
            <a:ext cx="970057" cy="50928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Image result for airflow logo">
            <a:extLst>
              <a:ext uri="{FF2B5EF4-FFF2-40B4-BE49-F238E27FC236}">
                <a16:creationId xmlns:a16="http://schemas.microsoft.com/office/drawing/2014/main" id="{4934BFC3-AD99-4A28-8CE9-D6CEA8631AC3}"/>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3130543" y="5011751"/>
            <a:ext cx="1322503" cy="38075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DE24BED8-899B-4244-8AA4-F67619A30228}"/>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000196" y="4405348"/>
            <a:ext cx="548640" cy="603504"/>
          </a:xfrm>
          <a:prstGeom prst="rect">
            <a:avLst/>
          </a:prstGeom>
        </p:spPr>
      </p:pic>
      <p:sp>
        <p:nvSpPr>
          <p:cNvPr id="60" name="TextBox 59">
            <a:extLst>
              <a:ext uri="{FF2B5EF4-FFF2-40B4-BE49-F238E27FC236}">
                <a16:creationId xmlns:a16="http://schemas.microsoft.com/office/drawing/2014/main" id="{8006950B-99F1-4333-A6BF-637A8938C061}"/>
              </a:ext>
            </a:extLst>
          </p:cNvPr>
          <p:cNvSpPr txBox="1"/>
          <p:nvPr/>
        </p:nvSpPr>
        <p:spPr>
          <a:xfrm>
            <a:off x="6424837" y="5063929"/>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a:t>
            </a:r>
          </a:p>
        </p:txBody>
      </p:sp>
      <p:sp>
        <p:nvSpPr>
          <p:cNvPr id="61" name="Rectangle 60">
            <a:extLst>
              <a:ext uri="{FF2B5EF4-FFF2-40B4-BE49-F238E27FC236}">
                <a16:creationId xmlns:a16="http://schemas.microsoft.com/office/drawing/2014/main" id="{DDBB63CF-17BE-47EF-A96D-DAC7D6D8980D}"/>
              </a:ext>
            </a:extLst>
          </p:cNvPr>
          <p:cNvSpPr/>
          <p:nvPr/>
        </p:nvSpPr>
        <p:spPr>
          <a:xfrm>
            <a:off x="366071" y="1221212"/>
            <a:ext cx="11710849" cy="2731199"/>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8F04B1DE-226A-43EE-A4FE-5F3D36D49081}"/>
              </a:ext>
            </a:extLst>
          </p:cNvPr>
          <p:cNvSpPr/>
          <p:nvPr/>
        </p:nvSpPr>
        <p:spPr>
          <a:xfrm>
            <a:off x="9079587" y="4822049"/>
            <a:ext cx="1774566" cy="64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Visualization</a:t>
            </a:r>
          </a:p>
        </p:txBody>
      </p:sp>
      <p:sp>
        <p:nvSpPr>
          <p:cNvPr id="63" name="Rectangle 62">
            <a:extLst>
              <a:ext uri="{FF2B5EF4-FFF2-40B4-BE49-F238E27FC236}">
                <a16:creationId xmlns:a16="http://schemas.microsoft.com/office/drawing/2014/main" id="{B7294EC1-57E0-454C-9D10-0F0B7182DA5A}"/>
              </a:ext>
            </a:extLst>
          </p:cNvPr>
          <p:cNvSpPr/>
          <p:nvPr/>
        </p:nvSpPr>
        <p:spPr>
          <a:xfrm>
            <a:off x="9079587" y="4070525"/>
            <a:ext cx="1774566" cy="64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Advanced Analytics</a:t>
            </a:r>
          </a:p>
        </p:txBody>
      </p:sp>
      <p:sp>
        <p:nvSpPr>
          <p:cNvPr id="64" name="Rectangle 63">
            <a:extLst>
              <a:ext uri="{FF2B5EF4-FFF2-40B4-BE49-F238E27FC236}">
                <a16:creationId xmlns:a16="http://schemas.microsoft.com/office/drawing/2014/main" id="{66D27970-70AD-45F1-9533-67BF44C3EB7B}"/>
              </a:ext>
            </a:extLst>
          </p:cNvPr>
          <p:cNvSpPr/>
          <p:nvPr/>
        </p:nvSpPr>
        <p:spPr>
          <a:xfrm>
            <a:off x="9079587" y="5568426"/>
            <a:ext cx="1774566" cy="64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Custom UI &amp; Services</a:t>
            </a:r>
          </a:p>
        </p:txBody>
      </p:sp>
      <p:sp>
        <p:nvSpPr>
          <p:cNvPr id="65" name="Rectangle 64">
            <a:extLst>
              <a:ext uri="{FF2B5EF4-FFF2-40B4-BE49-F238E27FC236}">
                <a16:creationId xmlns:a16="http://schemas.microsoft.com/office/drawing/2014/main" id="{B5CBD9A6-922D-4C6F-88DF-782E849BCD9A}"/>
              </a:ext>
            </a:extLst>
          </p:cNvPr>
          <p:cNvSpPr/>
          <p:nvPr/>
        </p:nvSpPr>
        <p:spPr>
          <a:xfrm>
            <a:off x="8929579" y="3970573"/>
            <a:ext cx="2050003" cy="26064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6" name="TextBox 65">
            <a:extLst>
              <a:ext uri="{FF2B5EF4-FFF2-40B4-BE49-F238E27FC236}">
                <a16:creationId xmlns:a16="http://schemas.microsoft.com/office/drawing/2014/main" id="{6B024B96-6102-4B1F-B68A-2E011D10039A}"/>
              </a:ext>
            </a:extLst>
          </p:cNvPr>
          <p:cNvSpPr txBox="1"/>
          <p:nvPr/>
        </p:nvSpPr>
        <p:spPr>
          <a:xfrm>
            <a:off x="9039394" y="6232245"/>
            <a:ext cx="19209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Segoe UI" panose="020B0502040204020203" pitchFamily="34" charset="0"/>
                <a:cs typeface="Segoe UI" panose="020B0502040204020203" pitchFamily="34" charset="0"/>
              </a:rPr>
              <a:t>Future Roadmap</a:t>
            </a:r>
          </a:p>
        </p:txBody>
      </p:sp>
      <p:cxnSp>
        <p:nvCxnSpPr>
          <p:cNvPr id="67" name="Elbow Connector 9">
            <a:extLst>
              <a:ext uri="{FF2B5EF4-FFF2-40B4-BE49-F238E27FC236}">
                <a16:creationId xmlns:a16="http://schemas.microsoft.com/office/drawing/2014/main" id="{091D21AA-48C8-4E67-89F8-52DCA795A5A2}"/>
              </a:ext>
            </a:extLst>
          </p:cNvPr>
          <p:cNvCxnSpPr>
            <a:cxnSpLocks/>
            <a:stCxn id="50" idx="3"/>
            <a:endCxn id="65" idx="1"/>
          </p:cNvCxnSpPr>
          <p:nvPr/>
        </p:nvCxnSpPr>
        <p:spPr>
          <a:xfrm>
            <a:off x="8671804" y="4819755"/>
            <a:ext cx="257775" cy="454063"/>
          </a:xfrm>
          <a:prstGeom prst="bentConnector3">
            <a:avLst>
              <a:gd name="adj1" fmla="val 50000"/>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70" name="Oval 69">
            <a:extLst>
              <a:ext uri="{FF2B5EF4-FFF2-40B4-BE49-F238E27FC236}">
                <a16:creationId xmlns:a16="http://schemas.microsoft.com/office/drawing/2014/main" id="{9BF7643A-69C6-4FB7-BAEB-A662A38CB5FC}"/>
              </a:ext>
            </a:extLst>
          </p:cNvPr>
          <p:cNvSpPr/>
          <p:nvPr/>
        </p:nvSpPr>
        <p:spPr>
          <a:xfrm>
            <a:off x="635194" y="4266808"/>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71" name="Oval 70">
            <a:extLst>
              <a:ext uri="{FF2B5EF4-FFF2-40B4-BE49-F238E27FC236}">
                <a16:creationId xmlns:a16="http://schemas.microsoft.com/office/drawing/2014/main" id="{359E56CE-5B87-4A18-B9FC-45305D99DB45}"/>
              </a:ext>
            </a:extLst>
          </p:cNvPr>
          <p:cNvSpPr/>
          <p:nvPr/>
        </p:nvSpPr>
        <p:spPr>
          <a:xfrm>
            <a:off x="5214508" y="4596287"/>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72" name="Oval 71">
            <a:extLst>
              <a:ext uri="{FF2B5EF4-FFF2-40B4-BE49-F238E27FC236}">
                <a16:creationId xmlns:a16="http://schemas.microsoft.com/office/drawing/2014/main" id="{DE2B6D5E-2C77-4AA5-BEB2-9669DDB3A615}"/>
              </a:ext>
            </a:extLst>
          </p:cNvPr>
          <p:cNvSpPr/>
          <p:nvPr/>
        </p:nvSpPr>
        <p:spPr>
          <a:xfrm>
            <a:off x="7827421" y="4300673"/>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73" name="Oval 72">
            <a:extLst>
              <a:ext uri="{FF2B5EF4-FFF2-40B4-BE49-F238E27FC236}">
                <a16:creationId xmlns:a16="http://schemas.microsoft.com/office/drawing/2014/main" id="{7C270594-0073-4EA0-B007-DA5725FF3857}"/>
              </a:ext>
            </a:extLst>
          </p:cNvPr>
          <p:cNvSpPr/>
          <p:nvPr/>
        </p:nvSpPr>
        <p:spPr>
          <a:xfrm>
            <a:off x="2321488" y="5523902"/>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
        <p:nvSpPr>
          <p:cNvPr id="68" name="Rectangle 67">
            <a:extLst>
              <a:ext uri="{FF2B5EF4-FFF2-40B4-BE49-F238E27FC236}">
                <a16:creationId xmlns:a16="http://schemas.microsoft.com/office/drawing/2014/main" id="{10D0CEB9-CC41-483B-A76A-20B32C4BA81D}"/>
              </a:ext>
            </a:extLst>
          </p:cNvPr>
          <p:cNvSpPr/>
          <p:nvPr/>
        </p:nvSpPr>
        <p:spPr>
          <a:xfrm>
            <a:off x="311449" y="3962836"/>
            <a:ext cx="8451454" cy="2638741"/>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155B476C-91BA-4D96-9683-8CDED5EB93E4}"/>
              </a:ext>
            </a:extLst>
          </p:cNvPr>
          <p:cNvSpPr txBox="1"/>
          <p:nvPr/>
        </p:nvSpPr>
        <p:spPr>
          <a:xfrm>
            <a:off x="320841" y="532263"/>
            <a:ext cx="11378463" cy="769441"/>
          </a:xfrm>
          <a:prstGeom prst="rect">
            <a:avLst/>
          </a:prstGeom>
          <a:noFill/>
        </p:spPr>
        <p:txBody>
          <a:bodyPr wrap="square" rtlCol="0">
            <a:spAutoFit/>
          </a:bodyPr>
          <a:lstStyle/>
          <a:p>
            <a:r>
              <a:rPr lang="en-US" sz="2200" i="1" dirty="0"/>
              <a:t>The proposed data mart will scale seamlessly to enable advanced analytics, visualization and custom UI &amp; services to business and power users alike</a:t>
            </a:r>
          </a:p>
        </p:txBody>
      </p:sp>
    </p:spTree>
    <p:extLst>
      <p:ext uri="{BB962C8B-B14F-4D97-AF65-F5344CB8AC3E}">
        <p14:creationId xmlns:p14="http://schemas.microsoft.com/office/powerpoint/2010/main" val="2256967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p:txBody>
          <a:bodyPr vert="horz" lIns="91440" tIns="45720" rIns="91440" bIns="45720" rtlCol="0" anchor="ctr">
            <a:normAutofit/>
          </a:bodyPr>
          <a:lstStyle/>
          <a:p>
            <a:r>
              <a:rPr lang="en-IN" dirty="0"/>
              <a:t>1. Metrics Foundry</a:t>
            </a:r>
          </a:p>
        </p:txBody>
      </p:sp>
      <p:sp>
        <p:nvSpPr>
          <p:cNvPr id="5" name="Rectangle 4">
            <a:extLst>
              <a:ext uri="{FF2B5EF4-FFF2-40B4-BE49-F238E27FC236}">
                <a16:creationId xmlns:a16="http://schemas.microsoft.com/office/drawing/2014/main" id="{A0A5CF2D-D98F-4B81-AD93-4BE78A49535D}"/>
              </a:ext>
            </a:extLst>
          </p:cNvPr>
          <p:cNvSpPr/>
          <p:nvPr/>
        </p:nvSpPr>
        <p:spPr>
          <a:xfrm>
            <a:off x="382127" y="585815"/>
            <a:ext cx="10828630" cy="3626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rPr>
              <a:t>An indexed and searchable repository of all metrics made available to all users of the platform</a:t>
            </a:r>
          </a:p>
        </p:txBody>
      </p:sp>
      <p:sp>
        <p:nvSpPr>
          <p:cNvPr id="6" name="Rectangle 5">
            <a:extLst>
              <a:ext uri="{FF2B5EF4-FFF2-40B4-BE49-F238E27FC236}">
                <a16:creationId xmlns:a16="http://schemas.microsoft.com/office/drawing/2014/main" id="{AF2CD9D5-52BF-49FD-A455-B43D3EFE89A2}"/>
              </a:ext>
            </a:extLst>
          </p:cNvPr>
          <p:cNvSpPr/>
          <p:nvPr/>
        </p:nvSpPr>
        <p:spPr>
          <a:xfrm>
            <a:off x="394878" y="2308984"/>
            <a:ext cx="11370402" cy="1116512"/>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B1808F56-2C76-4D51-8D90-88018A1BAC54}"/>
              </a:ext>
            </a:extLst>
          </p:cNvPr>
          <p:cNvSpPr/>
          <p:nvPr/>
        </p:nvSpPr>
        <p:spPr>
          <a:xfrm>
            <a:off x="2051303" y="3639956"/>
            <a:ext cx="4634071" cy="1323439"/>
          </a:xfrm>
          <a:prstGeom prst="rect">
            <a:avLst/>
          </a:prstGeom>
          <a:ln>
            <a:noFill/>
          </a:ln>
        </p:spPr>
        <p:txBody>
          <a:bodyPr wrap="square">
            <a:spAutoFit/>
          </a:bodyPr>
          <a:lstStyle/>
          <a:p>
            <a:r>
              <a:rPr lang="en-US" sz="1600" b="1" dirty="0">
                <a:latin typeface="Calibri" panose="020F0502020204030204" pitchFamily="34" charset="0"/>
                <a:ea typeface="Segoe UI" panose="020B0502040204020203" pitchFamily="34" charset="0"/>
                <a:cs typeface="Calibri" panose="020F0502020204030204" pitchFamily="34" charset="0"/>
              </a:rPr>
              <a:t>Develop a Lexical Parser to process Hive scripts and decipher:</a:t>
            </a:r>
          </a:p>
          <a:p>
            <a:pPr marL="800100" lvl="1"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Metrics Lineage</a:t>
            </a:r>
          </a:p>
          <a:p>
            <a:pPr marL="800100" lvl="1"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Source to output computation / transformations</a:t>
            </a:r>
          </a:p>
        </p:txBody>
      </p:sp>
      <p:sp>
        <p:nvSpPr>
          <p:cNvPr id="8" name="Rounded Rectangle 3">
            <a:extLst>
              <a:ext uri="{FF2B5EF4-FFF2-40B4-BE49-F238E27FC236}">
                <a16:creationId xmlns:a16="http://schemas.microsoft.com/office/drawing/2014/main" id="{220CE635-F0E1-422B-900A-7EBD463231AB}"/>
              </a:ext>
            </a:extLst>
          </p:cNvPr>
          <p:cNvSpPr/>
          <p:nvPr/>
        </p:nvSpPr>
        <p:spPr>
          <a:xfrm>
            <a:off x="2263535" y="1281483"/>
            <a:ext cx="1828800" cy="744148"/>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Indexed List of all metrics</a:t>
            </a:r>
          </a:p>
        </p:txBody>
      </p:sp>
      <p:sp>
        <p:nvSpPr>
          <p:cNvPr id="9" name="Rounded Rectangle 59">
            <a:extLst>
              <a:ext uri="{FF2B5EF4-FFF2-40B4-BE49-F238E27FC236}">
                <a16:creationId xmlns:a16="http://schemas.microsoft.com/office/drawing/2014/main" id="{11F56AF2-1FE5-41DF-96AD-627044A9C111}"/>
              </a:ext>
            </a:extLst>
          </p:cNvPr>
          <p:cNvSpPr/>
          <p:nvPr/>
        </p:nvSpPr>
        <p:spPr>
          <a:xfrm>
            <a:off x="4757210" y="1263932"/>
            <a:ext cx="1828800" cy="76169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 definition standardization</a:t>
            </a:r>
          </a:p>
        </p:txBody>
      </p:sp>
      <p:sp>
        <p:nvSpPr>
          <p:cNvPr id="10" name="Rounded Rectangle 68">
            <a:extLst>
              <a:ext uri="{FF2B5EF4-FFF2-40B4-BE49-F238E27FC236}">
                <a16:creationId xmlns:a16="http://schemas.microsoft.com/office/drawing/2014/main" id="{F6766322-F5CE-45A0-9435-6799C0C14E93}"/>
              </a:ext>
            </a:extLst>
          </p:cNvPr>
          <p:cNvSpPr/>
          <p:nvPr/>
        </p:nvSpPr>
        <p:spPr>
          <a:xfrm>
            <a:off x="7250885" y="1263932"/>
            <a:ext cx="1828800" cy="76169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Ownership and Lineage of Metrics</a:t>
            </a:r>
          </a:p>
        </p:txBody>
      </p:sp>
      <p:sp>
        <p:nvSpPr>
          <p:cNvPr id="11" name="Rounded Rectangle 69">
            <a:extLst>
              <a:ext uri="{FF2B5EF4-FFF2-40B4-BE49-F238E27FC236}">
                <a16:creationId xmlns:a16="http://schemas.microsoft.com/office/drawing/2014/main" id="{FF6A25DF-1BCE-47CD-9304-053B141B31BF}"/>
              </a:ext>
            </a:extLst>
          </p:cNvPr>
          <p:cNvSpPr/>
          <p:nvPr/>
        </p:nvSpPr>
        <p:spPr>
          <a:xfrm>
            <a:off x="9744559" y="1263932"/>
            <a:ext cx="1828800" cy="76169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Frequency and Quality aspects of Metrics</a:t>
            </a:r>
          </a:p>
        </p:txBody>
      </p:sp>
      <p:sp>
        <p:nvSpPr>
          <p:cNvPr id="12" name="Rectangle 11">
            <a:extLst>
              <a:ext uri="{FF2B5EF4-FFF2-40B4-BE49-F238E27FC236}">
                <a16:creationId xmlns:a16="http://schemas.microsoft.com/office/drawing/2014/main" id="{BDBDEE1D-6B08-4590-87DD-F13CA411ED01}"/>
              </a:ext>
            </a:extLst>
          </p:cNvPr>
          <p:cNvSpPr/>
          <p:nvPr/>
        </p:nvSpPr>
        <p:spPr>
          <a:xfrm>
            <a:off x="394878" y="1106203"/>
            <a:ext cx="11370402" cy="107715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423C5B39-AC49-4B6D-B781-2C6BD7C7595A}"/>
              </a:ext>
            </a:extLst>
          </p:cNvPr>
          <p:cNvSpPr/>
          <p:nvPr/>
        </p:nvSpPr>
        <p:spPr>
          <a:xfrm>
            <a:off x="6779995" y="3627537"/>
            <a:ext cx="5016825" cy="1569660"/>
          </a:xfrm>
          <a:prstGeom prst="rect">
            <a:avLst/>
          </a:prstGeom>
          <a:ln>
            <a:noFill/>
          </a:ln>
        </p:spPr>
        <p:txBody>
          <a:bodyPr wrap="square">
            <a:spAutoFit/>
          </a:bodyPr>
          <a:lstStyle/>
          <a:p>
            <a:r>
              <a:rPr lang="en-US" sz="1600" b="1" dirty="0">
                <a:latin typeface="Calibri" panose="020F0502020204030204" pitchFamily="34" charset="0"/>
                <a:ea typeface="Segoe UI" panose="020B0502040204020203" pitchFamily="34" charset="0"/>
                <a:cs typeface="Calibri" panose="020F0502020204030204" pitchFamily="34" charset="0"/>
              </a:rPr>
              <a:t>Conduct user interviews to understand</a:t>
            </a:r>
          </a:p>
          <a:p>
            <a:pPr marL="342900"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Current frequency of refresh, expected SLA for refresh frequency</a:t>
            </a:r>
          </a:p>
          <a:p>
            <a:pPr marL="342900"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How to ascertain and assure quality of the metric</a:t>
            </a:r>
          </a:p>
          <a:p>
            <a:pPr marL="342900"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Business Owner and definition of the metric</a:t>
            </a:r>
          </a:p>
          <a:p>
            <a:pPr marL="342900"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ACLs (at a user group level)</a:t>
            </a:r>
          </a:p>
        </p:txBody>
      </p:sp>
      <p:sp>
        <p:nvSpPr>
          <p:cNvPr id="14" name="Rectangle 13">
            <a:extLst>
              <a:ext uri="{FF2B5EF4-FFF2-40B4-BE49-F238E27FC236}">
                <a16:creationId xmlns:a16="http://schemas.microsoft.com/office/drawing/2014/main" id="{12069FF6-1128-4AB5-8A0D-88785536772A}"/>
              </a:ext>
            </a:extLst>
          </p:cNvPr>
          <p:cNvSpPr/>
          <p:nvPr/>
        </p:nvSpPr>
        <p:spPr>
          <a:xfrm>
            <a:off x="394878" y="3543593"/>
            <a:ext cx="11370402" cy="2013804"/>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EB0ACA83-D6E1-4BE0-8373-7D3A01083BAC}"/>
              </a:ext>
            </a:extLst>
          </p:cNvPr>
          <p:cNvSpPr/>
          <p:nvPr/>
        </p:nvSpPr>
        <p:spPr>
          <a:xfrm>
            <a:off x="382127" y="5668612"/>
            <a:ext cx="11370402" cy="70338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8253EAE-7918-49B1-BDD0-65850914206B}"/>
              </a:ext>
            </a:extLst>
          </p:cNvPr>
          <p:cNvSpPr/>
          <p:nvPr/>
        </p:nvSpPr>
        <p:spPr>
          <a:xfrm>
            <a:off x="394879" y="1098675"/>
            <a:ext cx="1655501" cy="1092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Features</a:t>
            </a:r>
          </a:p>
        </p:txBody>
      </p:sp>
      <p:sp>
        <p:nvSpPr>
          <p:cNvPr id="19" name="Rectangle 18">
            <a:extLst>
              <a:ext uri="{FF2B5EF4-FFF2-40B4-BE49-F238E27FC236}">
                <a16:creationId xmlns:a16="http://schemas.microsoft.com/office/drawing/2014/main" id="{F9EB6326-FDF3-463D-A736-0F023A6F80C3}"/>
              </a:ext>
            </a:extLst>
          </p:cNvPr>
          <p:cNvSpPr/>
          <p:nvPr/>
        </p:nvSpPr>
        <p:spPr>
          <a:xfrm>
            <a:off x="382127" y="2318092"/>
            <a:ext cx="1669177" cy="11142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Benefits</a:t>
            </a:r>
          </a:p>
        </p:txBody>
      </p:sp>
      <p:sp>
        <p:nvSpPr>
          <p:cNvPr id="20" name="Rectangle 19">
            <a:extLst>
              <a:ext uri="{FF2B5EF4-FFF2-40B4-BE49-F238E27FC236}">
                <a16:creationId xmlns:a16="http://schemas.microsoft.com/office/drawing/2014/main" id="{A2C77FC6-F0C1-46C0-BAC3-672F9ABEF06F}"/>
              </a:ext>
            </a:extLst>
          </p:cNvPr>
          <p:cNvSpPr/>
          <p:nvPr/>
        </p:nvSpPr>
        <p:spPr>
          <a:xfrm>
            <a:off x="382127" y="3550475"/>
            <a:ext cx="1669177" cy="200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Methodology</a:t>
            </a:r>
          </a:p>
        </p:txBody>
      </p:sp>
      <p:sp>
        <p:nvSpPr>
          <p:cNvPr id="21" name="Rectangle 20">
            <a:extLst>
              <a:ext uri="{FF2B5EF4-FFF2-40B4-BE49-F238E27FC236}">
                <a16:creationId xmlns:a16="http://schemas.microsoft.com/office/drawing/2014/main" id="{B4F1E72E-539D-4EC8-8FA4-1F47F501DC03}"/>
              </a:ext>
            </a:extLst>
          </p:cNvPr>
          <p:cNvSpPr/>
          <p:nvPr/>
        </p:nvSpPr>
        <p:spPr>
          <a:xfrm>
            <a:off x="382127" y="5668612"/>
            <a:ext cx="1669177"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Calibri" panose="020F0502020204030204" pitchFamily="34" charset="0"/>
              </a:rPr>
              <a:t>Recommended Technology</a:t>
            </a:r>
          </a:p>
        </p:txBody>
      </p:sp>
      <p:sp>
        <p:nvSpPr>
          <p:cNvPr id="22" name="Slide Number Placeholder 2">
            <a:extLst>
              <a:ext uri="{FF2B5EF4-FFF2-40B4-BE49-F238E27FC236}">
                <a16:creationId xmlns:a16="http://schemas.microsoft.com/office/drawing/2014/main" id="{31BF4745-38EF-498B-960C-D586F959ECF9}"/>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19</a:t>
            </a:fld>
            <a:endParaRPr lang="en-US" dirty="0"/>
          </a:p>
        </p:txBody>
      </p:sp>
      <p:sp>
        <p:nvSpPr>
          <p:cNvPr id="3" name="Footer Placeholder 2">
            <a:extLst>
              <a:ext uri="{FF2B5EF4-FFF2-40B4-BE49-F238E27FC236}">
                <a16:creationId xmlns:a16="http://schemas.microsoft.com/office/drawing/2014/main" id="{2620F08A-63C6-42A8-8C3A-3D8DCF53E9C5}"/>
              </a:ext>
            </a:extLst>
          </p:cNvPr>
          <p:cNvSpPr>
            <a:spLocks noGrp="1"/>
          </p:cNvSpPr>
          <p:nvPr>
            <p:ph type="ftr" sz="quarter" idx="11"/>
          </p:nvPr>
        </p:nvSpPr>
        <p:spPr/>
        <p:txBody>
          <a:bodyPr/>
          <a:lstStyle/>
          <a:p>
            <a:r>
              <a:rPr lang="en-US" dirty="0"/>
              <a:t>© LatentView Analytics. Confidential</a:t>
            </a:r>
          </a:p>
        </p:txBody>
      </p:sp>
      <p:sp>
        <p:nvSpPr>
          <p:cNvPr id="16" name="Rectangle 15">
            <a:extLst>
              <a:ext uri="{FF2B5EF4-FFF2-40B4-BE49-F238E27FC236}">
                <a16:creationId xmlns:a16="http://schemas.microsoft.com/office/drawing/2014/main" id="{D631AB88-D521-644A-A86F-98EB64EFFC06}"/>
              </a:ext>
            </a:extLst>
          </p:cNvPr>
          <p:cNvSpPr/>
          <p:nvPr/>
        </p:nvSpPr>
        <p:spPr>
          <a:xfrm>
            <a:off x="2263534" y="2434673"/>
            <a:ext cx="9392017" cy="869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latin typeface="Calibri" panose="020F0502020204030204" pitchFamily="34" charset="0"/>
                <a:ea typeface="Segoe UI" panose="020B0502040204020203" pitchFamily="34" charset="0"/>
                <a:cs typeface="Calibri" panose="020F0502020204030204" pitchFamily="34" charset="0"/>
              </a:rPr>
              <a:t>Authoritative Metrics Repository and minimal UI to track and view details</a:t>
            </a:r>
          </a:p>
          <a:p>
            <a:pPr marL="342900" indent="-342900">
              <a:buFont typeface="+mj-lt"/>
              <a:buAutoNum type="arabicPeriod"/>
            </a:pPr>
            <a:r>
              <a:rPr lang="en-IN" sz="1600" dirty="0">
                <a:solidFill>
                  <a:schemeClr val="tx1"/>
                </a:solidFill>
                <a:latin typeface="Calibri" panose="020F0502020204030204" pitchFamily="34" charset="0"/>
                <a:ea typeface="Segoe UI" panose="020B0502040204020203" pitchFamily="34" charset="0"/>
                <a:cs typeface="Calibri" panose="020F0502020204030204" pitchFamily="34" charset="0"/>
              </a:rPr>
              <a:t>Centralized Configuration Store for pipelines, governance and visualization</a:t>
            </a:r>
            <a:endParaRPr lang="en-US" sz="1600" dirty="0">
              <a:solidFill>
                <a:schemeClr val="tx1"/>
              </a:solidFill>
              <a:latin typeface="Calibri" panose="020F0502020204030204" pitchFamily="34" charset="0"/>
              <a:ea typeface="Segoe UI" panose="020B0502040204020203" pitchFamily="34" charset="0"/>
              <a:cs typeface="Calibri" panose="020F0502020204030204" pitchFamily="34" charset="0"/>
            </a:endParaRPr>
          </a:p>
        </p:txBody>
      </p:sp>
      <p:pic>
        <p:nvPicPr>
          <p:cNvPr id="23" name="Picture 2" descr="Image result for elastic search logo">
            <a:extLst>
              <a:ext uri="{FF2B5EF4-FFF2-40B4-BE49-F238E27FC236}">
                <a16:creationId xmlns:a16="http://schemas.microsoft.com/office/drawing/2014/main" id="{0F43756D-9138-4012-B359-6B008180E17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803268" y="5741818"/>
            <a:ext cx="1087943" cy="5666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stretch>
            <a:fillRect/>
          </a:stretch>
        </p:blipFill>
        <p:spPr>
          <a:xfrm>
            <a:off x="4046035" y="5755953"/>
            <a:ext cx="522467" cy="522467"/>
          </a:xfrm>
          <a:prstGeom prst="rect">
            <a:avLst/>
          </a:prstGeom>
        </p:spPr>
      </p:pic>
    </p:spTree>
    <p:extLst>
      <p:ext uri="{BB962C8B-B14F-4D97-AF65-F5344CB8AC3E}">
        <p14:creationId xmlns:p14="http://schemas.microsoft.com/office/powerpoint/2010/main" val="140040077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79AA-76EB-4B63-94DB-9BA65F8F6B84}"/>
              </a:ext>
            </a:extLst>
          </p:cNvPr>
          <p:cNvSpPr>
            <a:spLocks noGrp="1"/>
          </p:cNvSpPr>
          <p:nvPr>
            <p:ph type="title"/>
          </p:nvPr>
        </p:nvSpPr>
        <p:spPr>
          <a:xfrm>
            <a:off x="115076" y="0"/>
            <a:ext cx="11198918" cy="703385"/>
          </a:xfrm>
        </p:spPr>
        <p:txBody>
          <a:bodyPr/>
          <a:lstStyle/>
          <a:p>
            <a:r>
              <a:rPr lang="en-IN" dirty="0"/>
              <a:t>Agenda</a:t>
            </a:r>
            <a:endParaRPr lang="en-US" dirty="0"/>
          </a:p>
        </p:txBody>
      </p:sp>
      <p:sp>
        <p:nvSpPr>
          <p:cNvPr id="4" name="Abgerundetes Rechteck 37">
            <a:hlinkClick r:id="" action="ppaction://noaction"/>
            <a:extLst>
              <a:ext uri="{FF2B5EF4-FFF2-40B4-BE49-F238E27FC236}">
                <a16:creationId xmlns:a16="http://schemas.microsoft.com/office/drawing/2014/main" id="{9AE54D2E-296C-4D42-8025-16CE6AA6BF4D}"/>
              </a:ext>
            </a:extLst>
          </p:cNvPr>
          <p:cNvSpPr/>
          <p:nvPr/>
        </p:nvSpPr>
        <p:spPr bwMode="gray">
          <a:xfrm>
            <a:off x="794769" y="1005245"/>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1</a:t>
            </a:r>
          </a:p>
        </p:txBody>
      </p:sp>
      <p:sp>
        <p:nvSpPr>
          <p:cNvPr id="6" name="Rectangle 9">
            <a:extLst>
              <a:ext uri="{FF2B5EF4-FFF2-40B4-BE49-F238E27FC236}">
                <a16:creationId xmlns:a16="http://schemas.microsoft.com/office/drawing/2014/main" id="{D7BEC600-0BE6-4721-BFE6-6BFE0BA5C246}"/>
              </a:ext>
            </a:extLst>
          </p:cNvPr>
          <p:cNvSpPr>
            <a:spLocks noChangeArrowheads="1"/>
          </p:cNvSpPr>
          <p:nvPr/>
        </p:nvSpPr>
        <p:spPr bwMode="gray">
          <a:xfrm>
            <a:off x="1585134" y="1020202"/>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About LatentView</a:t>
            </a:r>
          </a:p>
        </p:txBody>
      </p:sp>
      <p:sp>
        <p:nvSpPr>
          <p:cNvPr id="11" name="Rectangle 9">
            <a:extLst>
              <a:ext uri="{FF2B5EF4-FFF2-40B4-BE49-F238E27FC236}">
                <a16:creationId xmlns:a16="http://schemas.microsoft.com/office/drawing/2014/main" id="{219B4D60-4493-42CB-B584-8E1FECFAB71D}"/>
              </a:ext>
            </a:extLst>
          </p:cNvPr>
          <p:cNvSpPr>
            <a:spLocks noChangeArrowheads="1"/>
          </p:cNvSpPr>
          <p:nvPr/>
        </p:nvSpPr>
        <p:spPr bwMode="gray">
          <a:xfrm>
            <a:off x="1639077" y="19101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Background and Objectives</a:t>
            </a:r>
          </a:p>
        </p:txBody>
      </p:sp>
      <p:sp>
        <p:nvSpPr>
          <p:cNvPr id="12" name="Rectangle 24">
            <a:extLst>
              <a:ext uri="{FF2B5EF4-FFF2-40B4-BE49-F238E27FC236}">
                <a16:creationId xmlns:a16="http://schemas.microsoft.com/office/drawing/2014/main" id="{740CE986-C6DA-40BA-B0BE-49C3E06DA8F0}"/>
              </a:ext>
            </a:extLst>
          </p:cNvPr>
          <p:cNvSpPr txBox="1"/>
          <p:nvPr/>
        </p:nvSpPr>
        <p:spPr>
          <a:xfrm>
            <a:off x="869088" y="1751722"/>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Abgerundetes Rechteck 37">
            <a:hlinkClick r:id="rId3" action="ppaction://hlinksldjump"/>
            <a:extLst>
              <a:ext uri="{FF2B5EF4-FFF2-40B4-BE49-F238E27FC236}">
                <a16:creationId xmlns:a16="http://schemas.microsoft.com/office/drawing/2014/main" id="{5AA9A6F5-AB49-43BF-B6CD-88AD17385BA1}"/>
              </a:ext>
            </a:extLst>
          </p:cNvPr>
          <p:cNvSpPr/>
          <p:nvPr/>
        </p:nvSpPr>
        <p:spPr bwMode="gray">
          <a:xfrm>
            <a:off x="794769" y="1901538"/>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2</a:t>
            </a:r>
          </a:p>
        </p:txBody>
      </p:sp>
      <p:sp>
        <p:nvSpPr>
          <p:cNvPr id="13" name="Rectangle 9">
            <a:extLst>
              <a:ext uri="{FF2B5EF4-FFF2-40B4-BE49-F238E27FC236}">
                <a16:creationId xmlns:a16="http://schemas.microsoft.com/office/drawing/2014/main" id="{6B70F8B7-5FED-483D-9149-07BA57FF71A2}"/>
              </a:ext>
            </a:extLst>
          </p:cNvPr>
          <p:cNvSpPr>
            <a:spLocks noChangeArrowheads="1"/>
          </p:cNvSpPr>
          <p:nvPr/>
        </p:nvSpPr>
        <p:spPr bwMode="gray">
          <a:xfrm>
            <a:off x="1585134" y="2800056"/>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14" name="Rectangle 24">
            <a:extLst>
              <a:ext uri="{FF2B5EF4-FFF2-40B4-BE49-F238E27FC236}">
                <a16:creationId xmlns:a16="http://schemas.microsoft.com/office/drawing/2014/main" id="{6855E2BF-5022-4BAB-AD8C-1F2FEF1F0492}"/>
              </a:ext>
            </a:extLst>
          </p:cNvPr>
          <p:cNvSpPr txBox="1"/>
          <p:nvPr/>
        </p:nvSpPr>
        <p:spPr>
          <a:xfrm>
            <a:off x="1879722" y="3009702"/>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LatentView Solution Approach for Dropbox</a:t>
            </a:r>
          </a:p>
        </p:txBody>
      </p:sp>
      <p:sp>
        <p:nvSpPr>
          <p:cNvPr id="15" name="Abgerundetes Rechteck 37">
            <a:hlinkClick r:id="" action="ppaction://noaction"/>
            <a:extLst>
              <a:ext uri="{FF2B5EF4-FFF2-40B4-BE49-F238E27FC236}">
                <a16:creationId xmlns:a16="http://schemas.microsoft.com/office/drawing/2014/main" id="{A8443C40-ED13-4097-8F56-131DBA4CCF40}"/>
              </a:ext>
            </a:extLst>
          </p:cNvPr>
          <p:cNvSpPr/>
          <p:nvPr/>
        </p:nvSpPr>
        <p:spPr bwMode="gray">
          <a:xfrm>
            <a:off x="794769" y="279783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3</a:t>
            </a:r>
          </a:p>
        </p:txBody>
      </p:sp>
      <p:sp>
        <p:nvSpPr>
          <p:cNvPr id="32" name="Slide Number Placeholder 31">
            <a:extLst>
              <a:ext uri="{FF2B5EF4-FFF2-40B4-BE49-F238E27FC236}">
                <a16:creationId xmlns:a16="http://schemas.microsoft.com/office/drawing/2014/main" id="{78C54DFF-104E-46BE-B91E-9B7FCDCF7F07}"/>
              </a:ext>
            </a:extLst>
          </p:cNvPr>
          <p:cNvSpPr>
            <a:spLocks noGrp="1"/>
          </p:cNvSpPr>
          <p:nvPr>
            <p:ph type="sldNum" sz="quarter" idx="12"/>
          </p:nvPr>
        </p:nvSpPr>
        <p:spPr>
          <a:xfrm>
            <a:off x="9448800" y="6434472"/>
            <a:ext cx="2743200" cy="365125"/>
          </a:xfrm>
        </p:spPr>
        <p:txBody>
          <a:bodyPr/>
          <a:lstStyle/>
          <a:p>
            <a:fld id="{A0C1D9D2-9780-41B5-B48D-9BB1413BC614}" type="slidenum">
              <a:rPr lang="en-US" smtClean="0"/>
              <a:pPr/>
              <a:t>2</a:t>
            </a:fld>
            <a:endParaRPr lang="en-US" dirty="0"/>
          </a:p>
        </p:txBody>
      </p:sp>
      <p:sp>
        <p:nvSpPr>
          <p:cNvPr id="19" name="Rectangle 9">
            <a:extLst>
              <a:ext uri="{FF2B5EF4-FFF2-40B4-BE49-F238E27FC236}">
                <a16:creationId xmlns:a16="http://schemas.microsoft.com/office/drawing/2014/main" id="{219B4D60-4493-42CB-B584-8E1FECFAB71D}"/>
              </a:ext>
            </a:extLst>
          </p:cNvPr>
          <p:cNvSpPr>
            <a:spLocks noChangeArrowheads="1"/>
          </p:cNvSpPr>
          <p:nvPr/>
        </p:nvSpPr>
        <p:spPr bwMode="gray">
          <a:xfrm>
            <a:off x="1639077" y="3689983"/>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Workplan, Engagement Model and Commercials</a:t>
            </a:r>
            <a:endParaRPr lang="en-IN" sz="2000" kern="0" dirty="0">
              <a:solidFill>
                <a:schemeClr val="bg2">
                  <a:lumMod val="25000"/>
                </a:schemeClr>
              </a:solidFill>
              <a:latin typeface="Segoe UI" panose="020B0502040204020203" pitchFamily="34" charset="0"/>
              <a:cs typeface="Segoe UI" panose="020B0502040204020203" pitchFamily="34" charset="0"/>
            </a:endParaRPr>
          </a:p>
        </p:txBody>
      </p:sp>
      <p:sp>
        <p:nvSpPr>
          <p:cNvPr id="20" name="Abgerundetes Rechteck 37">
            <a:hlinkClick r:id="rId3" action="ppaction://hlinksldjump"/>
            <a:extLst>
              <a:ext uri="{FF2B5EF4-FFF2-40B4-BE49-F238E27FC236}">
                <a16:creationId xmlns:a16="http://schemas.microsoft.com/office/drawing/2014/main" id="{5AA9A6F5-AB49-43BF-B6CD-88AD17385BA1}"/>
              </a:ext>
            </a:extLst>
          </p:cNvPr>
          <p:cNvSpPr/>
          <p:nvPr/>
        </p:nvSpPr>
        <p:spPr bwMode="gray">
          <a:xfrm>
            <a:off x="794769" y="3694124"/>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4</a:t>
            </a:r>
          </a:p>
        </p:txBody>
      </p:sp>
      <p:sp>
        <p:nvSpPr>
          <p:cNvPr id="21" name="Rectangle 9">
            <a:extLst>
              <a:ext uri="{FF2B5EF4-FFF2-40B4-BE49-F238E27FC236}">
                <a16:creationId xmlns:a16="http://schemas.microsoft.com/office/drawing/2014/main" id="{219B4D60-4493-42CB-B584-8E1FECFAB71D}"/>
              </a:ext>
            </a:extLst>
          </p:cNvPr>
          <p:cNvSpPr>
            <a:spLocks noChangeArrowheads="1"/>
          </p:cNvSpPr>
          <p:nvPr/>
        </p:nvSpPr>
        <p:spPr bwMode="gray">
          <a:xfrm>
            <a:off x="1639077" y="457991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LatentView’s Data Engineering Capabilities</a:t>
            </a:r>
          </a:p>
        </p:txBody>
      </p:sp>
      <p:sp>
        <p:nvSpPr>
          <p:cNvPr id="24" name="Abgerundetes Rechteck 37">
            <a:hlinkClick r:id="rId3" action="ppaction://hlinksldjump"/>
            <a:extLst>
              <a:ext uri="{FF2B5EF4-FFF2-40B4-BE49-F238E27FC236}">
                <a16:creationId xmlns:a16="http://schemas.microsoft.com/office/drawing/2014/main" id="{5AA9A6F5-AB49-43BF-B6CD-88AD17385BA1}"/>
              </a:ext>
            </a:extLst>
          </p:cNvPr>
          <p:cNvSpPr/>
          <p:nvPr/>
        </p:nvSpPr>
        <p:spPr bwMode="gray">
          <a:xfrm>
            <a:off x="794769" y="4590417"/>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5</a:t>
            </a:r>
          </a:p>
        </p:txBody>
      </p:sp>
      <p:sp>
        <p:nvSpPr>
          <p:cNvPr id="25" name="Rectangle 9">
            <a:extLst>
              <a:ext uri="{FF2B5EF4-FFF2-40B4-BE49-F238E27FC236}">
                <a16:creationId xmlns:a16="http://schemas.microsoft.com/office/drawing/2014/main" id="{A76B49A2-4DE4-4A81-A02E-B55782B9AEB1}"/>
              </a:ext>
            </a:extLst>
          </p:cNvPr>
          <p:cNvSpPr>
            <a:spLocks noChangeArrowheads="1"/>
          </p:cNvSpPr>
          <p:nvPr/>
        </p:nvSpPr>
        <p:spPr bwMode="gray">
          <a:xfrm>
            <a:off x="1639077" y="5469835"/>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IN" sz="2000" kern="0" dirty="0">
                <a:solidFill>
                  <a:schemeClr val="bg2">
                    <a:lumMod val="25000"/>
                  </a:schemeClr>
                </a:solidFill>
                <a:latin typeface="Segoe UI" panose="020B0502040204020203" pitchFamily="34" charset="0"/>
                <a:cs typeface="Segoe UI" panose="020B0502040204020203" pitchFamily="34" charset="0"/>
              </a:rPr>
              <a:t>Select Case Studies in Data Engineering</a:t>
            </a:r>
            <a:endPar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Abgerundetes Rechteck 37">
            <a:hlinkClick r:id="rId3" action="ppaction://hlinksldjump"/>
            <a:extLst>
              <a:ext uri="{FF2B5EF4-FFF2-40B4-BE49-F238E27FC236}">
                <a16:creationId xmlns:a16="http://schemas.microsoft.com/office/drawing/2014/main" id="{3BC6864B-3FFE-4564-AEF0-0E314C206C4E}"/>
              </a:ext>
            </a:extLst>
          </p:cNvPr>
          <p:cNvSpPr/>
          <p:nvPr/>
        </p:nvSpPr>
        <p:spPr bwMode="gray">
          <a:xfrm>
            <a:off x="794769" y="5486709"/>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6</a:t>
            </a:r>
          </a:p>
        </p:txBody>
      </p:sp>
      <p:sp>
        <p:nvSpPr>
          <p:cNvPr id="3" name="Footer Placeholder 2">
            <a:extLst>
              <a:ext uri="{FF2B5EF4-FFF2-40B4-BE49-F238E27FC236}">
                <a16:creationId xmlns:a16="http://schemas.microsoft.com/office/drawing/2014/main" id="{F5EC004F-7E82-42B2-A785-18FFC19C312D}"/>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551140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p:txBody>
          <a:bodyPr vert="horz" lIns="91440" tIns="45720" rIns="91440" bIns="45720" rtlCol="0" anchor="ctr">
            <a:normAutofit/>
          </a:bodyPr>
          <a:lstStyle/>
          <a:p>
            <a:r>
              <a:rPr lang="en-IN" dirty="0"/>
              <a:t>2. ETL &amp; Data Pipelines</a:t>
            </a:r>
          </a:p>
        </p:txBody>
      </p:sp>
      <p:sp>
        <p:nvSpPr>
          <p:cNvPr id="5" name="Rectangle 4">
            <a:extLst>
              <a:ext uri="{FF2B5EF4-FFF2-40B4-BE49-F238E27FC236}">
                <a16:creationId xmlns:a16="http://schemas.microsoft.com/office/drawing/2014/main" id="{A0A5CF2D-D98F-4B81-AD93-4BE78A49535D}"/>
              </a:ext>
            </a:extLst>
          </p:cNvPr>
          <p:cNvSpPr/>
          <p:nvPr/>
        </p:nvSpPr>
        <p:spPr>
          <a:xfrm>
            <a:off x="382127" y="585815"/>
            <a:ext cx="10828630" cy="3626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rPr>
              <a:t>SLA bound pipeline orchestration will be enforced to populate data into the data mart</a:t>
            </a:r>
          </a:p>
          <a:p>
            <a:endParaRPr lang="en-US" sz="2200" i="1" dirty="0">
              <a:solidFill>
                <a:schemeClr val="tx1"/>
              </a:solidFill>
            </a:endParaRPr>
          </a:p>
        </p:txBody>
      </p:sp>
      <p:sp>
        <p:nvSpPr>
          <p:cNvPr id="6" name="Rectangle 5">
            <a:extLst>
              <a:ext uri="{FF2B5EF4-FFF2-40B4-BE49-F238E27FC236}">
                <a16:creationId xmlns:a16="http://schemas.microsoft.com/office/drawing/2014/main" id="{AF2CD9D5-52BF-49FD-A455-B43D3EFE89A2}"/>
              </a:ext>
            </a:extLst>
          </p:cNvPr>
          <p:cNvSpPr/>
          <p:nvPr/>
        </p:nvSpPr>
        <p:spPr>
          <a:xfrm>
            <a:off x="394878" y="2308984"/>
            <a:ext cx="11370402" cy="1116512"/>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B1808F56-2C76-4D51-8D90-88018A1BAC54}"/>
              </a:ext>
            </a:extLst>
          </p:cNvPr>
          <p:cNvSpPr/>
          <p:nvPr/>
        </p:nvSpPr>
        <p:spPr>
          <a:xfrm>
            <a:off x="2263533" y="3639956"/>
            <a:ext cx="9392017" cy="1815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mj-lt"/>
              <a:buAutoNum type="arabicPeriod"/>
            </a:pPr>
            <a:r>
              <a:rPr lang="en-US" sz="1600" dirty="0">
                <a:solidFill>
                  <a:schemeClr val="tx1"/>
                </a:solidFill>
                <a:latin typeface="Calibri" panose="020F0502020204030204" pitchFamily="34" charset="0"/>
                <a:cs typeface="Calibri" panose="020F0502020204030204" pitchFamily="34" charset="0"/>
              </a:rPr>
              <a:t>For the list of metrics, consolidate the required number of output data tables</a:t>
            </a:r>
          </a:p>
          <a:p>
            <a:pPr marL="342900" indent="-342900">
              <a:buFont typeface="+mj-lt"/>
              <a:buAutoNum type="arabicPeriod"/>
            </a:pPr>
            <a:r>
              <a:rPr lang="en-US" sz="1600" dirty="0">
                <a:solidFill>
                  <a:schemeClr val="tx1"/>
                </a:solidFill>
                <a:latin typeface="Calibri" panose="020F0502020204030204" pitchFamily="34" charset="0"/>
                <a:cs typeface="Calibri" panose="020F0502020204030204" pitchFamily="34" charset="0"/>
              </a:rPr>
              <a:t>For each table, in respective grain, create ETLs from managed schema to destination data mart</a:t>
            </a:r>
          </a:p>
          <a:p>
            <a:pPr marL="742950" lvl="1" indent="-285750">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rPr>
              <a:t>ETLs to honor the computations as captured in the lineage and transformation rules</a:t>
            </a:r>
          </a:p>
          <a:p>
            <a:pPr marL="742950" lvl="1" indent="-285750">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rPr>
              <a:t>ETLs to enforce QA checks for duplication, value consistency and treatment of missing values</a:t>
            </a:r>
          </a:p>
          <a:p>
            <a:pPr marL="342900" indent="-342900">
              <a:buFont typeface="+mj-lt"/>
              <a:buAutoNum type="arabicPeriod"/>
            </a:pPr>
            <a:r>
              <a:rPr lang="en-US" sz="1600" dirty="0">
                <a:solidFill>
                  <a:schemeClr val="tx1"/>
                </a:solidFill>
                <a:latin typeface="Calibri" panose="020F0502020204030204" pitchFamily="34" charset="0"/>
                <a:cs typeface="Calibri" panose="020F0502020204030204" pitchFamily="34" charset="0"/>
              </a:rPr>
              <a:t>ETL s may start off as one to one mapping i.e. each table output will have a pipeline. </a:t>
            </a:r>
          </a:p>
          <a:p>
            <a:pPr marL="342900" indent="-342900">
              <a:buFont typeface="+mj-lt"/>
              <a:buAutoNum type="arabicPeriod"/>
            </a:pPr>
            <a:r>
              <a:rPr lang="en-US" sz="1600" dirty="0">
                <a:solidFill>
                  <a:schemeClr val="tx1"/>
                </a:solidFill>
                <a:latin typeface="Calibri" panose="020F0502020204030204" pitchFamily="34" charset="0"/>
                <a:cs typeface="Calibri" panose="020F0502020204030204" pitchFamily="34" charset="0"/>
              </a:rPr>
              <a:t>In later stages, pipelines can be consolidated to populate multiple tables using metrics foundry as config.</a:t>
            </a:r>
          </a:p>
          <a:p>
            <a:pPr marL="342900" indent="-342900">
              <a:buFont typeface="+mj-lt"/>
              <a:buAutoNum type="arabicPeriod"/>
            </a:pPr>
            <a:r>
              <a:rPr lang="en-US" sz="1600" dirty="0">
                <a:solidFill>
                  <a:schemeClr val="tx1"/>
                </a:solidFill>
                <a:latin typeface="Calibri" panose="020F0502020204030204" pitchFamily="34" charset="0"/>
                <a:cs typeface="Calibri" panose="020F0502020204030204" pitchFamily="34" charset="0"/>
              </a:rPr>
              <a:t>Pipelines to log the process SLA and QA summary</a:t>
            </a:r>
          </a:p>
        </p:txBody>
      </p:sp>
      <p:sp>
        <p:nvSpPr>
          <p:cNvPr id="12" name="Rectangle 11">
            <a:extLst>
              <a:ext uri="{FF2B5EF4-FFF2-40B4-BE49-F238E27FC236}">
                <a16:creationId xmlns:a16="http://schemas.microsoft.com/office/drawing/2014/main" id="{BDBDEE1D-6B08-4590-87DD-F13CA411ED01}"/>
              </a:ext>
            </a:extLst>
          </p:cNvPr>
          <p:cNvSpPr/>
          <p:nvPr/>
        </p:nvSpPr>
        <p:spPr>
          <a:xfrm>
            <a:off x="394878" y="1106203"/>
            <a:ext cx="11370402" cy="107715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12069FF6-1128-4AB5-8A0D-88785536772A}"/>
              </a:ext>
            </a:extLst>
          </p:cNvPr>
          <p:cNvSpPr/>
          <p:nvPr/>
        </p:nvSpPr>
        <p:spPr>
          <a:xfrm>
            <a:off x="394878" y="3543593"/>
            <a:ext cx="11370402" cy="2013804"/>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EB0ACA83-D6E1-4BE0-8373-7D3A01083BAC}"/>
              </a:ext>
            </a:extLst>
          </p:cNvPr>
          <p:cNvSpPr/>
          <p:nvPr/>
        </p:nvSpPr>
        <p:spPr>
          <a:xfrm>
            <a:off x="382127" y="5668612"/>
            <a:ext cx="11370402" cy="70338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8253EAE-7918-49B1-BDD0-65850914206B}"/>
              </a:ext>
            </a:extLst>
          </p:cNvPr>
          <p:cNvSpPr/>
          <p:nvPr/>
        </p:nvSpPr>
        <p:spPr>
          <a:xfrm>
            <a:off x="394879" y="1098675"/>
            <a:ext cx="1655501" cy="1092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Features</a:t>
            </a:r>
          </a:p>
        </p:txBody>
      </p:sp>
      <p:sp>
        <p:nvSpPr>
          <p:cNvPr id="19" name="Rectangle 18">
            <a:extLst>
              <a:ext uri="{FF2B5EF4-FFF2-40B4-BE49-F238E27FC236}">
                <a16:creationId xmlns:a16="http://schemas.microsoft.com/office/drawing/2014/main" id="{F9EB6326-FDF3-463D-A736-0F023A6F80C3}"/>
              </a:ext>
            </a:extLst>
          </p:cNvPr>
          <p:cNvSpPr/>
          <p:nvPr/>
        </p:nvSpPr>
        <p:spPr>
          <a:xfrm>
            <a:off x="382127" y="2318092"/>
            <a:ext cx="1669177" cy="11142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Benefits</a:t>
            </a:r>
          </a:p>
        </p:txBody>
      </p:sp>
      <p:sp>
        <p:nvSpPr>
          <p:cNvPr id="20" name="Rectangle 19">
            <a:extLst>
              <a:ext uri="{FF2B5EF4-FFF2-40B4-BE49-F238E27FC236}">
                <a16:creationId xmlns:a16="http://schemas.microsoft.com/office/drawing/2014/main" id="{A2C77FC6-F0C1-46C0-BAC3-672F9ABEF06F}"/>
              </a:ext>
            </a:extLst>
          </p:cNvPr>
          <p:cNvSpPr/>
          <p:nvPr/>
        </p:nvSpPr>
        <p:spPr>
          <a:xfrm>
            <a:off x="382127" y="3550475"/>
            <a:ext cx="1669177" cy="200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Methodology</a:t>
            </a:r>
          </a:p>
        </p:txBody>
      </p:sp>
      <p:sp>
        <p:nvSpPr>
          <p:cNvPr id="21" name="Rectangle 20">
            <a:extLst>
              <a:ext uri="{FF2B5EF4-FFF2-40B4-BE49-F238E27FC236}">
                <a16:creationId xmlns:a16="http://schemas.microsoft.com/office/drawing/2014/main" id="{B4F1E72E-539D-4EC8-8FA4-1F47F501DC03}"/>
              </a:ext>
            </a:extLst>
          </p:cNvPr>
          <p:cNvSpPr/>
          <p:nvPr/>
        </p:nvSpPr>
        <p:spPr>
          <a:xfrm>
            <a:off x="382127" y="5668612"/>
            <a:ext cx="1669177"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Recommended Technology</a:t>
            </a:r>
          </a:p>
        </p:txBody>
      </p:sp>
      <p:sp>
        <p:nvSpPr>
          <p:cNvPr id="22" name="Slide Number Placeholder 2">
            <a:extLst>
              <a:ext uri="{FF2B5EF4-FFF2-40B4-BE49-F238E27FC236}">
                <a16:creationId xmlns:a16="http://schemas.microsoft.com/office/drawing/2014/main" id="{31BF4745-38EF-498B-960C-D586F959ECF9}"/>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20</a:t>
            </a:fld>
            <a:endParaRPr lang="en-US" dirty="0"/>
          </a:p>
        </p:txBody>
      </p:sp>
      <p:sp>
        <p:nvSpPr>
          <p:cNvPr id="3" name="Footer Placeholder 2">
            <a:extLst>
              <a:ext uri="{FF2B5EF4-FFF2-40B4-BE49-F238E27FC236}">
                <a16:creationId xmlns:a16="http://schemas.microsoft.com/office/drawing/2014/main" id="{2620F08A-63C6-42A8-8C3A-3D8DCF53E9C5}"/>
              </a:ext>
            </a:extLst>
          </p:cNvPr>
          <p:cNvSpPr>
            <a:spLocks noGrp="1"/>
          </p:cNvSpPr>
          <p:nvPr>
            <p:ph type="ftr" sz="quarter" idx="11"/>
          </p:nvPr>
        </p:nvSpPr>
        <p:spPr/>
        <p:txBody>
          <a:bodyPr/>
          <a:lstStyle/>
          <a:p>
            <a:r>
              <a:rPr lang="en-US" dirty="0"/>
              <a:t>© LatentView Analytics. Confidential</a:t>
            </a:r>
          </a:p>
        </p:txBody>
      </p:sp>
      <p:sp>
        <p:nvSpPr>
          <p:cNvPr id="16" name="Rectangle 15">
            <a:extLst>
              <a:ext uri="{FF2B5EF4-FFF2-40B4-BE49-F238E27FC236}">
                <a16:creationId xmlns:a16="http://schemas.microsoft.com/office/drawing/2014/main" id="{D631AB88-D521-644A-A86F-98EB64EFFC06}"/>
              </a:ext>
            </a:extLst>
          </p:cNvPr>
          <p:cNvSpPr/>
          <p:nvPr/>
        </p:nvSpPr>
        <p:spPr>
          <a:xfrm>
            <a:off x="2263534" y="2434673"/>
            <a:ext cx="9392017" cy="869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Transparent Computation Layer with </a:t>
            </a:r>
            <a:r>
              <a:rPr lang="en-IN" sz="1600" dirty="0">
                <a:solidFill>
                  <a:schemeClr val="tx1"/>
                </a:solidFill>
                <a:latin typeface="Segoe UI" panose="020B0502040204020203" pitchFamily="34" charset="0"/>
                <a:ea typeface="Segoe UI" panose="020B0502040204020203" pitchFamily="34" charset="0"/>
                <a:cs typeface="Segoe UI" panose="020B0502040204020203" pitchFamily="34" charset="0"/>
              </a:rPr>
              <a:t>visibility into process SLA, QA</a:t>
            </a:r>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mj-lt"/>
              <a:buAutoNum type="arabicPeriod"/>
            </a:pPr>
            <a:r>
              <a:rPr lang="en-IN" sz="1600" dirty="0">
                <a:solidFill>
                  <a:schemeClr val="tx1"/>
                </a:solidFill>
                <a:latin typeface="Segoe UI" panose="020B0502040204020203" pitchFamily="34" charset="0"/>
                <a:ea typeface="Segoe UI" panose="020B0502040204020203" pitchFamily="34" charset="0"/>
                <a:cs typeface="Segoe UI" panose="020B0502040204020203" pitchFamily="34" charset="0"/>
              </a:rPr>
              <a:t>Computation orchestrated by DAG-driven tools such as </a:t>
            </a:r>
            <a:r>
              <a:rPr lang="en-IN" sz="1600" dirty="0" err="1">
                <a:solidFill>
                  <a:schemeClr val="tx1"/>
                </a:solidFill>
                <a:latin typeface="Segoe UI" panose="020B0502040204020203" pitchFamily="34" charset="0"/>
                <a:ea typeface="Segoe UI" panose="020B0502040204020203" pitchFamily="34" charset="0"/>
                <a:cs typeface="Segoe UI" panose="020B0502040204020203" pitchFamily="34" charset="0"/>
              </a:rPr>
              <a:t>AirFlow</a:t>
            </a:r>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Rounded Rectangle 79">
            <a:extLst>
              <a:ext uri="{FF2B5EF4-FFF2-40B4-BE49-F238E27FC236}">
                <a16:creationId xmlns:a16="http://schemas.microsoft.com/office/drawing/2014/main" id="{CEF3AD6D-F6E0-674E-9706-6C33D62BF248}"/>
              </a:ext>
            </a:extLst>
          </p:cNvPr>
          <p:cNvSpPr/>
          <p:nvPr/>
        </p:nvSpPr>
        <p:spPr>
          <a:xfrm>
            <a:off x="4758761" y="1263931"/>
            <a:ext cx="1852284"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Computation</a:t>
            </a:r>
          </a:p>
        </p:txBody>
      </p:sp>
      <p:sp>
        <p:nvSpPr>
          <p:cNvPr id="30" name="Rounded Rectangle 84">
            <a:extLst>
              <a:ext uri="{FF2B5EF4-FFF2-40B4-BE49-F238E27FC236}">
                <a16:creationId xmlns:a16="http://schemas.microsoft.com/office/drawing/2014/main" id="{0E9FAF84-462E-9842-A579-F93CC7C9DCD2}"/>
              </a:ext>
            </a:extLst>
          </p:cNvPr>
          <p:cNvSpPr/>
          <p:nvPr/>
        </p:nvSpPr>
        <p:spPr>
          <a:xfrm>
            <a:off x="7253128" y="1263931"/>
            <a:ext cx="1828800"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Scheduling and Logging</a:t>
            </a:r>
          </a:p>
        </p:txBody>
      </p:sp>
      <p:pic>
        <p:nvPicPr>
          <p:cNvPr id="31" name="Picture 30">
            <a:extLst>
              <a:ext uri="{FF2B5EF4-FFF2-40B4-BE49-F238E27FC236}">
                <a16:creationId xmlns:a16="http://schemas.microsoft.com/office/drawing/2014/main" id="{B69C1E10-2E83-6B47-8465-7AB8D85A7C59}"/>
              </a:ext>
            </a:extLst>
          </p:cNvPr>
          <p:cNvPicPr>
            <a:picLocks noChangeAspect="1"/>
          </p:cNvPicPr>
          <p:nvPr/>
        </p:nvPicPr>
        <p:blipFill>
          <a:blip r:embed="rId3"/>
          <a:stretch>
            <a:fillRect/>
          </a:stretch>
        </p:blipFill>
        <p:spPr>
          <a:xfrm>
            <a:off x="2898618" y="5835855"/>
            <a:ext cx="1316222" cy="378951"/>
          </a:xfrm>
          <a:prstGeom prst="rect">
            <a:avLst/>
          </a:prstGeom>
        </p:spPr>
      </p:pic>
      <p:pic>
        <p:nvPicPr>
          <p:cNvPr id="32" name="Picture 31">
            <a:extLst>
              <a:ext uri="{FF2B5EF4-FFF2-40B4-BE49-F238E27FC236}">
                <a16:creationId xmlns:a16="http://schemas.microsoft.com/office/drawing/2014/main" id="{314B0790-EA43-564F-835E-A9A8C94B61F7}"/>
              </a:ext>
            </a:extLst>
          </p:cNvPr>
          <p:cNvPicPr>
            <a:picLocks noChangeAspect="1"/>
          </p:cNvPicPr>
          <p:nvPr/>
        </p:nvPicPr>
        <p:blipFill>
          <a:blip r:embed="rId4"/>
          <a:stretch>
            <a:fillRect/>
          </a:stretch>
        </p:blipFill>
        <p:spPr>
          <a:xfrm>
            <a:off x="4993885" y="5751322"/>
            <a:ext cx="758501" cy="548017"/>
          </a:xfrm>
          <a:prstGeom prst="rect">
            <a:avLst/>
          </a:prstGeom>
        </p:spPr>
      </p:pic>
      <p:pic>
        <p:nvPicPr>
          <p:cNvPr id="33" name="Picture 32">
            <a:extLst>
              <a:ext uri="{FF2B5EF4-FFF2-40B4-BE49-F238E27FC236}">
                <a16:creationId xmlns:a16="http://schemas.microsoft.com/office/drawing/2014/main" id="{EA6A78E7-0CE5-2140-888F-2FBE65748FC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377902" y="5776759"/>
            <a:ext cx="497142" cy="497142"/>
          </a:xfrm>
          <a:prstGeom prst="rect">
            <a:avLst/>
          </a:prstGeom>
        </p:spPr>
      </p:pic>
      <p:sp>
        <p:nvSpPr>
          <p:cNvPr id="35" name="Rounded Rectangle 74">
            <a:extLst>
              <a:ext uri="{FF2B5EF4-FFF2-40B4-BE49-F238E27FC236}">
                <a16:creationId xmlns:a16="http://schemas.microsoft.com/office/drawing/2014/main" id="{24ED3F82-06ED-A64B-AD13-19CC1B09CD93}"/>
              </a:ext>
            </a:extLst>
          </p:cNvPr>
          <p:cNvSpPr/>
          <p:nvPr/>
        </p:nvSpPr>
        <p:spPr>
          <a:xfrm>
            <a:off x="2263535" y="1277599"/>
            <a:ext cx="1828800" cy="748032"/>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 jobs</a:t>
            </a:r>
          </a:p>
        </p:txBody>
      </p:sp>
    </p:spTree>
    <p:extLst>
      <p:ext uri="{BB962C8B-B14F-4D97-AF65-F5344CB8AC3E}">
        <p14:creationId xmlns:p14="http://schemas.microsoft.com/office/powerpoint/2010/main" val="117953353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07AEBC-DB2F-40A3-BF40-74B45B05DDA0}"/>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E34B3DA3-7040-49F5-BA0A-9615FC3484F1}"/>
              </a:ext>
            </a:extLst>
          </p:cNvPr>
          <p:cNvSpPr>
            <a:spLocks noGrp="1"/>
          </p:cNvSpPr>
          <p:nvPr>
            <p:ph type="sldNum" sz="quarter" idx="12"/>
          </p:nvPr>
        </p:nvSpPr>
        <p:spPr/>
        <p:txBody>
          <a:bodyPr/>
          <a:lstStyle/>
          <a:p>
            <a:fld id="{A0C1D9D2-9780-41B5-B48D-9BB1413BC614}" type="slidenum">
              <a:rPr lang="en-US" smtClean="0"/>
              <a:pPr/>
              <a:t>21</a:t>
            </a:fld>
            <a:endParaRPr lang="en-US" dirty="0"/>
          </a:p>
        </p:txBody>
      </p:sp>
      <p:sp>
        <p:nvSpPr>
          <p:cNvPr id="4" name="Title 3">
            <a:extLst>
              <a:ext uri="{FF2B5EF4-FFF2-40B4-BE49-F238E27FC236}">
                <a16:creationId xmlns:a16="http://schemas.microsoft.com/office/drawing/2014/main" id="{3B591B52-3DD1-4ACF-96FF-1E4760806A72}"/>
              </a:ext>
            </a:extLst>
          </p:cNvPr>
          <p:cNvSpPr>
            <a:spLocks noGrp="1"/>
          </p:cNvSpPr>
          <p:nvPr>
            <p:ph type="title"/>
          </p:nvPr>
        </p:nvSpPr>
        <p:spPr/>
        <p:txBody>
          <a:bodyPr/>
          <a:lstStyle/>
          <a:p>
            <a:r>
              <a:rPr lang="en-US" dirty="0"/>
              <a:t>Types of Data Pipelines</a:t>
            </a:r>
          </a:p>
        </p:txBody>
      </p:sp>
      <p:sp>
        <p:nvSpPr>
          <p:cNvPr id="7" name="Rectangle: Rounded Corners 2"/>
          <p:cNvSpPr/>
          <p:nvPr/>
        </p:nvSpPr>
        <p:spPr>
          <a:xfrm>
            <a:off x="578020" y="1387796"/>
            <a:ext cx="2651760" cy="2610569"/>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4000"/>
              </a:lnSpc>
              <a:buFont typeface="Arial" panose="020B0604020202020204" pitchFamily="34" charset="0"/>
              <a:buChar char="•"/>
            </a:pPr>
            <a:endParaRPr lang="en-IN" dirty="0"/>
          </a:p>
          <a:p>
            <a:pPr marL="285750" indent="-285750">
              <a:lnSpc>
                <a:spcPct val="114000"/>
              </a:lnSpc>
              <a:buFont typeface="Arial" panose="020B0604020202020204" pitchFamily="34" charset="0"/>
              <a:buChar char="•"/>
            </a:pPr>
            <a:endParaRPr lang="en-IN" dirty="0"/>
          </a:p>
          <a:p>
            <a:pPr marL="285750" indent="-285750">
              <a:lnSpc>
                <a:spcPct val="114000"/>
              </a:lnSpc>
              <a:buFont typeface="Arial" panose="020B0604020202020204" pitchFamily="34" charset="0"/>
              <a:buChar char="•"/>
            </a:pPr>
            <a:r>
              <a:rPr lang="en-IN" dirty="0"/>
              <a:t>Move without schema change</a:t>
            </a:r>
          </a:p>
          <a:p>
            <a:pPr marL="285750" indent="-285750">
              <a:lnSpc>
                <a:spcPct val="114000"/>
              </a:lnSpc>
              <a:buFont typeface="Arial" panose="020B0604020202020204" pitchFamily="34" charset="0"/>
              <a:buChar char="•"/>
            </a:pPr>
            <a:r>
              <a:rPr lang="en-IN" dirty="0"/>
              <a:t>Optimize Redshift for Existing Schema</a:t>
            </a:r>
          </a:p>
        </p:txBody>
      </p:sp>
      <p:sp>
        <p:nvSpPr>
          <p:cNvPr id="8" name="Rectangle: Rounded Corners 7"/>
          <p:cNvSpPr/>
          <p:nvPr/>
        </p:nvSpPr>
        <p:spPr>
          <a:xfrm>
            <a:off x="3432273" y="1387796"/>
            <a:ext cx="2651760" cy="2610569"/>
          </a:xfrm>
          <a:prstGeom prst="roundRect">
            <a:avLst>
              <a:gd name="adj" fmla="val 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4000"/>
              </a:lnSpc>
              <a:buFont typeface="Arial" panose="020B0604020202020204" pitchFamily="34" charset="0"/>
              <a:buChar char="•"/>
            </a:pPr>
            <a:endParaRPr lang="en-IN" dirty="0"/>
          </a:p>
          <a:p>
            <a:pPr marL="285750" indent="-285750">
              <a:lnSpc>
                <a:spcPct val="114000"/>
              </a:lnSpc>
              <a:buFont typeface="Arial" panose="020B0604020202020204" pitchFamily="34" charset="0"/>
              <a:buChar char="•"/>
            </a:pPr>
            <a:endParaRPr lang="en-IN" dirty="0"/>
          </a:p>
          <a:p>
            <a:pPr marL="285750" indent="-285750">
              <a:lnSpc>
                <a:spcPct val="114000"/>
              </a:lnSpc>
              <a:buFont typeface="Arial" panose="020B0604020202020204" pitchFamily="34" charset="0"/>
              <a:buChar char="•"/>
            </a:pPr>
            <a:r>
              <a:rPr lang="en-IN" dirty="0"/>
              <a:t>Intra-table schema changes</a:t>
            </a:r>
          </a:p>
          <a:p>
            <a:pPr marL="285750" indent="-285750">
              <a:lnSpc>
                <a:spcPct val="114000"/>
              </a:lnSpc>
              <a:buFont typeface="Arial" panose="020B0604020202020204" pitchFamily="34" charset="0"/>
              <a:buChar char="•"/>
            </a:pPr>
            <a:r>
              <a:rPr lang="en-IN" dirty="0"/>
              <a:t>Semantic layer extended, no impact on current reports</a:t>
            </a:r>
          </a:p>
        </p:txBody>
      </p:sp>
      <p:sp>
        <p:nvSpPr>
          <p:cNvPr id="9" name="Rectangle: Rounded Corners 8"/>
          <p:cNvSpPr/>
          <p:nvPr/>
        </p:nvSpPr>
        <p:spPr>
          <a:xfrm>
            <a:off x="6245175" y="1387797"/>
            <a:ext cx="2651760" cy="2610569"/>
          </a:xfrm>
          <a:prstGeom prst="roundRect">
            <a:avLst>
              <a:gd name="adj" fmla="val 0"/>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4000"/>
              </a:lnSpc>
              <a:buFont typeface="Arial" panose="020B0604020202020204" pitchFamily="34" charset="0"/>
              <a:buChar char="•"/>
            </a:pPr>
            <a:endParaRPr lang="en-IN" dirty="0"/>
          </a:p>
          <a:p>
            <a:pPr>
              <a:lnSpc>
                <a:spcPct val="114000"/>
              </a:lnSpc>
            </a:pPr>
            <a:endParaRPr lang="en-IN" dirty="0"/>
          </a:p>
          <a:p>
            <a:pPr marL="285750" indent="-285750">
              <a:lnSpc>
                <a:spcPct val="114000"/>
              </a:lnSpc>
              <a:buFont typeface="Arial" panose="020B0604020202020204" pitchFamily="34" charset="0"/>
              <a:buChar char="•"/>
            </a:pPr>
            <a:r>
              <a:rPr lang="en-IN" dirty="0"/>
              <a:t>Consolidate multiple tables to avoid aggregations &amp; joins </a:t>
            </a:r>
          </a:p>
          <a:p>
            <a:pPr marL="285750" indent="-285750">
              <a:lnSpc>
                <a:spcPct val="114000"/>
              </a:lnSpc>
              <a:buFont typeface="Arial" panose="020B0604020202020204" pitchFamily="34" charset="0"/>
              <a:buChar char="•"/>
            </a:pPr>
            <a:r>
              <a:rPr lang="en-IN" dirty="0"/>
              <a:t>Reporting Changes</a:t>
            </a:r>
          </a:p>
        </p:txBody>
      </p:sp>
      <p:sp>
        <p:nvSpPr>
          <p:cNvPr id="10" name="Rectangle: Rounded Corners 9"/>
          <p:cNvSpPr/>
          <p:nvPr/>
        </p:nvSpPr>
        <p:spPr>
          <a:xfrm>
            <a:off x="9043156" y="1387797"/>
            <a:ext cx="2651760" cy="2610569"/>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600" dirty="0"/>
          </a:p>
          <a:p>
            <a:pPr marL="285750" indent="-285750">
              <a:buFont typeface="Arial" panose="020B0604020202020204" pitchFamily="34" charset="0"/>
              <a:buChar char="•"/>
            </a:pPr>
            <a:r>
              <a:rPr lang="en-IN" dirty="0"/>
              <a:t>Complex data transformations involving hierarchical / graph queries, complex lookups / windowing, multiple lags, etc.</a:t>
            </a:r>
          </a:p>
        </p:txBody>
      </p:sp>
      <p:sp>
        <p:nvSpPr>
          <p:cNvPr id="11" name="Rectangle: Rounded Corners 3"/>
          <p:cNvSpPr/>
          <p:nvPr/>
        </p:nvSpPr>
        <p:spPr>
          <a:xfrm>
            <a:off x="760900" y="1461649"/>
            <a:ext cx="2286000" cy="5486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 Lift &amp; Shift</a:t>
            </a:r>
          </a:p>
        </p:txBody>
      </p:sp>
      <p:sp>
        <p:nvSpPr>
          <p:cNvPr id="12" name="Rectangle: Rounded Corners 11"/>
          <p:cNvSpPr/>
          <p:nvPr/>
        </p:nvSpPr>
        <p:spPr>
          <a:xfrm>
            <a:off x="3615153" y="1461649"/>
            <a:ext cx="2286000" cy="54864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 Intra-table Changes</a:t>
            </a:r>
          </a:p>
        </p:txBody>
      </p:sp>
      <p:sp>
        <p:nvSpPr>
          <p:cNvPr id="13" name="Rectangle: Rounded Corners 12"/>
          <p:cNvSpPr/>
          <p:nvPr/>
        </p:nvSpPr>
        <p:spPr>
          <a:xfrm>
            <a:off x="6428055" y="1461649"/>
            <a:ext cx="2286000" cy="54864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 Inter-table, Same Platform</a:t>
            </a:r>
          </a:p>
        </p:txBody>
      </p:sp>
      <p:sp>
        <p:nvSpPr>
          <p:cNvPr id="14" name="Rectangle: Rounded Corners 13"/>
          <p:cNvSpPr/>
          <p:nvPr/>
        </p:nvSpPr>
        <p:spPr>
          <a:xfrm>
            <a:off x="9226036" y="1461649"/>
            <a:ext cx="2286000" cy="5486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 Inter-table, Multiple Platforms</a:t>
            </a:r>
          </a:p>
        </p:txBody>
      </p:sp>
      <p:sp>
        <p:nvSpPr>
          <p:cNvPr id="15" name="Rectangle: Rounded Corners 2"/>
          <p:cNvSpPr/>
          <p:nvPr/>
        </p:nvSpPr>
        <p:spPr>
          <a:xfrm>
            <a:off x="578020" y="4519957"/>
            <a:ext cx="2651760" cy="1988789"/>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en-IN" dirty="0"/>
              <a:t>More efficient queries through better distribution and sorting, no impact on semantic layer</a:t>
            </a:r>
          </a:p>
        </p:txBody>
      </p:sp>
      <p:sp>
        <p:nvSpPr>
          <p:cNvPr id="16" name="Down Arrow 15"/>
          <p:cNvSpPr/>
          <p:nvPr/>
        </p:nvSpPr>
        <p:spPr>
          <a:xfrm>
            <a:off x="1562706" y="4023133"/>
            <a:ext cx="682388" cy="47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2"/>
          <p:cNvSpPr/>
          <p:nvPr/>
        </p:nvSpPr>
        <p:spPr>
          <a:xfrm>
            <a:off x="3432273" y="4513938"/>
            <a:ext cx="2651760" cy="1988789"/>
          </a:xfrm>
          <a:prstGeom prst="roundRect">
            <a:avLst>
              <a:gd name="adj" fmla="val 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en-IN" dirty="0"/>
              <a:t>Improved efficiency of queries through creative pre-processing and extended semantic layer, no impact on semantic layer</a:t>
            </a:r>
          </a:p>
        </p:txBody>
      </p:sp>
      <p:sp>
        <p:nvSpPr>
          <p:cNvPr id="18" name="Down Arrow 17"/>
          <p:cNvSpPr/>
          <p:nvPr/>
        </p:nvSpPr>
        <p:spPr>
          <a:xfrm>
            <a:off x="4416959" y="4023133"/>
            <a:ext cx="682388" cy="47205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4000"/>
              </a:lnSpc>
              <a:buFont typeface="Arial" panose="020B0604020202020204" pitchFamily="34" charset="0"/>
              <a:buChar char="•"/>
            </a:pPr>
            <a:endParaRPr lang="en-IN"/>
          </a:p>
        </p:txBody>
      </p:sp>
      <p:sp>
        <p:nvSpPr>
          <p:cNvPr id="19" name="Rectangle: Rounded Corners 2"/>
          <p:cNvSpPr/>
          <p:nvPr/>
        </p:nvSpPr>
        <p:spPr>
          <a:xfrm>
            <a:off x="6245175" y="4519957"/>
            <a:ext cx="2651760" cy="1988789"/>
          </a:xfrm>
          <a:prstGeom prst="roundRect">
            <a:avLst>
              <a:gd name="adj" fmla="val 0"/>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en-IN" dirty="0"/>
              <a:t>Instream enrichment workflows to avoid complex joins resulting in simpler &amp; more efficient queries. Semantic layer is simpler than before</a:t>
            </a:r>
          </a:p>
        </p:txBody>
      </p:sp>
      <p:sp>
        <p:nvSpPr>
          <p:cNvPr id="20" name="Down Arrow 19"/>
          <p:cNvSpPr/>
          <p:nvPr/>
        </p:nvSpPr>
        <p:spPr>
          <a:xfrm>
            <a:off x="7229861" y="4023133"/>
            <a:ext cx="682388" cy="472057"/>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4000"/>
              </a:lnSpc>
              <a:buFont typeface="Arial" panose="020B0604020202020204" pitchFamily="34" charset="0"/>
              <a:buChar char="•"/>
            </a:pPr>
            <a:endParaRPr lang="en-IN"/>
          </a:p>
        </p:txBody>
      </p:sp>
      <p:sp>
        <p:nvSpPr>
          <p:cNvPr id="21" name="TextBox 20"/>
          <p:cNvSpPr txBox="1"/>
          <p:nvPr/>
        </p:nvSpPr>
        <p:spPr>
          <a:xfrm rot="16200000">
            <a:off x="-600108" y="5283586"/>
            <a:ext cx="1864238" cy="369332"/>
          </a:xfrm>
          <a:prstGeom prst="rect">
            <a:avLst/>
          </a:prstGeom>
          <a:noFill/>
        </p:spPr>
        <p:txBody>
          <a:bodyPr wrap="square" rtlCol="0">
            <a:spAutoFit/>
          </a:bodyPr>
          <a:lstStyle/>
          <a:p>
            <a:pPr algn="ctr"/>
            <a:r>
              <a:rPr lang="en-IN" b="1" dirty="0"/>
              <a:t>Migration Impact</a:t>
            </a:r>
          </a:p>
        </p:txBody>
      </p:sp>
      <p:sp>
        <p:nvSpPr>
          <p:cNvPr id="22" name="TextBox 21"/>
          <p:cNvSpPr txBox="1"/>
          <p:nvPr/>
        </p:nvSpPr>
        <p:spPr>
          <a:xfrm rot="16200000">
            <a:off x="-901832" y="2433104"/>
            <a:ext cx="2445678" cy="369332"/>
          </a:xfrm>
          <a:prstGeom prst="rect">
            <a:avLst/>
          </a:prstGeom>
          <a:noFill/>
        </p:spPr>
        <p:txBody>
          <a:bodyPr wrap="square" rtlCol="0">
            <a:spAutoFit/>
          </a:bodyPr>
          <a:lstStyle/>
          <a:p>
            <a:pPr algn="ctr"/>
            <a:r>
              <a:rPr lang="en-IN" b="1" dirty="0"/>
              <a:t>What does it involve?</a:t>
            </a:r>
          </a:p>
        </p:txBody>
      </p:sp>
      <p:sp>
        <p:nvSpPr>
          <p:cNvPr id="23" name="Rectangle: Rounded Corners 2"/>
          <p:cNvSpPr/>
          <p:nvPr/>
        </p:nvSpPr>
        <p:spPr>
          <a:xfrm>
            <a:off x="9037335" y="4519957"/>
            <a:ext cx="2651760" cy="1988789"/>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t>Workflow management using DAG, sometime even involving specialized tools for specific purposes (e.g. Spark </a:t>
            </a:r>
            <a:r>
              <a:rPr lang="en-IN" dirty="0" err="1"/>
              <a:t>GraphX</a:t>
            </a:r>
            <a:r>
              <a:rPr lang="en-IN" dirty="0"/>
              <a:t>) for reduced complexity and more efficient processing</a:t>
            </a:r>
          </a:p>
        </p:txBody>
      </p:sp>
      <p:sp>
        <p:nvSpPr>
          <p:cNvPr id="24" name="Down Arrow 23"/>
          <p:cNvSpPr/>
          <p:nvPr/>
        </p:nvSpPr>
        <p:spPr>
          <a:xfrm>
            <a:off x="10022021" y="4023133"/>
            <a:ext cx="682388" cy="472057"/>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IN"/>
          </a:p>
        </p:txBody>
      </p:sp>
      <p:sp>
        <p:nvSpPr>
          <p:cNvPr id="25" name="TextBox 24"/>
          <p:cNvSpPr txBox="1"/>
          <p:nvPr/>
        </p:nvSpPr>
        <p:spPr>
          <a:xfrm>
            <a:off x="578020" y="1019247"/>
            <a:ext cx="2651760" cy="369332"/>
          </a:xfrm>
          <a:prstGeom prst="rect">
            <a:avLst/>
          </a:prstGeom>
          <a:noFill/>
        </p:spPr>
        <p:txBody>
          <a:bodyPr wrap="square" rtlCol="0">
            <a:spAutoFit/>
          </a:bodyPr>
          <a:lstStyle/>
          <a:p>
            <a:pPr algn="ctr"/>
            <a:r>
              <a:rPr lang="en-IN" dirty="0"/>
              <a:t>Simple</a:t>
            </a:r>
          </a:p>
        </p:txBody>
      </p:sp>
      <p:sp>
        <p:nvSpPr>
          <p:cNvPr id="26" name="TextBox 25"/>
          <p:cNvSpPr txBox="1"/>
          <p:nvPr/>
        </p:nvSpPr>
        <p:spPr>
          <a:xfrm>
            <a:off x="3432273" y="1019247"/>
            <a:ext cx="2651760" cy="369332"/>
          </a:xfrm>
          <a:prstGeom prst="rect">
            <a:avLst/>
          </a:prstGeom>
          <a:noFill/>
        </p:spPr>
        <p:txBody>
          <a:bodyPr wrap="square" rtlCol="0">
            <a:spAutoFit/>
          </a:bodyPr>
          <a:lstStyle/>
          <a:p>
            <a:pPr algn="ctr"/>
            <a:r>
              <a:rPr lang="en-IN" dirty="0"/>
              <a:t>Moderate</a:t>
            </a:r>
          </a:p>
        </p:txBody>
      </p:sp>
      <p:sp>
        <p:nvSpPr>
          <p:cNvPr id="27" name="TextBox 26"/>
          <p:cNvSpPr txBox="1"/>
          <p:nvPr/>
        </p:nvSpPr>
        <p:spPr>
          <a:xfrm>
            <a:off x="6272671" y="1019247"/>
            <a:ext cx="2651760" cy="369332"/>
          </a:xfrm>
          <a:prstGeom prst="rect">
            <a:avLst/>
          </a:prstGeom>
          <a:noFill/>
        </p:spPr>
        <p:txBody>
          <a:bodyPr wrap="square" rtlCol="0">
            <a:spAutoFit/>
          </a:bodyPr>
          <a:lstStyle/>
          <a:p>
            <a:pPr algn="ctr"/>
            <a:r>
              <a:rPr lang="en-IN" dirty="0"/>
              <a:t>Complex</a:t>
            </a:r>
          </a:p>
        </p:txBody>
      </p:sp>
      <p:sp>
        <p:nvSpPr>
          <p:cNvPr id="28" name="TextBox 27"/>
          <p:cNvSpPr txBox="1"/>
          <p:nvPr/>
        </p:nvSpPr>
        <p:spPr>
          <a:xfrm>
            <a:off x="9071504" y="1019247"/>
            <a:ext cx="2651760" cy="369332"/>
          </a:xfrm>
          <a:prstGeom prst="rect">
            <a:avLst/>
          </a:prstGeom>
          <a:noFill/>
        </p:spPr>
        <p:txBody>
          <a:bodyPr wrap="square" rtlCol="0">
            <a:spAutoFit/>
          </a:bodyPr>
          <a:lstStyle/>
          <a:p>
            <a:pPr algn="ctr"/>
            <a:r>
              <a:rPr lang="en-IN" dirty="0"/>
              <a:t>Very Complex</a:t>
            </a:r>
          </a:p>
        </p:txBody>
      </p:sp>
      <p:sp>
        <p:nvSpPr>
          <p:cNvPr id="5" name="Rectangle 4">
            <a:hlinkClick r:id="rId2" action="ppaction://hlinksldjump"/>
            <a:extLst>
              <a:ext uri="{FF2B5EF4-FFF2-40B4-BE49-F238E27FC236}">
                <a16:creationId xmlns:a16="http://schemas.microsoft.com/office/drawing/2014/main" id="{533C6621-A861-6F48-8638-F4348E31D734}"/>
              </a:ext>
            </a:extLst>
          </p:cNvPr>
          <p:cNvSpPr/>
          <p:nvPr/>
        </p:nvSpPr>
        <p:spPr>
          <a:xfrm>
            <a:off x="9090006" y="6533513"/>
            <a:ext cx="2458606"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More Details</a:t>
            </a:r>
          </a:p>
        </p:txBody>
      </p:sp>
      <p:sp>
        <p:nvSpPr>
          <p:cNvPr id="30" name="Chevron 29">
            <a:hlinkClick r:id="rId2" action="ppaction://hlinksldjump"/>
            <a:extLst>
              <a:ext uri="{FF2B5EF4-FFF2-40B4-BE49-F238E27FC236}">
                <a16:creationId xmlns:a16="http://schemas.microsoft.com/office/drawing/2014/main" id="{0EB09022-2B81-D04C-A186-6FC419C10531}"/>
              </a:ext>
            </a:extLst>
          </p:cNvPr>
          <p:cNvSpPr/>
          <p:nvPr/>
        </p:nvSpPr>
        <p:spPr>
          <a:xfrm>
            <a:off x="11542776"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AD3EA93C-F6E0-462D-850A-C5DBBFB9A968}"/>
              </a:ext>
            </a:extLst>
          </p:cNvPr>
          <p:cNvSpPr txBox="1"/>
          <p:nvPr/>
        </p:nvSpPr>
        <p:spPr>
          <a:xfrm>
            <a:off x="293562" y="572367"/>
            <a:ext cx="11451102" cy="430887"/>
          </a:xfrm>
          <a:prstGeom prst="rect">
            <a:avLst/>
          </a:prstGeom>
          <a:noFill/>
        </p:spPr>
        <p:txBody>
          <a:bodyPr wrap="square" rtlCol="0">
            <a:spAutoFit/>
          </a:bodyPr>
          <a:lstStyle/>
          <a:p>
            <a:pPr defTabSz="1210112">
              <a:spcBef>
                <a:spcPct val="0"/>
              </a:spcBef>
              <a:defRPr/>
            </a:pPr>
            <a:r>
              <a:rPr lang="en-IN" sz="2200" i="1" dirty="0"/>
              <a:t>We decide the buckets based on the complexity of processing and the possible optimizations</a:t>
            </a:r>
          </a:p>
        </p:txBody>
      </p:sp>
    </p:spTree>
    <p:extLst>
      <p:ext uri="{BB962C8B-B14F-4D97-AF65-F5344CB8AC3E}">
        <p14:creationId xmlns:p14="http://schemas.microsoft.com/office/powerpoint/2010/main" val="2774504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p:txBody>
          <a:bodyPr vert="horz" lIns="91440" tIns="45720" rIns="91440" bIns="45720" rtlCol="0" anchor="ctr">
            <a:normAutofit/>
          </a:bodyPr>
          <a:lstStyle/>
          <a:p>
            <a:r>
              <a:rPr lang="en-IN" dirty="0"/>
              <a:t>3. Data Mart</a:t>
            </a:r>
          </a:p>
        </p:txBody>
      </p:sp>
      <p:sp>
        <p:nvSpPr>
          <p:cNvPr id="5" name="Rectangle 4">
            <a:extLst>
              <a:ext uri="{FF2B5EF4-FFF2-40B4-BE49-F238E27FC236}">
                <a16:creationId xmlns:a16="http://schemas.microsoft.com/office/drawing/2014/main" id="{A0A5CF2D-D98F-4B81-AD93-4BE78A49535D}"/>
              </a:ext>
            </a:extLst>
          </p:cNvPr>
          <p:cNvSpPr/>
          <p:nvPr/>
        </p:nvSpPr>
        <p:spPr>
          <a:xfrm>
            <a:off x="382127" y="585815"/>
            <a:ext cx="10828630" cy="3626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rPr>
              <a:t>A Custom Data Mart will be built to deliver the central ground truth</a:t>
            </a:r>
          </a:p>
          <a:p>
            <a:endParaRPr lang="en-US" sz="2200" i="1" dirty="0">
              <a:solidFill>
                <a:schemeClr val="tx1"/>
              </a:solidFill>
            </a:endParaRPr>
          </a:p>
        </p:txBody>
      </p:sp>
      <p:sp>
        <p:nvSpPr>
          <p:cNvPr id="6" name="Rectangle 5">
            <a:extLst>
              <a:ext uri="{FF2B5EF4-FFF2-40B4-BE49-F238E27FC236}">
                <a16:creationId xmlns:a16="http://schemas.microsoft.com/office/drawing/2014/main" id="{AF2CD9D5-52BF-49FD-A455-B43D3EFE89A2}"/>
              </a:ext>
            </a:extLst>
          </p:cNvPr>
          <p:cNvSpPr/>
          <p:nvPr/>
        </p:nvSpPr>
        <p:spPr>
          <a:xfrm>
            <a:off x="394878" y="2308984"/>
            <a:ext cx="11370402" cy="1116512"/>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B1808F56-2C76-4D51-8D90-88018A1BAC54}"/>
              </a:ext>
            </a:extLst>
          </p:cNvPr>
          <p:cNvSpPr/>
          <p:nvPr/>
        </p:nvSpPr>
        <p:spPr>
          <a:xfrm>
            <a:off x="2263533" y="3639956"/>
            <a:ext cx="9392017" cy="1815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mj-lt"/>
              <a:buAutoNum type="arabicPeriod"/>
            </a:pPr>
            <a:r>
              <a:rPr lang="en-US" sz="1600" dirty="0">
                <a:solidFill>
                  <a:schemeClr val="tx1"/>
                </a:solidFill>
              </a:rPr>
              <a:t>Based on metric definitions, design data model and reflect the same in ETL design</a:t>
            </a:r>
          </a:p>
          <a:p>
            <a:pPr marL="342900" indent="-342900">
              <a:buFont typeface="+mj-lt"/>
              <a:buAutoNum type="arabicPeriod"/>
            </a:pPr>
            <a:r>
              <a:rPr lang="en-US" sz="1600" dirty="0">
                <a:solidFill>
                  <a:schemeClr val="tx1"/>
                </a:solidFill>
              </a:rPr>
              <a:t>Understand visualization/ business consumption requirement to ensure data model support</a:t>
            </a:r>
          </a:p>
          <a:p>
            <a:pPr marL="342900" indent="-342900">
              <a:buFont typeface="+mj-lt"/>
              <a:buAutoNum type="arabicPeriod"/>
            </a:pPr>
            <a:r>
              <a:rPr lang="en-US" sz="1600" dirty="0">
                <a:solidFill>
                  <a:schemeClr val="tx1"/>
                </a:solidFill>
              </a:rPr>
              <a:t>Create aggregate data models for easier visualization by rolling up from most granular fields</a:t>
            </a:r>
          </a:p>
          <a:p>
            <a:pPr marL="342900" indent="-342900">
              <a:buFont typeface="+mj-lt"/>
              <a:buAutoNum type="arabicPeriod"/>
            </a:pPr>
            <a:r>
              <a:rPr lang="en-US" sz="1600" dirty="0">
                <a:solidFill>
                  <a:schemeClr val="tx1"/>
                </a:solidFill>
              </a:rPr>
              <a:t>Capture as-was data in a staging environment and store the as is data in a data mart</a:t>
            </a:r>
          </a:p>
          <a:p>
            <a:pPr marL="342900" indent="-342900">
              <a:buFont typeface="+mj-lt"/>
              <a:buAutoNum type="arabicPeriod"/>
            </a:pPr>
            <a:r>
              <a:rPr lang="en-US" sz="1600" dirty="0">
                <a:solidFill>
                  <a:schemeClr val="tx1"/>
                </a:solidFill>
              </a:rPr>
              <a:t>Optimize the loads, compress the data and enforce appropriate indexing for efficiency</a:t>
            </a:r>
          </a:p>
        </p:txBody>
      </p:sp>
      <p:sp>
        <p:nvSpPr>
          <p:cNvPr id="12" name="Rectangle 11">
            <a:extLst>
              <a:ext uri="{FF2B5EF4-FFF2-40B4-BE49-F238E27FC236}">
                <a16:creationId xmlns:a16="http://schemas.microsoft.com/office/drawing/2014/main" id="{BDBDEE1D-6B08-4590-87DD-F13CA411ED01}"/>
              </a:ext>
            </a:extLst>
          </p:cNvPr>
          <p:cNvSpPr/>
          <p:nvPr/>
        </p:nvSpPr>
        <p:spPr>
          <a:xfrm>
            <a:off x="394878" y="1106203"/>
            <a:ext cx="11370402" cy="107715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12069FF6-1128-4AB5-8A0D-88785536772A}"/>
              </a:ext>
            </a:extLst>
          </p:cNvPr>
          <p:cNvSpPr/>
          <p:nvPr/>
        </p:nvSpPr>
        <p:spPr>
          <a:xfrm>
            <a:off x="394878" y="3543593"/>
            <a:ext cx="11370402" cy="2013804"/>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EB0ACA83-D6E1-4BE0-8373-7D3A01083BAC}"/>
              </a:ext>
            </a:extLst>
          </p:cNvPr>
          <p:cNvSpPr/>
          <p:nvPr/>
        </p:nvSpPr>
        <p:spPr>
          <a:xfrm>
            <a:off x="382127" y="5668612"/>
            <a:ext cx="11370402" cy="70338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8253EAE-7918-49B1-BDD0-65850914206B}"/>
              </a:ext>
            </a:extLst>
          </p:cNvPr>
          <p:cNvSpPr/>
          <p:nvPr/>
        </p:nvSpPr>
        <p:spPr>
          <a:xfrm>
            <a:off x="394879" y="1098675"/>
            <a:ext cx="1655501" cy="1092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Features</a:t>
            </a:r>
          </a:p>
        </p:txBody>
      </p:sp>
      <p:sp>
        <p:nvSpPr>
          <p:cNvPr id="19" name="Rectangle 18">
            <a:extLst>
              <a:ext uri="{FF2B5EF4-FFF2-40B4-BE49-F238E27FC236}">
                <a16:creationId xmlns:a16="http://schemas.microsoft.com/office/drawing/2014/main" id="{F9EB6326-FDF3-463D-A736-0F023A6F80C3}"/>
              </a:ext>
            </a:extLst>
          </p:cNvPr>
          <p:cNvSpPr/>
          <p:nvPr/>
        </p:nvSpPr>
        <p:spPr>
          <a:xfrm>
            <a:off x="382127" y="2318092"/>
            <a:ext cx="1669177" cy="11142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Benefits</a:t>
            </a:r>
          </a:p>
        </p:txBody>
      </p:sp>
      <p:sp>
        <p:nvSpPr>
          <p:cNvPr id="20" name="Rectangle 19">
            <a:extLst>
              <a:ext uri="{FF2B5EF4-FFF2-40B4-BE49-F238E27FC236}">
                <a16:creationId xmlns:a16="http://schemas.microsoft.com/office/drawing/2014/main" id="{A2C77FC6-F0C1-46C0-BAC3-672F9ABEF06F}"/>
              </a:ext>
            </a:extLst>
          </p:cNvPr>
          <p:cNvSpPr/>
          <p:nvPr/>
        </p:nvSpPr>
        <p:spPr>
          <a:xfrm>
            <a:off x="382127" y="3550475"/>
            <a:ext cx="1669177" cy="200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Methodology</a:t>
            </a:r>
          </a:p>
        </p:txBody>
      </p:sp>
      <p:sp>
        <p:nvSpPr>
          <p:cNvPr id="21" name="Rectangle 20">
            <a:extLst>
              <a:ext uri="{FF2B5EF4-FFF2-40B4-BE49-F238E27FC236}">
                <a16:creationId xmlns:a16="http://schemas.microsoft.com/office/drawing/2014/main" id="{B4F1E72E-539D-4EC8-8FA4-1F47F501DC03}"/>
              </a:ext>
            </a:extLst>
          </p:cNvPr>
          <p:cNvSpPr/>
          <p:nvPr/>
        </p:nvSpPr>
        <p:spPr>
          <a:xfrm>
            <a:off x="382127" y="5668612"/>
            <a:ext cx="1669177"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Recommended Technology</a:t>
            </a:r>
          </a:p>
        </p:txBody>
      </p:sp>
      <p:sp>
        <p:nvSpPr>
          <p:cNvPr id="22" name="Slide Number Placeholder 2">
            <a:extLst>
              <a:ext uri="{FF2B5EF4-FFF2-40B4-BE49-F238E27FC236}">
                <a16:creationId xmlns:a16="http://schemas.microsoft.com/office/drawing/2014/main" id="{31BF4745-38EF-498B-960C-D586F959ECF9}"/>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22</a:t>
            </a:fld>
            <a:endParaRPr lang="en-US" dirty="0"/>
          </a:p>
        </p:txBody>
      </p:sp>
      <p:sp>
        <p:nvSpPr>
          <p:cNvPr id="3" name="Footer Placeholder 2">
            <a:extLst>
              <a:ext uri="{FF2B5EF4-FFF2-40B4-BE49-F238E27FC236}">
                <a16:creationId xmlns:a16="http://schemas.microsoft.com/office/drawing/2014/main" id="{2620F08A-63C6-42A8-8C3A-3D8DCF53E9C5}"/>
              </a:ext>
            </a:extLst>
          </p:cNvPr>
          <p:cNvSpPr>
            <a:spLocks noGrp="1"/>
          </p:cNvSpPr>
          <p:nvPr>
            <p:ph type="ftr" sz="quarter" idx="11"/>
          </p:nvPr>
        </p:nvSpPr>
        <p:spPr/>
        <p:txBody>
          <a:bodyPr/>
          <a:lstStyle/>
          <a:p>
            <a:r>
              <a:rPr lang="en-US" dirty="0"/>
              <a:t>© LatentView Analytics. Confidential</a:t>
            </a:r>
          </a:p>
        </p:txBody>
      </p:sp>
      <p:sp>
        <p:nvSpPr>
          <p:cNvPr id="16" name="Rectangle 15">
            <a:extLst>
              <a:ext uri="{FF2B5EF4-FFF2-40B4-BE49-F238E27FC236}">
                <a16:creationId xmlns:a16="http://schemas.microsoft.com/office/drawing/2014/main" id="{D631AB88-D521-644A-A86F-98EB64EFFC06}"/>
              </a:ext>
            </a:extLst>
          </p:cNvPr>
          <p:cNvSpPr/>
          <p:nvPr/>
        </p:nvSpPr>
        <p:spPr>
          <a:xfrm>
            <a:off x="2263534" y="2434673"/>
            <a:ext cx="9392017" cy="869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IN" sz="1600" dirty="0">
                <a:solidFill>
                  <a:schemeClr val="tx1"/>
                </a:solidFill>
                <a:latin typeface="Calibri" panose="020F0502020204030204" pitchFamily="34" charset="0"/>
                <a:cs typeface="Calibri" panose="020F0502020204030204" pitchFamily="34" charset="0"/>
              </a:rPr>
              <a:t>Central Ground truth for Metrics</a:t>
            </a:r>
          </a:p>
          <a:p>
            <a:pPr marL="342900" indent="-342900">
              <a:buAutoNum type="arabicPeriod"/>
            </a:pPr>
            <a:r>
              <a:rPr lang="en-IN" sz="1600" dirty="0">
                <a:solidFill>
                  <a:schemeClr val="tx1"/>
                </a:solidFill>
                <a:latin typeface="Calibri" panose="020F0502020204030204" pitchFamily="34" charset="0"/>
                <a:cs typeface="Calibri" panose="020F0502020204030204" pitchFamily="34" charset="0"/>
              </a:rPr>
              <a:t>Approved based on QA</a:t>
            </a:r>
          </a:p>
        </p:txBody>
      </p:sp>
      <p:sp>
        <p:nvSpPr>
          <p:cNvPr id="29" name="Rounded Rectangle 79">
            <a:extLst>
              <a:ext uri="{FF2B5EF4-FFF2-40B4-BE49-F238E27FC236}">
                <a16:creationId xmlns:a16="http://schemas.microsoft.com/office/drawing/2014/main" id="{CEF3AD6D-F6E0-674E-9706-6C33D62BF248}"/>
              </a:ext>
            </a:extLst>
          </p:cNvPr>
          <p:cNvSpPr/>
          <p:nvPr/>
        </p:nvSpPr>
        <p:spPr>
          <a:xfrm>
            <a:off x="4745957" y="1263931"/>
            <a:ext cx="1852284"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Pre-populated Aggregations at different grains</a:t>
            </a:r>
          </a:p>
        </p:txBody>
      </p:sp>
      <p:sp>
        <p:nvSpPr>
          <p:cNvPr id="30" name="Rounded Rectangle 84">
            <a:extLst>
              <a:ext uri="{FF2B5EF4-FFF2-40B4-BE49-F238E27FC236}">
                <a16:creationId xmlns:a16="http://schemas.microsoft.com/office/drawing/2014/main" id="{0E9FAF84-462E-9842-A579-F93CC7C9DCD2}"/>
              </a:ext>
            </a:extLst>
          </p:cNvPr>
          <p:cNvSpPr/>
          <p:nvPr/>
        </p:nvSpPr>
        <p:spPr>
          <a:xfrm>
            <a:off x="7252547" y="1263931"/>
            <a:ext cx="1828800"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Audit Logs</a:t>
            </a:r>
          </a:p>
        </p:txBody>
      </p:sp>
      <p:sp>
        <p:nvSpPr>
          <p:cNvPr id="35" name="Rounded Rectangle 74">
            <a:extLst>
              <a:ext uri="{FF2B5EF4-FFF2-40B4-BE49-F238E27FC236}">
                <a16:creationId xmlns:a16="http://schemas.microsoft.com/office/drawing/2014/main" id="{24ED3F82-06ED-A64B-AD13-19CC1B09CD93}"/>
              </a:ext>
            </a:extLst>
          </p:cNvPr>
          <p:cNvSpPr/>
          <p:nvPr/>
        </p:nvSpPr>
        <p:spPr>
          <a:xfrm>
            <a:off x="2263535" y="1270765"/>
            <a:ext cx="1828800" cy="748032"/>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Data model design</a:t>
            </a:r>
          </a:p>
        </p:txBody>
      </p:sp>
      <p:sp>
        <p:nvSpPr>
          <p:cNvPr id="23" name="Rounded Rectangle 84">
            <a:extLst>
              <a:ext uri="{FF2B5EF4-FFF2-40B4-BE49-F238E27FC236}">
                <a16:creationId xmlns:a16="http://schemas.microsoft.com/office/drawing/2014/main" id="{F2855E92-FCD9-374A-B490-B572A533347D}"/>
              </a:ext>
            </a:extLst>
          </p:cNvPr>
          <p:cNvSpPr/>
          <p:nvPr/>
        </p:nvSpPr>
        <p:spPr>
          <a:xfrm>
            <a:off x="9741406" y="1263931"/>
            <a:ext cx="1828800"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QA Summary</a:t>
            </a:r>
          </a:p>
        </p:txBody>
      </p:sp>
      <p:pic>
        <p:nvPicPr>
          <p:cNvPr id="24" name="Picture 23">
            <a:extLst>
              <a:ext uri="{FF2B5EF4-FFF2-40B4-BE49-F238E27FC236}">
                <a16:creationId xmlns:a16="http://schemas.microsoft.com/office/drawing/2014/main" id="{A6CF8004-59B9-4147-BBA4-A807594C282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981649" y="5723836"/>
            <a:ext cx="548640" cy="602988"/>
          </a:xfrm>
          <a:prstGeom prst="rect">
            <a:avLst/>
          </a:prstGeom>
        </p:spPr>
      </p:pic>
      <p:sp>
        <p:nvSpPr>
          <p:cNvPr id="25" name="TextBox 24">
            <a:extLst>
              <a:ext uri="{FF2B5EF4-FFF2-40B4-BE49-F238E27FC236}">
                <a16:creationId xmlns:a16="http://schemas.microsoft.com/office/drawing/2014/main" id="{ECE36039-C561-FC44-B0BF-63C3D83B46B8}"/>
              </a:ext>
            </a:extLst>
          </p:cNvPr>
          <p:cNvSpPr txBox="1"/>
          <p:nvPr/>
        </p:nvSpPr>
        <p:spPr>
          <a:xfrm>
            <a:off x="3260920" y="5840664"/>
            <a:ext cx="172034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Segoe UI" panose="020B0502040204020203" pitchFamily="34" charset="0"/>
                <a:cs typeface="Calibri" panose="020F0502020204030204" pitchFamily="34" charset="0"/>
              </a:rPr>
              <a:t>Redshift</a:t>
            </a:r>
          </a:p>
        </p:txBody>
      </p:sp>
    </p:spTree>
    <p:extLst>
      <p:ext uri="{BB962C8B-B14F-4D97-AF65-F5344CB8AC3E}">
        <p14:creationId xmlns:p14="http://schemas.microsoft.com/office/powerpoint/2010/main" val="340217311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p:txBody>
          <a:bodyPr vert="horz" lIns="91440" tIns="45720" rIns="91440" bIns="45720" rtlCol="0" anchor="ctr">
            <a:normAutofit/>
          </a:bodyPr>
          <a:lstStyle/>
          <a:p>
            <a:r>
              <a:rPr lang="en-IN" dirty="0"/>
              <a:t>4. Data Governance</a:t>
            </a:r>
          </a:p>
        </p:txBody>
      </p:sp>
      <p:sp>
        <p:nvSpPr>
          <p:cNvPr id="5" name="Rectangle 4">
            <a:extLst>
              <a:ext uri="{FF2B5EF4-FFF2-40B4-BE49-F238E27FC236}">
                <a16:creationId xmlns:a16="http://schemas.microsoft.com/office/drawing/2014/main" id="{A0A5CF2D-D98F-4B81-AD93-4BE78A49535D}"/>
              </a:ext>
            </a:extLst>
          </p:cNvPr>
          <p:cNvSpPr/>
          <p:nvPr/>
        </p:nvSpPr>
        <p:spPr>
          <a:xfrm>
            <a:off x="382127" y="585815"/>
            <a:ext cx="10828630" cy="3626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rPr>
              <a:t>Enforce ACLs and SLAs, Expose Metrics definitions, Lineage, Ownership and Schedules</a:t>
            </a:r>
          </a:p>
        </p:txBody>
      </p:sp>
      <p:sp>
        <p:nvSpPr>
          <p:cNvPr id="6" name="Rectangle 5">
            <a:extLst>
              <a:ext uri="{FF2B5EF4-FFF2-40B4-BE49-F238E27FC236}">
                <a16:creationId xmlns:a16="http://schemas.microsoft.com/office/drawing/2014/main" id="{AF2CD9D5-52BF-49FD-A455-B43D3EFE89A2}"/>
              </a:ext>
            </a:extLst>
          </p:cNvPr>
          <p:cNvSpPr/>
          <p:nvPr/>
        </p:nvSpPr>
        <p:spPr>
          <a:xfrm>
            <a:off x="394878" y="2308984"/>
            <a:ext cx="11370402" cy="1116512"/>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B1808F56-2C76-4D51-8D90-88018A1BAC54}"/>
              </a:ext>
            </a:extLst>
          </p:cNvPr>
          <p:cNvSpPr/>
          <p:nvPr/>
        </p:nvSpPr>
        <p:spPr>
          <a:xfrm>
            <a:off x="2263533" y="3639956"/>
            <a:ext cx="9392017" cy="1815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mj-lt"/>
              <a:buAutoNum type="arabicPeriod"/>
            </a:pPr>
            <a:r>
              <a:rPr lang="en-US" sz="1600" dirty="0">
                <a:solidFill>
                  <a:schemeClr val="tx1"/>
                </a:solidFill>
              </a:rPr>
              <a:t>Understand the user &amp; user group to role &amp; access mapping for different datasets</a:t>
            </a:r>
          </a:p>
          <a:p>
            <a:pPr marL="342900" indent="-342900">
              <a:buFont typeface="+mj-lt"/>
              <a:buAutoNum type="arabicPeriod"/>
            </a:pPr>
            <a:r>
              <a:rPr lang="en-US" sz="1600" dirty="0">
                <a:solidFill>
                  <a:schemeClr val="tx1"/>
                </a:solidFill>
              </a:rPr>
              <a:t>Discover, explore and document the computations from source to arrive at a metric (Lineage)</a:t>
            </a:r>
          </a:p>
          <a:p>
            <a:pPr marL="342900" indent="-342900">
              <a:buFont typeface="+mj-lt"/>
              <a:buAutoNum type="arabicPeriod"/>
            </a:pPr>
            <a:r>
              <a:rPr lang="en-US" sz="1600" dirty="0">
                <a:solidFill>
                  <a:schemeClr val="tx1"/>
                </a:solidFill>
              </a:rPr>
              <a:t>Document the details of metric ownership and definitions over time</a:t>
            </a:r>
          </a:p>
          <a:p>
            <a:pPr marL="342900" indent="-342900">
              <a:buFont typeface="+mj-lt"/>
              <a:buAutoNum type="arabicPeriod"/>
            </a:pPr>
            <a:r>
              <a:rPr lang="en-US" sz="1600" dirty="0">
                <a:solidFill>
                  <a:schemeClr val="tx1"/>
                </a:solidFill>
              </a:rPr>
              <a:t>Enforce, track and audit the prescribed ACLs, SLAs and schedules as per requirements</a:t>
            </a:r>
          </a:p>
        </p:txBody>
      </p:sp>
      <p:sp>
        <p:nvSpPr>
          <p:cNvPr id="12" name="Rectangle 11">
            <a:extLst>
              <a:ext uri="{FF2B5EF4-FFF2-40B4-BE49-F238E27FC236}">
                <a16:creationId xmlns:a16="http://schemas.microsoft.com/office/drawing/2014/main" id="{BDBDEE1D-6B08-4590-87DD-F13CA411ED01}"/>
              </a:ext>
            </a:extLst>
          </p:cNvPr>
          <p:cNvSpPr/>
          <p:nvPr/>
        </p:nvSpPr>
        <p:spPr>
          <a:xfrm>
            <a:off x="394878" y="1106203"/>
            <a:ext cx="11370402" cy="107715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12069FF6-1128-4AB5-8A0D-88785536772A}"/>
              </a:ext>
            </a:extLst>
          </p:cNvPr>
          <p:cNvSpPr/>
          <p:nvPr/>
        </p:nvSpPr>
        <p:spPr>
          <a:xfrm>
            <a:off x="394878" y="3543593"/>
            <a:ext cx="11370402" cy="2013804"/>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EB0ACA83-D6E1-4BE0-8373-7D3A01083BAC}"/>
              </a:ext>
            </a:extLst>
          </p:cNvPr>
          <p:cNvSpPr/>
          <p:nvPr/>
        </p:nvSpPr>
        <p:spPr>
          <a:xfrm>
            <a:off x="382127" y="5668612"/>
            <a:ext cx="11370402" cy="70338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8253EAE-7918-49B1-BDD0-65850914206B}"/>
              </a:ext>
            </a:extLst>
          </p:cNvPr>
          <p:cNvSpPr/>
          <p:nvPr/>
        </p:nvSpPr>
        <p:spPr>
          <a:xfrm>
            <a:off x="394879" y="1098675"/>
            <a:ext cx="1655501" cy="1092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Features</a:t>
            </a:r>
          </a:p>
        </p:txBody>
      </p:sp>
      <p:sp>
        <p:nvSpPr>
          <p:cNvPr id="19" name="Rectangle 18">
            <a:extLst>
              <a:ext uri="{FF2B5EF4-FFF2-40B4-BE49-F238E27FC236}">
                <a16:creationId xmlns:a16="http://schemas.microsoft.com/office/drawing/2014/main" id="{F9EB6326-FDF3-463D-A736-0F023A6F80C3}"/>
              </a:ext>
            </a:extLst>
          </p:cNvPr>
          <p:cNvSpPr/>
          <p:nvPr/>
        </p:nvSpPr>
        <p:spPr>
          <a:xfrm>
            <a:off x="382127" y="2318092"/>
            <a:ext cx="1669177" cy="11142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Benefits</a:t>
            </a:r>
          </a:p>
        </p:txBody>
      </p:sp>
      <p:sp>
        <p:nvSpPr>
          <p:cNvPr id="20" name="Rectangle 19">
            <a:extLst>
              <a:ext uri="{FF2B5EF4-FFF2-40B4-BE49-F238E27FC236}">
                <a16:creationId xmlns:a16="http://schemas.microsoft.com/office/drawing/2014/main" id="{A2C77FC6-F0C1-46C0-BAC3-672F9ABEF06F}"/>
              </a:ext>
            </a:extLst>
          </p:cNvPr>
          <p:cNvSpPr/>
          <p:nvPr/>
        </p:nvSpPr>
        <p:spPr>
          <a:xfrm>
            <a:off x="382127" y="3550475"/>
            <a:ext cx="1669177" cy="200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Methodology</a:t>
            </a:r>
          </a:p>
        </p:txBody>
      </p:sp>
      <p:sp>
        <p:nvSpPr>
          <p:cNvPr id="21" name="Rectangle 20">
            <a:extLst>
              <a:ext uri="{FF2B5EF4-FFF2-40B4-BE49-F238E27FC236}">
                <a16:creationId xmlns:a16="http://schemas.microsoft.com/office/drawing/2014/main" id="{B4F1E72E-539D-4EC8-8FA4-1F47F501DC03}"/>
              </a:ext>
            </a:extLst>
          </p:cNvPr>
          <p:cNvSpPr/>
          <p:nvPr/>
        </p:nvSpPr>
        <p:spPr>
          <a:xfrm>
            <a:off x="382127" y="5668612"/>
            <a:ext cx="1669177"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Recommended Technology</a:t>
            </a:r>
          </a:p>
        </p:txBody>
      </p:sp>
      <p:sp>
        <p:nvSpPr>
          <p:cNvPr id="22" name="Slide Number Placeholder 2">
            <a:extLst>
              <a:ext uri="{FF2B5EF4-FFF2-40B4-BE49-F238E27FC236}">
                <a16:creationId xmlns:a16="http://schemas.microsoft.com/office/drawing/2014/main" id="{31BF4745-38EF-498B-960C-D586F959ECF9}"/>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23</a:t>
            </a:fld>
            <a:endParaRPr lang="en-US" dirty="0"/>
          </a:p>
        </p:txBody>
      </p:sp>
      <p:sp>
        <p:nvSpPr>
          <p:cNvPr id="3" name="Footer Placeholder 2">
            <a:extLst>
              <a:ext uri="{FF2B5EF4-FFF2-40B4-BE49-F238E27FC236}">
                <a16:creationId xmlns:a16="http://schemas.microsoft.com/office/drawing/2014/main" id="{2620F08A-63C6-42A8-8C3A-3D8DCF53E9C5}"/>
              </a:ext>
            </a:extLst>
          </p:cNvPr>
          <p:cNvSpPr>
            <a:spLocks noGrp="1"/>
          </p:cNvSpPr>
          <p:nvPr>
            <p:ph type="ftr" sz="quarter" idx="11"/>
          </p:nvPr>
        </p:nvSpPr>
        <p:spPr/>
        <p:txBody>
          <a:bodyPr/>
          <a:lstStyle/>
          <a:p>
            <a:r>
              <a:rPr lang="en-US" dirty="0"/>
              <a:t>© LatentView Analytics. Confidential</a:t>
            </a:r>
          </a:p>
        </p:txBody>
      </p:sp>
      <p:sp>
        <p:nvSpPr>
          <p:cNvPr id="16" name="Rectangle 15">
            <a:extLst>
              <a:ext uri="{FF2B5EF4-FFF2-40B4-BE49-F238E27FC236}">
                <a16:creationId xmlns:a16="http://schemas.microsoft.com/office/drawing/2014/main" id="{D631AB88-D521-644A-A86F-98EB64EFFC06}"/>
              </a:ext>
            </a:extLst>
          </p:cNvPr>
          <p:cNvSpPr/>
          <p:nvPr/>
        </p:nvSpPr>
        <p:spPr>
          <a:xfrm>
            <a:off x="2263534" y="2434673"/>
            <a:ext cx="9392017" cy="869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sz="1600" dirty="0">
                <a:solidFill>
                  <a:schemeClr val="tx1"/>
                </a:solidFill>
                <a:latin typeface="Calibri" panose="020F0502020204030204" pitchFamily="34" charset="0"/>
                <a:cs typeface="Calibri" panose="020F0502020204030204" pitchFamily="34" charset="0"/>
              </a:rPr>
              <a:t>Single Repository to capture all specifics related to metrics</a:t>
            </a:r>
          </a:p>
          <a:p>
            <a:pPr marL="342900" indent="-342900">
              <a:buAutoNum type="arabicPeriod"/>
            </a:pPr>
            <a:r>
              <a:rPr lang="en-IN" sz="1600" dirty="0">
                <a:solidFill>
                  <a:schemeClr val="tx1"/>
                </a:solidFill>
                <a:latin typeface="Calibri" panose="020F0502020204030204" pitchFamily="34" charset="0"/>
                <a:cs typeface="Calibri" panose="020F0502020204030204" pitchFamily="34" charset="0"/>
              </a:rPr>
              <a:t>Iteratively improvise the rules based on ground reality</a:t>
            </a:r>
          </a:p>
        </p:txBody>
      </p:sp>
      <p:sp>
        <p:nvSpPr>
          <p:cNvPr id="29" name="Rounded Rectangle 79">
            <a:extLst>
              <a:ext uri="{FF2B5EF4-FFF2-40B4-BE49-F238E27FC236}">
                <a16:creationId xmlns:a16="http://schemas.microsoft.com/office/drawing/2014/main" id="{CEF3AD6D-F6E0-674E-9706-6C33D62BF248}"/>
              </a:ext>
            </a:extLst>
          </p:cNvPr>
          <p:cNvSpPr/>
          <p:nvPr/>
        </p:nvSpPr>
        <p:spPr>
          <a:xfrm>
            <a:off x="4748331" y="1263931"/>
            <a:ext cx="1852284"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Traceable &amp; Accountable</a:t>
            </a:r>
          </a:p>
        </p:txBody>
      </p:sp>
      <p:sp>
        <p:nvSpPr>
          <p:cNvPr id="30" name="Rounded Rectangle 84">
            <a:extLst>
              <a:ext uri="{FF2B5EF4-FFF2-40B4-BE49-F238E27FC236}">
                <a16:creationId xmlns:a16="http://schemas.microsoft.com/office/drawing/2014/main" id="{0E9FAF84-462E-9842-A579-F93CC7C9DCD2}"/>
              </a:ext>
            </a:extLst>
          </p:cNvPr>
          <p:cNvSpPr/>
          <p:nvPr/>
        </p:nvSpPr>
        <p:spPr>
          <a:xfrm>
            <a:off x="7256611" y="1263931"/>
            <a:ext cx="1828800"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Iteratively improvised Knowledge store</a:t>
            </a:r>
          </a:p>
        </p:txBody>
      </p:sp>
      <p:sp>
        <p:nvSpPr>
          <p:cNvPr id="35" name="Rounded Rectangle 74">
            <a:extLst>
              <a:ext uri="{FF2B5EF4-FFF2-40B4-BE49-F238E27FC236}">
                <a16:creationId xmlns:a16="http://schemas.microsoft.com/office/drawing/2014/main" id="{24ED3F82-06ED-A64B-AD13-19CC1B09CD93}"/>
              </a:ext>
            </a:extLst>
          </p:cNvPr>
          <p:cNvSpPr/>
          <p:nvPr/>
        </p:nvSpPr>
        <p:spPr>
          <a:xfrm>
            <a:off x="2263535" y="1270765"/>
            <a:ext cx="1828800" cy="748032"/>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Defined &amp; Documented</a:t>
            </a:r>
          </a:p>
        </p:txBody>
      </p:sp>
      <p:sp>
        <p:nvSpPr>
          <p:cNvPr id="23" name="Rounded Rectangle 84">
            <a:extLst>
              <a:ext uri="{FF2B5EF4-FFF2-40B4-BE49-F238E27FC236}">
                <a16:creationId xmlns:a16="http://schemas.microsoft.com/office/drawing/2014/main" id="{F2855E92-FCD9-374A-B490-B572A533347D}"/>
              </a:ext>
            </a:extLst>
          </p:cNvPr>
          <p:cNvSpPr/>
          <p:nvPr/>
        </p:nvSpPr>
        <p:spPr>
          <a:xfrm>
            <a:off x="9741406" y="1263931"/>
            <a:ext cx="1828800"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Auditable and Transparent</a:t>
            </a:r>
          </a:p>
        </p:txBody>
      </p:sp>
      <p:sp>
        <p:nvSpPr>
          <p:cNvPr id="26" name="TextBox 25">
            <a:extLst>
              <a:ext uri="{FF2B5EF4-FFF2-40B4-BE49-F238E27FC236}">
                <a16:creationId xmlns:a16="http://schemas.microsoft.com/office/drawing/2014/main" id="{A778DA82-D0E9-574A-A1D0-22E844D1C5AF}"/>
              </a:ext>
            </a:extLst>
          </p:cNvPr>
          <p:cNvSpPr txBox="1"/>
          <p:nvPr/>
        </p:nvSpPr>
        <p:spPr>
          <a:xfrm>
            <a:off x="3275668" y="5856053"/>
            <a:ext cx="5868332" cy="338554"/>
          </a:xfrm>
          <a:prstGeom prst="rect">
            <a:avLst/>
          </a:prstGeom>
          <a:noFill/>
        </p:spPr>
        <p:txBody>
          <a:bodyPr wrap="square" rtlCol="0">
            <a:spAutoFit/>
          </a:bodyPr>
          <a:lstStyle/>
          <a:p>
            <a:pPr lvl="0" algn="ctr">
              <a:defRPr/>
            </a:pPr>
            <a:r>
              <a:rPr lang="en-US" sz="1600" dirty="0">
                <a:solidFill>
                  <a:srgbClr val="000000"/>
                </a:solidFill>
                <a:latin typeface="Calibri" panose="020F0502020204030204" pitchFamily="34" charset="0"/>
                <a:ea typeface="Segoe UI" panose="020B0502040204020203" pitchFamily="34" charset="0"/>
                <a:cs typeface="Calibri" panose="020F0502020204030204" pitchFamily="34" charset="0"/>
              </a:rPr>
              <a:t>Custom Module, AWS STS, AWS IAM Policies</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Segoe UI" panose="020B0502040204020203"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1F488C74-E672-1149-949B-EBB84064A905}"/>
              </a:ext>
            </a:extLst>
          </p:cNvPr>
          <p:cNvPicPr>
            <a:picLocks noChangeAspect="1"/>
          </p:cNvPicPr>
          <p:nvPr/>
        </p:nvPicPr>
        <p:blipFill>
          <a:blip r:embed="rId3"/>
          <a:stretch>
            <a:fillRect/>
          </a:stretch>
        </p:blipFill>
        <p:spPr>
          <a:xfrm>
            <a:off x="2825509" y="5701967"/>
            <a:ext cx="1141807" cy="646727"/>
          </a:xfrm>
          <a:prstGeom prst="rect">
            <a:avLst/>
          </a:prstGeom>
        </p:spPr>
      </p:pic>
    </p:spTree>
    <p:extLst>
      <p:ext uri="{BB962C8B-B14F-4D97-AF65-F5344CB8AC3E}">
        <p14:creationId xmlns:p14="http://schemas.microsoft.com/office/powerpoint/2010/main" val="373902194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D60AEF-A12B-47E0-A138-00FB27E910CF}"/>
              </a:ext>
            </a:extLst>
          </p:cNvPr>
          <p:cNvSpPr>
            <a:spLocks noGrp="1"/>
          </p:cNvSpPr>
          <p:nvPr>
            <p:ph type="sldNum" sz="quarter" idx="12"/>
          </p:nvPr>
        </p:nvSpPr>
        <p:spPr/>
        <p:txBody>
          <a:bodyPr/>
          <a:lstStyle/>
          <a:p>
            <a:fld id="{6CD9AD5F-3CCE-084D-84D8-4A35232D3779}" type="slidenum">
              <a:rPr lang="en-US" smtClean="0"/>
              <a:pPr/>
              <a:t>24</a:t>
            </a:fld>
            <a:endParaRPr lang="en-US" dirty="0"/>
          </a:p>
        </p:txBody>
      </p:sp>
      <p:sp>
        <p:nvSpPr>
          <p:cNvPr id="60" name="Title 59">
            <a:extLst>
              <a:ext uri="{FF2B5EF4-FFF2-40B4-BE49-F238E27FC236}">
                <a16:creationId xmlns:a16="http://schemas.microsoft.com/office/drawing/2014/main" id="{527F21C0-16F8-4D00-A935-ABC9C6B5800A}"/>
              </a:ext>
            </a:extLst>
          </p:cNvPr>
          <p:cNvSpPr>
            <a:spLocks noGrp="1"/>
          </p:cNvSpPr>
          <p:nvPr>
            <p:ph type="title"/>
          </p:nvPr>
        </p:nvSpPr>
        <p:spPr>
          <a:xfrm>
            <a:off x="115076" y="0"/>
            <a:ext cx="11198918" cy="703385"/>
          </a:xfrm>
        </p:spPr>
        <p:txBody>
          <a:bodyPr/>
          <a:lstStyle/>
          <a:p>
            <a:r>
              <a:rPr lang="en-US" dirty="0"/>
              <a:t>Project Execution Plan</a:t>
            </a:r>
          </a:p>
        </p:txBody>
      </p:sp>
      <p:grpSp>
        <p:nvGrpSpPr>
          <p:cNvPr id="3" name="Group 2"/>
          <p:cNvGrpSpPr/>
          <p:nvPr/>
        </p:nvGrpSpPr>
        <p:grpSpPr>
          <a:xfrm>
            <a:off x="160896" y="565986"/>
            <a:ext cx="4693125" cy="5980856"/>
            <a:chOff x="160896" y="565986"/>
            <a:chExt cx="4693125" cy="5980856"/>
          </a:xfrm>
        </p:grpSpPr>
        <p:pic>
          <p:nvPicPr>
            <p:cNvPr id="5" name="Picture 4">
              <a:extLst>
                <a:ext uri="{FF2B5EF4-FFF2-40B4-BE49-F238E27FC236}">
                  <a16:creationId xmlns:a16="http://schemas.microsoft.com/office/drawing/2014/main" id="{D9DDD8D5-7EED-42F8-B9F4-0F78CF7DFA2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171270" y="1807877"/>
              <a:ext cx="523931" cy="508491"/>
            </a:xfrm>
            <a:prstGeom prst="rect">
              <a:avLst/>
            </a:prstGeom>
          </p:spPr>
        </p:pic>
        <p:sp>
          <p:nvSpPr>
            <p:cNvPr id="6" name="Rectangle 5">
              <a:extLst>
                <a:ext uri="{FF2B5EF4-FFF2-40B4-BE49-F238E27FC236}">
                  <a16:creationId xmlns:a16="http://schemas.microsoft.com/office/drawing/2014/main" id="{AB24EF3D-3351-4674-B1F5-240273D5E085}"/>
                </a:ext>
              </a:extLst>
            </p:cNvPr>
            <p:cNvSpPr/>
            <p:nvPr/>
          </p:nvSpPr>
          <p:spPr>
            <a:xfrm>
              <a:off x="435352" y="1544908"/>
              <a:ext cx="1597620" cy="320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Managed Schema</a:t>
              </a:r>
            </a:p>
          </p:txBody>
        </p:sp>
        <p:sp>
          <p:nvSpPr>
            <p:cNvPr id="7" name="Rectangle 6">
              <a:extLst>
                <a:ext uri="{FF2B5EF4-FFF2-40B4-BE49-F238E27FC236}">
                  <a16:creationId xmlns:a16="http://schemas.microsoft.com/office/drawing/2014/main" id="{4D2B3E88-6CBE-4DAE-92BE-3BF76FC7043A}"/>
                </a:ext>
              </a:extLst>
            </p:cNvPr>
            <p:cNvSpPr/>
            <p:nvPr/>
          </p:nvSpPr>
          <p:spPr>
            <a:xfrm>
              <a:off x="2752338" y="1425925"/>
              <a:ext cx="1825146" cy="551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8" name="Straight Arrow Connector 7">
              <a:extLst>
                <a:ext uri="{FF2B5EF4-FFF2-40B4-BE49-F238E27FC236}">
                  <a16:creationId xmlns:a16="http://schemas.microsoft.com/office/drawing/2014/main" id="{285B67D0-F5FB-4113-B6FD-DF07B127E508}"/>
                </a:ext>
              </a:extLst>
            </p:cNvPr>
            <p:cNvCxnSpPr/>
            <p:nvPr/>
          </p:nvCxnSpPr>
          <p:spPr>
            <a:xfrm>
              <a:off x="2124297" y="1705365"/>
              <a:ext cx="61787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2D09A3E-6F56-4768-8ED1-A815F3C37593}"/>
                </a:ext>
              </a:extLst>
            </p:cNvPr>
            <p:cNvSpPr txBox="1"/>
            <p:nvPr/>
          </p:nvSpPr>
          <p:spPr>
            <a:xfrm>
              <a:off x="1512602" y="995770"/>
              <a:ext cx="1645387"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HIVE </a:t>
              </a:r>
              <a:r>
                <a:rPr lang="mr-IN" sz="1400" b="1" dirty="0">
                  <a:latin typeface="Segoe UI" panose="020B0502040204020203" pitchFamily="34" charset="0"/>
                  <a:ea typeface="Segoe UI" panose="020B0502040204020203" pitchFamily="34" charset="0"/>
                </a:rPr>
                <a:t>–</a:t>
              </a:r>
              <a:r>
                <a:rPr lang="en-US" sz="1400" b="1" dirty="0">
                  <a:latin typeface="Segoe UI" panose="020B0502040204020203" pitchFamily="34" charset="0"/>
                  <a:ea typeface="Segoe UI" panose="020B0502040204020203" pitchFamily="34" charset="0"/>
                  <a:cs typeface="Segoe UI" panose="020B0502040204020203" pitchFamily="34" charset="0"/>
                </a:rPr>
                <a:t> Data Mart</a:t>
              </a:r>
            </a:p>
          </p:txBody>
        </p:sp>
        <p:sp>
          <p:nvSpPr>
            <p:cNvPr id="10" name="TextBox 9">
              <a:extLst>
                <a:ext uri="{FF2B5EF4-FFF2-40B4-BE49-F238E27FC236}">
                  <a16:creationId xmlns:a16="http://schemas.microsoft.com/office/drawing/2014/main" id="{59CCE8F6-5350-44A7-ACBD-FA70884B2090}"/>
                </a:ext>
              </a:extLst>
            </p:cNvPr>
            <p:cNvSpPr txBox="1"/>
            <p:nvPr/>
          </p:nvSpPr>
          <p:spPr>
            <a:xfrm>
              <a:off x="2657959" y="2057365"/>
              <a:ext cx="1051891"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HIVE SQLs</a:t>
              </a:r>
            </a:p>
          </p:txBody>
        </p:sp>
        <p:sp>
          <p:nvSpPr>
            <p:cNvPr id="11" name="Rectangle 10">
              <a:extLst>
                <a:ext uri="{FF2B5EF4-FFF2-40B4-BE49-F238E27FC236}">
                  <a16:creationId xmlns:a16="http://schemas.microsoft.com/office/drawing/2014/main" id="{89011F88-A6EE-41AF-9F0E-750466950C56}"/>
                </a:ext>
              </a:extLst>
            </p:cNvPr>
            <p:cNvSpPr/>
            <p:nvPr/>
          </p:nvSpPr>
          <p:spPr>
            <a:xfrm>
              <a:off x="268956" y="879304"/>
              <a:ext cx="4481370"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cxnSp>
          <p:nvCxnSpPr>
            <p:cNvPr id="18" name="Straight Arrow Connector 17">
              <a:extLst>
                <a:ext uri="{FF2B5EF4-FFF2-40B4-BE49-F238E27FC236}">
                  <a16:creationId xmlns:a16="http://schemas.microsoft.com/office/drawing/2014/main" id="{BD3EDB12-BC1B-4C39-9567-1C6B369AEEB4}"/>
                </a:ext>
              </a:extLst>
            </p:cNvPr>
            <p:cNvCxnSpPr/>
            <p:nvPr/>
          </p:nvCxnSpPr>
          <p:spPr>
            <a:xfrm>
              <a:off x="2071023" y="3569776"/>
              <a:ext cx="64091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2EF9CB0-25EF-4456-9ABF-6693FBEE7532}"/>
                </a:ext>
              </a:extLst>
            </p:cNvPr>
            <p:cNvSpPr/>
            <p:nvPr/>
          </p:nvSpPr>
          <p:spPr>
            <a:xfrm>
              <a:off x="253459" y="4741432"/>
              <a:ext cx="1487836"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Metric definition and ownership</a:t>
              </a:r>
            </a:p>
          </p:txBody>
        </p:sp>
        <p:sp>
          <p:nvSpPr>
            <p:cNvPr id="20" name="Rectangle 19">
              <a:extLst>
                <a:ext uri="{FF2B5EF4-FFF2-40B4-BE49-F238E27FC236}">
                  <a16:creationId xmlns:a16="http://schemas.microsoft.com/office/drawing/2014/main" id="{3EFA3316-C70F-4BD2-9B62-B1F8AD3A6FE4}"/>
                </a:ext>
              </a:extLst>
            </p:cNvPr>
            <p:cNvSpPr/>
            <p:nvPr/>
          </p:nvSpPr>
          <p:spPr>
            <a:xfrm>
              <a:off x="435352" y="3413522"/>
              <a:ext cx="1597620" cy="320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Manual Analysis</a:t>
              </a:r>
            </a:p>
          </p:txBody>
        </p:sp>
        <p:sp>
          <p:nvSpPr>
            <p:cNvPr id="21" name="Rectangle 20">
              <a:extLst>
                <a:ext uri="{FF2B5EF4-FFF2-40B4-BE49-F238E27FC236}">
                  <a16:creationId xmlns:a16="http://schemas.microsoft.com/office/drawing/2014/main" id="{321EEE9A-9AB6-439D-A5EB-66F6FD6212B7}"/>
                </a:ext>
              </a:extLst>
            </p:cNvPr>
            <p:cNvSpPr/>
            <p:nvPr/>
          </p:nvSpPr>
          <p:spPr>
            <a:xfrm>
              <a:off x="2752338" y="3294539"/>
              <a:ext cx="1825146" cy="551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Semi-Automated Lexical Parser</a:t>
              </a:r>
            </a:p>
          </p:txBody>
        </p:sp>
        <p:sp>
          <p:nvSpPr>
            <p:cNvPr id="22" name="TextBox 21">
              <a:extLst>
                <a:ext uri="{FF2B5EF4-FFF2-40B4-BE49-F238E27FC236}">
                  <a16:creationId xmlns:a16="http://schemas.microsoft.com/office/drawing/2014/main" id="{CF4D436C-4817-432D-9291-C5817570D769}"/>
                </a:ext>
              </a:extLst>
            </p:cNvPr>
            <p:cNvSpPr txBox="1"/>
            <p:nvPr/>
          </p:nvSpPr>
          <p:spPr>
            <a:xfrm>
              <a:off x="1512602" y="2929025"/>
              <a:ext cx="1631793"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Reverse Engineer</a:t>
              </a:r>
            </a:p>
          </p:txBody>
        </p:sp>
        <p:sp>
          <p:nvSpPr>
            <p:cNvPr id="23" name="Rectangle 22">
              <a:extLst>
                <a:ext uri="{FF2B5EF4-FFF2-40B4-BE49-F238E27FC236}">
                  <a16:creationId xmlns:a16="http://schemas.microsoft.com/office/drawing/2014/main" id="{AF01D397-6474-4133-8346-6C0D5408EFB3}"/>
                </a:ext>
              </a:extLst>
            </p:cNvPr>
            <p:cNvSpPr/>
            <p:nvPr/>
          </p:nvSpPr>
          <p:spPr>
            <a:xfrm>
              <a:off x="284454" y="2747918"/>
              <a:ext cx="4481370"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24" name="Picture 23">
              <a:extLst>
                <a:ext uri="{FF2B5EF4-FFF2-40B4-BE49-F238E27FC236}">
                  <a16:creationId xmlns:a16="http://schemas.microsoft.com/office/drawing/2014/main" id="{004DDD6A-DA0E-4E1B-8D7F-37D2A7933E4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70739" y="3694026"/>
              <a:ext cx="643831" cy="643831"/>
            </a:xfrm>
            <a:prstGeom prst="rect">
              <a:avLst/>
            </a:prstGeom>
          </p:spPr>
        </p:pic>
        <p:sp>
          <p:nvSpPr>
            <p:cNvPr id="25" name="TextBox 24">
              <a:extLst>
                <a:ext uri="{FF2B5EF4-FFF2-40B4-BE49-F238E27FC236}">
                  <a16:creationId xmlns:a16="http://schemas.microsoft.com/office/drawing/2014/main" id="{492C71A6-C40F-421E-984A-9D5DE223E16A}"/>
                </a:ext>
              </a:extLst>
            </p:cNvPr>
            <p:cNvSpPr txBox="1"/>
            <p:nvPr/>
          </p:nvSpPr>
          <p:spPr>
            <a:xfrm>
              <a:off x="2754650" y="3949899"/>
              <a:ext cx="1500732"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Documentation</a:t>
              </a:r>
            </a:p>
          </p:txBody>
        </p:sp>
        <p:sp>
          <p:nvSpPr>
            <p:cNvPr id="26" name="Rectangle 25">
              <a:extLst>
                <a:ext uri="{FF2B5EF4-FFF2-40B4-BE49-F238E27FC236}">
                  <a16:creationId xmlns:a16="http://schemas.microsoft.com/office/drawing/2014/main" id="{EDEEEBF2-7B29-4E29-ADB4-DF725173EA95}"/>
                </a:ext>
              </a:extLst>
            </p:cNvPr>
            <p:cNvSpPr/>
            <p:nvPr/>
          </p:nvSpPr>
          <p:spPr>
            <a:xfrm>
              <a:off x="1750225" y="4741432"/>
              <a:ext cx="1487836"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User level access control</a:t>
              </a:r>
            </a:p>
          </p:txBody>
        </p:sp>
        <p:sp>
          <p:nvSpPr>
            <p:cNvPr id="27" name="Rectangle 26">
              <a:extLst>
                <a:ext uri="{FF2B5EF4-FFF2-40B4-BE49-F238E27FC236}">
                  <a16:creationId xmlns:a16="http://schemas.microsoft.com/office/drawing/2014/main" id="{5E34B77D-B56A-4936-B813-30506C6F9D8F}"/>
                </a:ext>
              </a:extLst>
            </p:cNvPr>
            <p:cNvSpPr/>
            <p:nvPr/>
          </p:nvSpPr>
          <p:spPr>
            <a:xfrm>
              <a:off x="3262490" y="4741432"/>
              <a:ext cx="1487836"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Pipelines, SLAs and Schedules</a:t>
              </a:r>
            </a:p>
          </p:txBody>
        </p:sp>
        <p:cxnSp>
          <p:nvCxnSpPr>
            <p:cNvPr id="28" name="Straight Arrow Connector 27">
              <a:extLst>
                <a:ext uri="{FF2B5EF4-FFF2-40B4-BE49-F238E27FC236}">
                  <a16:creationId xmlns:a16="http://schemas.microsoft.com/office/drawing/2014/main" id="{4CB38A3B-8136-497B-95CC-6DE2A91D2BC0}"/>
                </a:ext>
              </a:extLst>
            </p:cNvPr>
            <p:cNvCxnSpPr/>
            <p:nvPr/>
          </p:nvCxnSpPr>
          <p:spPr>
            <a:xfrm>
              <a:off x="2417737" y="2355267"/>
              <a:ext cx="0" cy="6047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D674C6-461A-4DFA-BD49-90E6729945E1}"/>
                </a:ext>
              </a:extLst>
            </p:cNvPr>
            <p:cNvCxnSpPr/>
            <p:nvPr/>
          </p:nvCxnSpPr>
          <p:spPr>
            <a:xfrm>
              <a:off x="2429909" y="4198670"/>
              <a:ext cx="0" cy="4467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9616956-928E-47A4-97D8-E1FF91C35DFF}"/>
                </a:ext>
              </a:extLst>
            </p:cNvPr>
            <p:cNvCxnSpPr>
              <a:cxnSpLocks/>
            </p:cNvCxnSpPr>
            <p:nvPr/>
          </p:nvCxnSpPr>
          <p:spPr>
            <a:xfrm>
              <a:off x="2429909" y="5311818"/>
              <a:ext cx="0" cy="41421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711F907-D44F-450E-B728-6839B9ECD4C8}"/>
                </a:ext>
              </a:extLst>
            </p:cNvPr>
            <p:cNvSpPr txBox="1"/>
            <p:nvPr/>
          </p:nvSpPr>
          <p:spPr>
            <a:xfrm>
              <a:off x="1671650" y="6181113"/>
              <a:ext cx="1701300" cy="338554"/>
            </a:xfrm>
            <a:prstGeom prst="rect">
              <a:avLst/>
            </a:prstGeom>
            <a:noFill/>
          </p:spPr>
          <p:txBody>
            <a:bodyPr wrap="none" rtlCol="0">
              <a:spAutoFit/>
            </a:bodyPr>
            <a:lstStyle/>
            <a:p>
              <a:r>
                <a:rPr lang="en-US" sz="1600" b="1" dirty="0">
                  <a:latin typeface="Segoe UI Semibold" panose="020B0702040204020203" pitchFamily="34" charset="0"/>
                </a:rPr>
                <a:t>Metrics Foundry</a:t>
              </a:r>
            </a:p>
          </p:txBody>
        </p:sp>
        <p:pic>
          <p:nvPicPr>
            <p:cNvPr id="49" name="Picture 4" descr="Image result for elasticsearch logo">
              <a:extLst>
                <a:ext uri="{FF2B5EF4-FFF2-40B4-BE49-F238E27FC236}">
                  <a16:creationId xmlns:a16="http://schemas.microsoft.com/office/drawing/2014/main" id="{24A49BAA-61AD-4109-BCCA-4F9D275D847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416672" y="5663810"/>
              <a:ext cx="2287518" cy="609856"/>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002ECEFA-E9D5-4B2D-BF56-AE4001DDCFC6}"/>
                </a:ext>
              </a:extLst>
            </p:cNvPr>
            <p:cNvSpPr txBox="1"/>
            <p:nvPr/>
          </p:nvSpPr>
          <p:spPr>
            <a:xfrm>
              <a:off x="1611105" y="565986"/>
              <a:ext cx="2248821" cy="338554"/>
            </a:xfrm>
            <a:prstGeom prst="rect">
              <a:avLst/>
            </a:prstGeom>
            <a:noFill/>
          </p:spPr>
          <p:txBody>
            <a:bodyPr wrap="none" rtlCol="0">
              <a:spAutoFit/>
            </a:bodyPr>
            <a:lstStyle/>
            <a:p>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Metrics Foundry Team</a:t>
              </a:r>
            </a:p>
          </p:txBody>
        </p:sp>
        <p:sp>
          <p:nvSpPr>
            <p:cNvPr id="66" name="Rectangle 65">
              <a:extLst>
                <a:ext uri="{FF2B5EF4-FFF2-40B4-BE49-F238E27FC236}">
                  <a16:creationId xmlns:a16="http://schemas.microsoft.com/office/drawing/2014/main" id="{F1ACBEF6-CA14-4EAF-BE37-395CB77AA261}"/>
                </a:ext>
              </a:extLst>
            </p:cNvPr>
            <p:cNvSpPr/>
            <p:nvPr/>
          </p:nvSpPr>
          <p:spPr>
            <a:xfrm>
              <a:off x="160896" y="586163"/>
              <a:ext cx="4693125" cy="596067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p:cNvGrpSpPr/>
          <p:nvPr/>
        </p:nvGrpSpPr>
        <p:grpSpPr>
          <a:xfrm>
            <a:off x="5139996" y="564655"/>
            <a:ext cx="4349204" cy="5982186"/>
            <a:chOff x="5139996" y="564655"/>
            <a:chExt cx="4349204" cy="5982186"/>
          </a:xfrm>
        </p:grpSpPr>
        <p:pic>
          <p:nvPicPr>
            <p:cNvPr id="56" name="Picture 55">
              <a:extLst>
                <a:ext uri="{FF2B5EF4-FFF2-40B4-BE49-F238E27FC236}">
                  <a16:creationId xmlns:a16="http://schemas.microsoft.com/office/drawing/2014/main" id="{B9D9C594-54EB-44E3-9647-A0AB0BCD0DFD}"/>
                </a:ext>
              </a:extLst>
            </p:cNvPr>
            <p:cNvPicPr>
              <a:picLocks noChangeAspect="1"/>
            </p:cNvPicPr>
            <p:nvPr/>
          </p:nvPicPr>
          <p:blipFill>
            <a:blip r:embed="rId5"/>
            <a:stretch>
              <a:fillRect/>
            </a:stretch>
          </p:blipFill>
          <p:spPr>
            <a:xfrm>
              <a:off x="7737381" y="5648826"/>
              <a:ext cx="675951" cy="654991"/>
            </a:xfrm>
            <a:prstGeom prst="rect">
              <a:avLst/>
            </a:prstGeom>
          </p:spPr>
        </p:pic>
        <p:sp>
          <p:nvSpPr>
            <p:cNvPr id="12" name="Rectangle 11">
              <a:extLst>
                <a:ext uri="{FF2B5EF4-FFF2-40B4-BE49-F238E27FC236}">
                  <a16:creationId xmlns:a16="http://schemas.microsoft.com/office/drawing/2014/main" id="{6B8E5D0C-CBDC-4CA5-8D0E-253E79ECBB2D}"/>
                </a:ext>
              </a:extLst>
            </p:cNvPr>
            <p:cNvSpPr/>
            <p:nvPr/>
          </p:nvSpPr>
          <p:spPr>
            <a:xfrm>
              <a:off x="5466806" y="1334543"/>
              <a:ext cx="1597620" cy="722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Implement </a:t>
              </a:r>
            </a:p>
            <a:p>
              <a:pPr algn="ctr"/>
              <a:r>
                <a:rPr lang="en-US" sz="1200" dirty="0">
                  <a:latin typeface="Segoe UI" panose="020B0502040204020203" pitchFamily="34" charset="0"/>
                  <a:ea typeface="Segoe UI" panose="020B0502040204020203" pitchFamily="34" charset="0"/>
                  <a:cs typeface="Segoe UI" panose="020B0502040204020203" pitchFamily="34" charset="0"/>
                </a:rPr>
                <a:t>data processing and computations </a:t>
              </a:r>
            </a:p>
          </p:txBody>
        </p:sp>
        <p:sp>
          <p:nvSpPr>
            <p:cNvPr id="13" name="TextBox 12">
              <a:extLst>
                <a:ext uri="{FF2B5EF4-FFF2-40B4-BE49-F238E27FC236}">
                  <a16:creationId xmlns:a16="http://schemas.microsoft.com/office/drawing/2014/main" id="{1C8F196E-AA04-4F9C-B85F-E1139A60BD30}"/>
                </a:ext>
              </a:extLst>
            </p:cNvPr>
            <p:cNvSpPr txBox="1"/>
            <p:nvPr/>
          </p:nvSpPr>
          <p:spPr>
            <a:xfrm>
              <a:off x="5980923" y="967591"/>
              <a:ext cx="580608"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ETLS</a:t>
              </a:r>
            </a:p>
          </p:txBody>
        </p:sp>
        <p:sp>
          <p:nvSpPr>
            <p:cNvPr id="14" name="Rectangle 13">
              <a:extLst>
                <a:ext uri="{FF2B5EF4-FFF2-40B4-BE49-F238E27FC236}">
                  <a16:creationId xmlns:a16="http://schemas.microsoft.com/office/drawing/2014/main" id="{7FBFCA96-E958-4CB9-A06C-70FE2E7735C9}"/>
                </a:ext>
              </a:extLst>
            </p:cNvPr>
            <p:cNvSpPr/>
            <p:nvPr/>
          </p:nvSpPr>
          <p:spPr>
            <a:xfrm>
              <a:off x="5312575" y="87006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2FC2C44A-B5C6-4EFE-A96F-1924A4675051}"/>
                </a:ext>
              </a:extLst>
            </p:cNvPr>
            <p:cNvSpPr/>
            <p:nvPr/>
          </p:nvSpPr>
          <p:spPr>
            <a:xfrm>
              <a:off x="7619014" y="1334543"/>
              <a:ext cx="1597620" cy="981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Data Model to accommodate metrics and dimensions</a:t>
              </a:r>
            </a:p>
          </p:txBody>
        </p:sp>
        <p:sp>
          <p:nvSpPr>
            <p:cNvPr id="16" name="TextBox 15">
              <a:extLst>
                <a:ext uri="{FF2B5EF4-FFF2-40B4-BE49-F238E27FC236}">
                  <a16:creationId xmlns:a16="http://schemas.microsoft.com/office/drawing/2014/main" id="{6C35EE15-0066-41EE-8517-D637E917D340}"/>
                </a:ext>
              </a:extLst>
            </p:cNvPr>
            <p:cNvSpPr txBox="1"/>
            <p:nvPr/>
          </p:nvSpPr>
          <p:spPr>
            <a:xfrm>
              <a:off x="7549389" y="962384"/>
              <a:ext cx="1701491"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Output Data Mart</a:t>
              </a:r>
            </a:p>
          </p:txBody>
        </p:sp>
        <p:sp>
          <p:nvSpPr>
            <p:cNvPr id="17" name="Rectangle 16">
              <a:extLst>
                <a:ext uri="{FF2B5EF4-FFF2-40B4-BE49-F238E27FC236}">
                  <a16:creationId xmlns:a16="http://schemas.microsoft.com/office/drawing/2014/main" id="{B7529CF3-74CA-49E0-8952-2B518AAB9C2D}"/>
                </a:ext>
              </a:extLst>
            </p:cNvPr>
            <p:cNvSpPr/>
            <p:nvPr/>
          </p:nvSpPr>
          <p:spPr>
            <a:xfrm>
              <a:off x="7464783" y="87006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E14E6950-0B17-4A5F-92A4-0E3A00866B78}"/>
                </a:ext>
              </a:extLst>
            </p:cNvPr>
            <p:cNvSpPr/>
            <p:nvPr/>
          </p:nvSpPr>
          <p:spPr>
            <a:xfrm>
              <a:off x="5464433" y="3227133"/>
              <a:ext cx="1597620" cy="971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Pipeline Orchestration and Dependency Management</a:t>
              </a:r>
            </a:p>
          </p:txBody>
        </p:sp>
        <p:sp>
          <p:nvSpPr>
            <p:cNvPr id="32" name="TextBox 31">
              <a:extLst>
                <a:ext uri="{FF2B5EF4-FFF2-40B4-BE49-F238E27FC236}">
                  <a16:creationId xmlns:a16="http://schemas.microsoft.com/office/drawing/2014/main" id="{CFC1E7A6-5588-4083-9EE1-434671AAACF2}"/>
                </a:ext>
              </a:extLst>
            </p:cNvPr>
            <p:cNvSpPr txBox="1"/>
            <p:nvPr/>
          </p:nvSpPr>
          <p:spPr>
            <a:xfrm>
              <a:off x="5978550" y="2860181"/>
              <a:ext cx="646716"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DAGs</a:t>
              </a:r>
            </a:p>
          </p:txBody>
        </p:sp>
        <p:sp>
          <p:nvSpPr>
            <p:cNvPr id="33" name="Rectangle 32">
              <a:extLst>
                <a:ext uri="{FF2B5EF4-FFF2-40B4-BE49-F238E27FC236}">
                  <a16:creationId xmlns:a16="http://schemas.microsoft.com/office/drawing/2014/main" id="{9835306B-1320-4383-9FFE-8BA06CA32785}"/>
                </a:ext>
              </a:extLst>
            </p:cNvPr>
            <p:cNvSpPr/>
            <p:nvPr/>
          </p:nvSpPr>
          <p:spPr>
            <a:xfrm>
              <a:off x="5310202" y="276265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5D72B8FA-E0AD-475A-B2B0-28B60429FE3C}"/>
                </a:ext>
              </a:extLst>
            </p:cNvPr>
            <p:cNvSpPr/>
            <p:nvPr/>
          </p:nvSpPr>
          <p:spPr>
            <a:xfrm>
              <a:off x="5464433" y="4741432"/>
              <a:ext cx="1597620"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Configuration Driven</a:t>
              </a:r>
            </a:p>
          </p:txBody>
        </p:sp>
        <p:cxnSp>
          <p:nvCxnSpPr>
            <p:cNvPr id="35" name="Straight Arrow Connector 34">
              <a:extLst>
                <a:ext uri="{FF2B5EF4-FFF2-40B4-BE49-F238E27FC236}">
                  <a16:creationId xmlns:a16="http://schemas.microsoft.com/office/drawing/2014/main" id="{67786217-4307-42A3-9D76-ADC97B67B325}"/>
                </a:ext>
              </a:extLst>
            </p:cNvPr>
            <p:cNvCxnSpPr/>
            <p:nvPr/>
          </p:nvCxnSpPr>
          <p:spPr>
            <a:xfrm>
              <a:off x="6280380" y="4198670"/>
              <a:ext cx="0" cy="4467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AA3FAFE-5ABC-4420-A0F2-660D0D8769B9}"/>
                </a:ext>
              </a:extLst>
            </p:cNvPr>
            <p:cNvSpPr/>
            <p:nvPr/>
          </p:nvSpPr>
          <p:spPr>
            <a:xfrm>
              <a:off x="7619014" y="3413960"/>
              <a:ext cx="1597620" cy="838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Validate data and enforce </a:t>
              </a:r>
            </a:p>
            <a:p>
              <a:pPr algn="ctr"/>
              <a:r>
                <a:rPr lang="en-US" sz="1200" dirty="0">
                  <a:latin typeface="Segoe UI" panose="020B0502040204020203" pitchFamily="34" charset="0"/>
                  <a:ea typeface="Segoe UI" panose="020B0502040204020203" pitchFamily="34" charset="0"/>
                  <a:cs typeface="Segoe UI" panose="020B0502040204020203" pitchFamily="34" charset="0"/>
                </a:rPr>
                <a:t>Schema, Table level Access control</a:t>
              </a:r>
            </a:p>
          </p:txBody>
        </p:sp>
        <p:sp>
          <p:nvSpPr>
            <p:cNvPr id="38" name="TextBox 37">
              <a:extLst>
                <a:ext uri="{FF2B5EF4-FFF2-40B4-BE49-F238E27FC236}">
                  <a16:creationId xmlns:a16="http://schemas.microsoft.com/office/drawing/2014/main" id="{659E685E-17E7-4E44-AFF1-1BC44E8986D0}"/>
                </a:ext>
              </a:extLst>
            </p:cNvPr>
            <p:cNvSpPr txBox="1"/>
            <p:nvPr/>
          </p:nvSpPr>
          <p:spPr>
            <a:xfrm>
              <a:off x="7707084" y="2829185"/>
              <a:ext cx="1421478" cy="523220"/>
            </a:xfrm>
            <a:prstGeom prst="rect">
              <a:avLst/>
            </a:prstGeom>
            <a:noFill/>
          </p:spPr>
          <p:txBody>
            <a:bodyPr wrap="none" rtlCol="0">
              <a:spAutoFit/>
            </a:bodyPr>
            <a:lstStyle/>
            <a:p>
              <a:pPr algn="ctr"/>
              <a:r>
                <a:rPr lang="en-US" sz="1400" b="1" dirty="0">
                  <a:latin typeface="Segoe UI" panose="020B0502040204020203" pitchFamily="34" charset="0"/>
                  <a:ea typeface="Segoe UI" panose="020B0502040204020203" pitchFamily="34" charset="0"/>
                  <a:cs typeface="Segoe UI" panose="020B0502040204020203" pitchFamily="34" charset="0"/>
                </a:rPr>
                <a:t>QA  &amp; </a:t>
              </a:r>
            </a:p>
            <a:p>
              <a:pPr algn="ctr"/>
              <a:r>
                <a:rPr lang="en-US" sz="1400" b="1" dirty="0">
                  <a:latin typeface="Segoe UI" panose="020B0502040204020203" pitchFamily="34" charset="0"/>
                  <a:ea typeface="Segoe UI" panose="020B0502040204020203" pitchFamily="34" charset="0"/>
                  <a:cs typeface="Segoe UI" panose="020B0502040204020203" pitchFamily="34" charset="0"/>
                </a:rPr>
                <a:t>Access Control</a:t>
              </a:r>
            </a:p>
          </p:txBody>
        </p:sp>
        <p:sp>
          <p:nvSpPr>
            <p:cNvPr id="39" name="Rectangle 38">
              <a:extLst>
                <a:ext uri="{FF2B5EF4-FFF2-40B4-BE49-F238E27FC236}">
                  <a16:creationId xmlns:a16="http://schemas.microsoft.com/office/drawing/2014/main" id="{209171F4-D222-4031-937F-0E6CDBFD7AE2}"/>
                </a:ext>
              </a:extLst>
            </p:cNvPr>
            <p:cNvSpPr/>
            <p:nvPr/>
          </p:nvSpPr>
          <p:spPr>
            <a:xfrm>
              <a:off x="7464783" y="276265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B762A2B7-3C48-4214-A39F-F7959C8ACE9D}"/>
                </a:ext>
              </a:extLst>
            </p:cNvPr>
            <p:cNvSpPr/>
            <p:nvPr/>
          </p:nvSpPr>
          <p:spPr>
            <a:xfrm>
              <a:off x="7665187" y="4739986"/>
              <a:ext cx="1597620"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Central Ground Truth</a:t>
              </a:r>
            </a:p>
          </p:txBody>
        </p:sp>
        <p:cxnSp>
          <p:nvCxnSpPr>
            <p:cNvPr id="41" name="Straight Arrow Connector 40">
              <a:extLst>
                <a:ext uri="{FF2B5EF4-FFF2-40B4-BE49-F238E27FC236}">
                  <a16:creationId xmlns:a16="http://schemas.microsoft.com/office/drawing/2014/main" id="{2E6584F4-4056-4778-8980-9AE88B41098B}"/>
                </a:ext>
              </a:extLst>
            </p:cNvPr>
            <p:cNvCxnSpPr/>
            <p:nvPr/>
          </p:nvCxnSpPr>
          <p:spPr>
            <a:xfrm>
              <a:off x="8453348" y="2355267"/>
              <a:ext cx="0" cy="6047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1A43AF-C0D7-45D6-B147-9828B4BDD76D}"/>
                </a:ext>
              </a:extLst>
            </p:cNvPr>
            <p:cNvCxnSpPr/>
            <p:nvPr/>
          </p:nvCxnSpPr>
          <p:spPr>
            <a:xfrm>
              <a:off x="8465520" y="4229666"/>
              <a:ext cx="0" cy="4467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D371567-5275-467E-9452-5E06946A88F0}"/>
                </a:ext>
              </a:extLst>
            </p:cNvPr>
            <p:cNvCxnSpPr>
              <a:cxnSpLocks/>
            </p:cNvCxnSpPr>
            <p:nvPr/>
          </p:nvCxnSpPr>
          <p:spPr>
            <a:xfrm>
              <a:off x="8413332" y="5302246"/>
              <a:ext cx="0" cy="4237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370055C7-E5BB-4AC2-B22F-602E38210687}"/>
                </a:ext>
              </a:extLst>
            </p:cNvPr>
            <p:cNvPicPr>
              <a:picLocks noChangeAspect="1"/>
            </p:cNvPicPr>
            <p:nvPr/>
          </p:nvPicPr>
          <p:blipFill>
            <a:blip r:embed="rId6"/>
            <a:stretch>
              <a:fillRect/>
            </a:stretch>
          </p:blipFill>
          <p:spPr>
            <a:xfrm>
              <a:off x="5294298" y="5416977"/>
              <a:ext cx="1316222" cy="378951"/>
            </a:xfrm>
            <a:prstGeom prst="rect">
              <a:avLst/>
            </a:prstGeom>
          </p:spPr>
        </p:pic>
        <p:pic>
          <p:nvPicPr>
            <p:cNvPr id="51" name="Picture 50">
              <a:extLst>
                <a:ext uri="{FF2B5EF4-FFF2-40B4-BE49-F238E27FC236}">
                  <a16:creationId xmlns:a16="http://schemas.microsoft.com/office/drawing/2014/main" id="{EB43FFBD-8375-4FB5-A6FA-EC0387D15DD9}"/>
                </a:ext>
              </a:extLst>
            </p:cNvPr>
            <p:cNvPicPr>
              <a:picLocks noChangeAspect="1"/>
            </p:cNvPicPr>
            <p:nvPr/>
          </p:nvPicPr>
          <p:blipFill>
            <a:blip r:embed="rId7"/>
            <a:stretch>
              <a:fillRect/>
            </a:stretch>
          </p:blipFill>
          <p:spPr>
            <a:xfrm>
              <a:off x="6698726" y="5209164"/>
              <a:ext cx="875734" cy="875734"/>
            </a:xfrm>
            <a:prstGeom prst="rect">
              <a:avLst/>
            </a:prstGeom>
          </p:spPr>
        </p:pic>
        <p:sp>
          <p:nvSpPr>
            <p:cNvPr id="52" name="TextBox 51">
              <a:extLst>
                <a:ext uri="{FF2B5EF4-FFF2-40B4-BE49-F238E27FC236}">
                  <a16:creationId xmlns:a16="http://schemas.microsoft.com/office/drawing/2014/main" id="{83C13B0A-7719-4598-A9CD-EA3F8FD21C85}"/>
                </a:ext>
              </a:extLst>
            </p:cNvPr>
            <p:cNvSpPr txBox="1"/>
            <p:nvPr/>
          </p:nvSpPr>
          <p:spPr>
            <a:xfrm>
              <a:off x="6926445" y="5830075"/>
              <a:ext cx="579005" cy="338554"/>
            </a:xfrm>
            <a:prstGeom prst="rect">
              <a:avLst/>
            </a:prstGeom>
            <a:noFill/>
          </p:spPr>
          <p:txBody>
            <a:bodyPr wrap="none" rtlCol="0">
              <a:spAutoFit/>
            </a:bodyPr>
            <a:lstStyle/>
            <a:p>
              <a:r>
                <a:rPr lang="en-US" sz="1600" b="1" dirty="0"/>
                <a:t>EMR</a:t>
              </a:r>
            </a:p>
          </p:txBody>
        </p:sp>
        <p:pic>
          <p:nvPicPr>
            <p:cNvPr id="53" name="Picture 52">
              <a:extLst>
                <a:ext uri="{FF2B5EF4-FFF2-40B4-BE49-F238E27FC236}">
                  <a16:creationId xmlns:a16="http://schemas.microsoft.com/office/drawing/2014/main" id="{8756FDEC-144B-4382-AA74-A8A1A9103AE4}"/>
                </a:ext>
              </a:extLst>
            </p:cNvPr>
            <p:cNvPicPr>
              <a:picLocks noChangeAspect="1"/>
            </p:cNvPicPr>
            <p:nvPr/>
          </p:nvPicPr>
          <p:blipFill>
            <a:blip r:embed="rId8"/>
            <a:stretch>
              <a:fillRect/>
            </a:stretch>
          </p:blipFill>
          <p:spPr>
            <a:xfrm>
              <a:off x="6154298" y="5749258"/>
              <a:ext cx="758501" cy="548017"/>
            </a:xfrm>
            <a:prstGeom prst="rect">
              <a:avLst/>
            </a:prstGeom>
          </p:spPr>
        </p:pic>
        <p:pic>
          <p:nvPicPr>
            <p:cNvPr id="54" name="Picture 53">
              <a:extLst>
                <a:ext uri="{FF2B5EF4-FFF2-40B4-BE49-F238E27FC236}">
                  <a16:creationId xmlns:a16="http://schemas.microsoft.com/office/drawing/2014/main" id="{CB66C211-0413-4889-BDCB-3966F47728B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538315" y="5774695"/>
              <a:ext cx="497142" cy="497142"/>
            </a:xfrm>
            <a:prstGeom prst="rect">
              <a:avLst/>
            </a:prstGeom>
          </p:spPr>
        </p:pic>
        <p:sp>
          <p:nvSpPr>
            <p:cNvPr id="55" name="TextBox 54">
              <a:extLst>
                <a:ext uri="{FF2B5EF4-FFF2-40B4-BE49-F238E27FC236}">
                  <a16:creationId xmlns:a16="http://schemas.microsoft.com/office/drawing/2014/main" id="{598D1218-3FC4-4CA5-9F45-0D70DAC6903B}"/>
                </a:ext>
              </a:extLst>
            </p:cNvPr>
            <p:cNvSpPr txBox="1"/>
            <p:nvPr/>
          </p:nvSpPr>
          <p:spPr>
            <a:xfrm>
              <a:off x="5301491" y="6181113"/>
              <a:ext cx="2350323" cy="338554"/>
            </a:xfrm>
            <a:prstGeom prst="rect">
              <a:avLst/>
            </a:prstGeom>
            <a:noFill/>
          </p:spPr>
          <p:txBody>
            <a:bodyPr wrap="none" rtlCol="0">
              <a:spAutoFit/>
            </a:bodyPr>
            <a:lstStyle/>
            <a:p>
              <a:r>
                <a:rPr lang="en-US" sz="1600" b="1" dirty="0">
                  <a:latin typeface="Segoe UI Semibold" panose="020B0702040204020203" pitchFamily="34" charset="0"/>
                </a:rPr>
                <a:t>Config Driven Pipelines</a:t>
              </a:r>
            </a:p>
          </p:txBody>
        </p:sp>
        <p:pic>
          <p:nvPicPr>
            <p:cNvPr id="57" name="Picture 56">
              <a:extLst>
                <a:ext uri="{FF2B5EF4-FFF2-40B4-BE49-F238E27FC236}">
                  <a16:creationId xmlns:a16="http://schemas.microsoft.com/office/drawing/2014/main" id="{A3789F54-EA15-49D3-A891-8A8CEAC77D82}"/>
                </a:ext>
              </a:extLst>
            </p:cNvPr>
            <p:cNvPicPr>
              <a:picLocks noChangeAspect="1"/>
            </p:cNvPicPr>
            <p:nvPr/>
          </p:nvPicPr>
          <p:blipFill>
            <a:blip r:embed="rId10"/>
            <a:stretch>
              <a:fillRect/>
            </a:stretch>
          </p:blipFill>
          <p:spPr>
            <a:xfrm>
              <a:off x="8345213" y="5726035"/>
              <a:ext cx="927079" cy="463540"/>
            </a:xfrm>
            <a:prstGeom prst="rect">
              <a:avLst/>
            </a:prstGeom>
          </p:spPr>
        </p:pic>
        <p:sp>
          <p:nvSpPr>
            <p:cNvPr id="58" name="TextBox 57">
              <a:extLst>
                <a:ext uri="{FF2B5EF4-FFF2-40B4-BE49-F238E27FC236}">
                  <a16:creationId xmlns:a16="http://schemas.microsoft.com/office/drawing/2014/main" id="{0BE91A48-626A-4960-96E3-D1ECE7FDFF9D}"/>
                </a:ext>
              </a:extLst>
            </p:cNvPr>
            <p:cNvSpPr txBox="1"/>
            <p:nvPr/>
          </p:nvSpPr>
          <p:spPr>
            <a:xfrm>
              <a:off x="7606440" y="6181113"/>
              <a:ext cx="1882760" cy="338554"/>
            </a:xfrm>
            <a:prstGeom prst="rect">
              <a:avLst/>
            </a:prstGeom>
            <a:noFill/>
          </p:spPr>
          <p:txBody>
            <a:bodyPr wrap="none" rtlCol="0">
              <a:spAutoFit/>
            </a:bodyPr>
            <a:lstStyle/>
            <a:p>
              <a:r>
                <a:rPr lang="en-US" sz="1600" b="1" dirty="0">
                  <a:latin typeface="Segoe UI Semibold" panose="020B0702040204020203" pitchFamily="34" charset="0"/>
                </a:rPr>
                <a:t>Reliable data mart</a:t>
              </a:r>
            </a:p>
          </p:txBody>
        </p:sp>
        <p:sp>
          <p:nvSpPr>
            <p:cNvPr id="64" name="TextBox 63">
              <a:extLst>
                <a:ext uri="{FF2B5EF4-FFF2-40B4-BE49-F238E27FC236}">
                  <a16:creationId xmlns:a16="http://schemas.microsoft.com/office/drawing/2014/main" id="{3E866C37-471C-4204-ACF5-420DDC97351D}"/>
                </a:ext>
              </a:extLst>
            </p:cNvPr>
            <p:cNvSpPr txBox="1"/>
            <p:nvPr/>
          </p:nvSpPr>
          <p:spPr>
            <a:xfrm>
              <a:off x="5863479" y="564655"/>
              <a:ext cx="3371820" cy="338554"/>
            </a:xfrm>
            <a:prstGeom prst="rect">
              <a:avLst/>
            </a:prstGeom>
            <a:noFill/>
          </p:spPr>
          <p:txBody>
            <a:bodyPr wrap="none" rtlCol="0">
              <a:spAutoFit/>
            </a:bodyPr>
            <a:lstStyle/>
            <a:p>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Data Pipeline and Data Mart Team</a:t>
              </a:r>
            </a:p>
          </p:txBody>
        </p:sp>
        <p:sp>
          <p:nvSpPr>
            <p:cNvPr id="67" name="Rectangle 66">
              <a:extLst>
                <a:ext uri="{FF2B5EF4-FFF2-40B4-BE49-F238E27FC236}">
                  <a16:creationId xmlns:a16="http://schemas.microsoft.com/office/drawing/2014/main" id="{FEAD9695-CF60-455A-96BD-533F16C15DCC}"/>
                </a:ext>
              </a:extLst>
            </p:cNvPr>
            <p:cNvSpPr/>
            <p:nvPr/>
          </p:nvSpPr>
          <p:spPr>
            <a:xfrm>
              <a:off x="5139996" y="586162"/>
              <a:ext cx="4313306" cy="596067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9618440" y="559165"/>
            <a:ext cx="1747401" cy="5987676"/>
            <a:chOff x="9618440" y="559165"/>
            <a:chExt cx="1747401" cy="5987676"/>
          </a:xfrm>
        </p:grpSpPr>
        <p:sp>
          <p:nvSpPr>
            <p:cNvPr id="65" name="TextBox 64">
              <a:extLst>
                <a:ext uri="{FF2B5EF4-FFF2-40B4-BE49-F238E27FC236}">
                  <a16:creationId xmlns:a16="http://schemas.microsoft.com/office/drawing/2014/main" id="{C1AC3051-9722-40A7-B5DB-D540A5A1E089}"/>
                </a:ext>
              </a:extLst>
            </p:cNvPr>
            <p:cNvSpPr txBox="1"/>
            <p:nvPr/>
          </p:nvSpPr>
          <p:spPr>
            <a:xfrm>
              <a:off x="9618440" y="559165"/>
              <a:ext cx="1747401" cy="830997"/>
            </a:xfrm>
            <a:prstGeom prst="rect">
              <a:avLst/>
            </a:prstGeom>
            <a:noFill/>
          </p:spPr>
          <p:txBody>
            <a:bodyPr wrap="square" rtlCol="0">
              <a:spAutoFit/>
            </a:bodyPr>
            <a:lstStyle/>
            <a:p>
              <a:pPr algn="ctr"/>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Data </a:t>
              </a:r>
            </a:p>
            <a:p>
              <a:pPr algn="ctr"/>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Governance </a:t>
              </a:r>
            </a:p>
            <a:p>
              <a:pPr algn="ctr"/>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Team</a:t>
              </a:r>
            </a:p>
          </p:txBody>
        </p:sp>
        <p:grpSp>
          <p:nvGrpSpPr>
            <p:cNvPr id="47" name="Group 46"/>
            <p:cNvGrpSpPr/>
            <p:nvPr/>
          </p:nvGrpSpPr>
          <p:grpSpPr>
            <a:xfrm>
              <a:off x="9780488" y="586162"/>
              <a:ext cx="1503606" cy="5960679"/>
              <a:chOff x="9780488" y="586162"/>
              <a:chExt cx="1503606" cy="5960679"/>
            </a:xfrm>
          </p:grpSpPr>
          <p:sp>
            <p:nvSpPr>
              <p:cNvPr id="44" name="Rectangle 43">
                <a:extLst>
                  <a:ext uri="{FF2B5EF4-FFF2-40B4-BE49-F238E27FC236}">
                    <a16:creationId xmlns:a16="http://schemas.microsoft.com/office/drawing/2014/main" id="{C883BB77-795C-4D23-866D-4DD865DF0AA5}"/>
                  </a:ext>
                </a:extLst>
              </p:cNvPr>
              <p:cNvSpPr/>
              <p:nvPr/>
            </p:nvSpPr>
            <p:spPr>
              <a:xfrm>
                <a:off x="9850369" y="4728090"/>
                <a:ext cx="1280160"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Enforce Access Control</a:t>
                </a:r>
              </a:p>
            </p:txBody>
          </p:sp>
          <p:sp>
            <p:nvSpPr>
              <p:cNvPr id="45" name="Rectangle 44">
                <a:extLst>
                  <a:ext uri="{FF2B5EF4-FFF2-40B4-BE49-F238E27FC236}">
                    <a16:creationId xmlns:a16="http://schemas.microsoft.com/office/drawing/2014/main" id="{CFD389CD-3A55-4218-B32D-24F0E6653CC0}"/>
                  </a:ext>
                </a:extLst>
              </p:cNvPr>
              <p:cNvSpPr/>
              <p:nvPr/>
            </p:nvSpPr>
            <p:spPr>
              <a:xfrm>
                <a:off x="9852060" y="1544908"/>
                <a:ext cx="1280160" cy="1262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Log all activities, data and analyze quality of process</a:t>
                </a:r>
              </a:p>
            </p:txBody>
          </p:sp>
          <p:sp>
            <p:nvSpPr>
              <p:cNvPr id="46" name="Rectangle 45">
                <a:extLst>
                  <a:ext uri="{FF2B5EF4-FFF2-40B4-BE49-F238E27FC236}">
                    <a16:creationId xmlns:a16="http://schemas.microsoft.com/office/drawing/2014/main" id="{E025C76D-084F-411D-B38B-F65D1AF3B9EA}"/>
                  </a:ext>
                </a:extLst>
              </p:cNvPr>
              <p:cNvSpPr/>
              <p:nvPr/>
            </p:nvSpPr>
            <p:spPr>
              <a:xfrm>
                <a:off x="9862924" y="3249609"/>
                <a:ext cx="1280160" cy="919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Ensure secure authentication</a:t>
                </a:r>
              </a:p>
            </p:txBody>
          </p:sp>
          <p:sp>
            <p:nvSpPr>
              <p:cNvPr id="59" name="TextBox 58">
                <a:extLst>
                  <a:ext uri="{FF2B5EF4-FFF2-40B4-BE49-F238E27FC236}">
                    <a16:creationId xmlns:a16="http://schemas.microsoft.com/office/drawing/2014/main" id="{3BCD7BCE-0E9B-4D6F-86DA-4CE98825528B}"/>
                  </a:ext>
                </a:extLst>
              </p:cNvPr>
              <p:cNvSpPr txBox="1"/>
              <p:nvPr/>
            </p:nvSpPr>
            <p:spPr>
              <a:xfrm>
                <a:off x="9807600" y="6181113"/>
                <a:ext cx="1476494" cy="338554"/>
              </a:xfrm>
              <a:prstGeom prst="rect">
                <a:avLst/>
              </a:prstGeom>
              <a:noFill/>
            </p:spPr>
            <p:txBody>
              <a:bodyPr wrap="none" rtlCol="0">
                <a:spAutoFit/>
              </a:bodyPr>
              <a:lstStyle/>
              <a:p>
                <a:r>
                  <a:rPr lang="en-US" sz="1600" b="1" dirty="0">
                    <a:latin typeface="Segoe UI Semibold" panose="020B0702040204020203" pitchFamily="34" charset="0"/>
                  </a:rPr>
                  <a:t>Secure Access</a:t>
                </a:r>
              </a:p>
            </p:txBody>
          </p:sp>
          <p:pic>
            <p:nvPicPr>
              <p:cNvPr id="61" name="Picture 60">
                <a:extLst>
                  <a:ext uri="{FF2B5EF4-FFF2-40B4-BE49-F238E27FC236}">
                    <a16:creationId xmlns:a16="http://schemas.microsoft.com/office/drawing/2014/main" id="{A16D653D-8EF2-4CE0-B983-00738DDE4E03}"/>
                  </a:ext>
                </a:extLst>
              </p:cNvPr>
              <p:cNvPicPr>
                <a:picLocks noChangeAspect="1"/>
              </p:cNvPicPr>
              <p:nvPr/>
            </p:nvPicPr>
            <p:blipFill>
              <a:blip r:embed="rId11"/>
              <a:stretch>
                <a:fillRect/>
              </a:stretch>
            </p:blipFill>
            <p:spPr>
              <a:xfrm>
                <a:off x="9902317" y="5458272"/>
                <a:ext cx="1228212" cy="695667"/>
              </a:xfrm>
              <a:prstGeom prst="rect">
                <a:avLst/>
              </a:prstGeom>
            </p:spPr>
          </p:pic>
          <p:sp>
            <p:nvSpPr>
              <p:cNvPr id="68" name="Rectangle 67">
                <a:extLst>
                  <a:ext uri="{FF2B5EF4-FFF2-40B4-BE49-F238E27FC236}">
                    <a16:creationId xmlns:a16="http://schemas.microsoft.com/office/drawing/2014/main" id="{8E6BFDBE-F7E6-4334-B8B4-9C74FD4C0376}"/>
                  </a:ext>
                </a:extLst>
              </p:cNvPr>
              <p:cNvSpPr/>
              <p:nvPr/>
            </p:nvSpPr>
            <p:spPr>
              <a:xfrm>
                <a:off x="9780488" y="586162"/>
                <a:ext cx="1445032" cy="596067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Footer Placeholder 1">
            <a:extLst>
              <a:ext uri="{FF2B5EF4-FFF2-40B4-BE49-F238E27FC236}">
                <a16:creationId xmlns:a16="http://schemas.microsoft.com/office/drawing/2014/main" id="{CA47F6D2-B5CD-4AD2-8511-D277380CFA1C}"/>
              </a:ext>
            </a:extLst>
          </p:cNvPr>
          <p:cNvSpPr>
            <a:spLocks noGrp="1"/>
          </p:cNvSpPr>
          <p:nvPr>
            <p:ph type="ftr" sz="quarter" idx="11"/>
          </p:nvPr>
        </p:nvSpPr>
        <p:spPr>
          <a:xfrm>
            <a:off x="4028768" y="6492874"/>
            <a:ext cx="4114800" cy="365125"/>
          </a:xfrm>
        </p:spPr>
        <p:txBody>
          <a:bodyPr/>
          <a:lstStyle/>
          <a:p>
            <a:r>
              <a:rPr lang="en-US" dirty="0"/>
              <a:t>© LatentView Analytics. Confidential</a:t>
            </a:r>
          </a:p>
        </p:txBody>
      </p:sp>
    </p:spTree>
    <p:extLst>
      <p:ext uri="{BB962C8B-B14F-4D97-AF65-F5344CB8AC3E}">
        <p14:creationId xmlns:p14="http://schemas.microsoft.com/office/powerpoint/2010/main" val="102240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44651"/>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4. Workplan, Engagement Model and Commercials</a:t>
            </a:r>
            <a:endParaRPr lang="en-IN" sz="4400"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676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8FBC4C-069B-5644-8C6E-D43C7CE5A3FA}"/>
              </a:ext>
            </a:extLst>
          </p:cNvPr>
          <p:cNvSpPr>
            <a:spLocks noGrp="1"/>
          </p:cNvSpPr>
          <p:nvPr>
            <p:ph type="ftr" sz="quarter" idx="11"/>
          </p:nvPr>
        </p:nvSpPr>
        <p:spPr/>
        <p:txBody>
          <a:bodyPr/>
          <a:lstStyle/>
          <a:p>
            <a:r>
              <a:rPr lang="en-US" dirty="0">
                <a:solidFill>
                  <a:srgbClr val="000000">
                    <a:tint val="75000"/>
                  </a:srgbClr>
                </a:solidFill>
              </a:rPr>
              <a:t>© LatentView Analytics. Confidential</a:t>
            </a:r>
          </a:p>
        </p:txBody>
      </p:sp>
      <p:sp>
        <p:nvSpPr>
          <p:cNvPr id="3" name="Slide Number Placeholder 2">
            <a:extLst>
              <a:ext uri="{FF2B5EF4-FFF2-40B4-BE49-F238E27FC236}">
                <a16:creationId xmlns:a16="http://schemas.microsoft.com/office/drawing/2014/main" id="{F005CBC7-EFDE-2648-9BC7-62C09B4FA3FE}"/>
              </a:ext>
            </a:extLst>
          </p:cNvPr>
          <p:cNvSpPr>
            <a:spLocks noGrp="1"/>
          </p:cNvSpPr>
          <p:nvPr>
            <p:ph type="sldNum" sz="quarter" idx="12"/>
          </p:nvPr>
        </p:nvSpPr>
        <p:spPr/>
        <p:txBody>
          <a:bodyPr/>
          <a:lstStyle/>
          <a:p>
            <a:fld id="{A0C1D9D2-9780-41B5-B48D-9BB1413BC614}" type="slidenum">
              <a:rPr lang="en-US" smtClean="0">
                <a:solidFill>
                  <a:srgbClr val="000000">
                    <a:tint val="75000"/>
                  </a:srgbClr>
                </a:solidFill>
              </a:rPr>
              <a:pPr/>
              <a:t>26</a:t>
            </a:fld>
            <a:endParaRPr lang="en-US" dirty="0">
              <a:solidFill>
                <a:srgbClr val="000000">
                  <a:tint val="75000"/>
                </a:srgbClr>
              </a:solidFill>
            </a:endParaRPr>
          </a:p>
        </p:txBody>
      </p:sp>
      <p:sp>
        <p:nvSpPr>
          <p:cNvPr id="7" name="Title 1">
            <a:extLst>
              <a:ext uri="{FF2B5EF4-FFF2-40B4-BE49-F238E27FC236}">
                <a16:creationId xmlns:a16="http://schemas.microsoft.com/office/drawing/2014/main" id="{39FB4A60-24D2-D54B-872E-5D950387E5B6}"/>
              </a:ext>
            </a:extLst>
          </p:cNvPr>
          <p:cNvSpPr>
            <a:spLocks noGrp="1"/>
          </p:cNvSpPr>
          <p:nvPr>
            <p:ph type="title"/>
          </p:nvPr>
        </p:nvSpPr>
        <p:spPr>
          <a:xfrm>
            <a:off x="240543" y="107130"/>
            <a:ext cx="4031419" cy="492443"/>
          </a:xfrm>
        </p:spPr>
        <p:txBody>
          <a:bodyPr>
            <a:normAutofit fontScale="90000"/>
          </a:bodyPr>
          <a:lstStyle/>
          <a:p>
            <a:r>
              <a:rPr lang="en-IN" sz="3200" dirty="0"/>
              <a:t>Project Timelines</a:t>
            </a:r>
          </a:p>
        </p:txBody>
      </p:sp>
      <p:graphicFrame>
        <p:nvGraphicFramePr>
          <p:cNvPr id="30" name="Table 29">
            <a:extLst>
              <a:ext uri="{FF2B5EF4-FFF2-40B4-BE49-F238E27FC236}">
                <a16:creationId xmlns:a16="http://schemas.microsoft.com/office/drawing/2014/main" id="{21FE79DF-9056-B34C-9DE8-34D221067D79}"/>
              </a:ext>
            </a:extLst>
          </p:cNvPr>
          <p:cNvGraphicFramePr>
            <a:graphicFrameLocks noGrp="1"/>
          </p:cNvGraphicFramePr>
          <p:nvPr>
            <p:extLst>
              <p:ext uri="{D42A27DB-BD31-4B8C-83A1-F6EECF244321}">
                <p14:modId xmlns:p14="http://schemas.microsoft.com/office/powerpoint/2010/main" val="3110897256"/>
              </p:ext>
            </p:extLst>
          </p:nvPr>
        </p:nvGraphicFramePr>
        <p:xfrm>
          <a:off x="1644715" y="1341487"/>
          <a:ext cx="10481309" cy="4972317"/>
        </p:xfrm>
        <a:graphic>
          <a:graphicData uri="http://schemas.openxmlformats.org/drawingml/2006/table">
            <a:tbl>
              <a:tblPr/>
              <a:tblGrid>
                <a:gridCol w="2582489">
                  <a:extLst>
                    <a:ext uri="{9D8B030D-6E8A-4147-A177-3AD203B41FA5}">
                      <a16:colId xmlns:a16="http://schemas.microsoft.com/office/drawing/2014/main" val="2626372700"/>
                    </a:ext>
                  </a:extLst>
                </a:gridCol>
                <a:gridCol w="394941">
                  <a:extLst>
                    <a:ext uri="{9D8B030D-6E8A-4147-A177-3AD203B41FA5}">
                      <a16:colId xmlns:a16="http://schemas.microsoft.com/office/drawing/2014/main" val="1112131166"/>
                    </a:ext>
                  </a:extLst>
                </a:gridCol>
                <a:gridCol w="394941">
                  <a:extLst>
                    <a:ext uri="{9D8B030D-6E8A-4147-A177-3AD203B41FA5}">
                      <a16:colId xmlns:a16="http://schemas.microsoft.com/office/drawing/2014/main" val="2986208786"/>
                    </a:ext>
                  </a:extLst>
                </a:gridCol>
                <a:gridCol w="394941">
                  <a:extLst>
                    <a:ext uri="{9D8B030D-6E8A-4147-A177-3AD203B41FA5}">
                      <a16:colId xmlns:a16="http://schemas.microsoft.com/office/drawing/2014/main" val="2695273454"/>
                    </a:ext>
                  </a:extLst>
                </a:gridCol>
                <a:gridCol w="394941">
                  <a:extLst>
                    <a:ext uri="{9D8B030D-6E8A-4147-A177-3AD203B41FA5}">
                      <a16:colId xmlns:a16="http://schemas.microsoft.com/office/drawing/2014/main" val="2169874810"/>
                    </a:ext>
                  </a:extLst>
                </a:gridCol>
                <a:gridCol w="394941">
                  <a:extLst>
                    <a:ext uri="{9D8B030D-6E8A-4147-A177-3AD203B41FA5}">
                      <a16:colId xmlns:a16="http://schemas.microsoft.com/office/drawing/2014/main" val="3816431719"/>
                    </a:ext>
                  </a:extLst>
                </a:gridCol>
                <a:gridCol w="394941">
                  <a:extLst>
                    <a:ext uri="{9D8B030D-6E8A-4147-A177-3AD203B41FA5}">
                      <a16:colId xmlns:a16="http://schemas.microsoft.com/office/drawing/2014/main" val="2242944860"/>
                    </a:ext>
                  </a:extLst>
                </a:gridCol>
                <a:gridCol w="394941">
                  <a:extLst>
                    <a:ext uri="{9D8B030D-6E8A-4147-A177-3AD203B41FA5}">
                      <a16:colId xmlns:a16="http://schemas.microsoft.com/office/drawing/2014/main" val="1418689352"/>
                    </a:ext>
                  </a:extLst>
                </a:gridCol>
                <a:gridCol w="394941">
                  <a:extLst>
                    <a:ext uri="{9D8B030D-6E8A-4147-A177-3AD203B41FA5}">
                      <a16:colId xmlns:a16="http://schemas.microsoft.com/office/drawing/2014/main" val="3549264282"/>
                    </a:ext>
                  </a:extLst>
                </a:gridCol>
                <a:gridCol w="394941">
                  <a:extLst>
                    <a:ext uri="{9D8B030D-6E8A-4147-A177-3AD203B41FA5}">
                      <a16:colId xmlns:a16="http://schemas.microsoft.com/office/drawing/2014/main" val="3133847118"/>
                    </a:ext>
                  </a:extLst>
                </a:gridCol>
                <a:gridCol w="394941">
                  <a:extLst>
                    <a:ext uri="{9D8B030D-6E8A-4147-A177-3AD203B41FA5}">
                      <a16:colId xmlns:a16="http://schemas.microsoft.com/office/drawing/2014/main" val="38536177"/>
                    </a:ext>
                  </a:extLst>
                </a:gridCol>
                <a:gridCol w="394941">
                  <a:extLst>
                    <a:ext uri="{9D8B030D-6E8A-4147-A177-3AD203B41FA5}">
                      <a16:colId xmlns:a16="http://schemas.microsoft.com/office/drawing/2014/main" val="2864246612"/>
                    </a:ext>
                  </a:extLst>
                </a:gridCol>
                <a:gridCol w="394941">
                  <a:extLst>
                    <a:ext uri="{9D8B030D-6E8A-4147-A177-3AD203B41FA5}">
                      <a16:colId xmlns:a16="http://schemas.microsoft.com/office/drawing/2014/main" val="2027053549"/>
                    </a:ext>
                  </a:extLst>
                </a:gridCol>
                <a:gridCol w="394941">
                  <a:extLst>
                    <a:ext uri="{9D8B030D-6E8A-4147-A177-3AD203B41FA5}">
                      <a16:colId xmlns:a16="http://schemas.microsoft.com/office/drawing/2014/main" val="712359106"/>
                    </a:ext>
                  </a:extLst>
                </a:gridCol>
                <a:gridCol w="394941">
                  <a:extLst>
                    <a:ext uri="{9D8B030D-6E8A-4147-A177-3AD203B41FA5}">
                      <a16:colId xmlns:a16="http://schemas.microsoft.com/office/drawing/2014/main" val="2629693254"/>
                    </a:ext>
                  </a:extLst>
                </a:gridCol>
                <a:gridCol w="394941">
                  <a:extLst>
                    <a:ext uri="{9D8B030D-6E8A-4147-A177-3AD203B41FA5}">
                      <a16:colId xmlns:a16="http://schemas.microsoft.com/office/drawing/2014/main" val="167562967"/>
                    </a:ext>
                  </a:extLst>
                </a:gridCol>
                <a:gridCol w="394941">
                  <a:extLst>
                    <a:ext uri="{9D8B030D-6E8A-4147-A177-3AD203B41FA5}">
                      <a16:colId xmlns:a16="http://schemas.microsoft.com/office/drawing/2014/main" val="422731901"/>
                    </a:ext>
                  </a:extLst>
                </a:gridCol>
                <a:gridCol w="394941">
                  <a:extLst>
                    <a:ext uri="{9D8B030D-6E8A-4147-A177-3AD203B41FA5}">
                      <a16:colId xmlns:a16="http://schemas.microsoft.com/office/drawing/2014/main" val="1413136380"/>
                    </a:ext>
                  </a:extLst>
                </a:gridCol>
                <a:gridCol w="394941">
                  <a:extLst>
                    <a:ext uri="{9D8B030D-6E8A-4147-A177-3AD203B41FA5}">
                      <a16:colId xmlns:a16="http://schemas.microsoft.com/office/drawing/2014/main" val="1555479147"/>
                    </a:ext>
                  </a:extLst>
                </a:gridCol>
                <a:gridCol w="394941">
                  <a:extLst>
                    <a:ext uri="{9D8B030D-6E8A-4147-A177-3AD203B41FA5}">
                      <a16:colId xmlns:a16="http://schemas.microsoft.com/office/drawing/2014/main" val="3609031428"/>
                    </a:ext>
                  </a:extLst>
                </a:gridCol>
                <a:gridCol w="394941">
                  <a:extLst>
                    <a:ext uri="{9D8B030D-6E8A-4147-A177-3AD203B41FA5}">
                      <a16:colId xmlns:a16="http://schemas.microsoft.com/office/drawing/2014/main" val="1764863448"/>
                    </a:ext>
                  </a:extLst>
                </a:gridCol>
              </a:tblGrid>
              <a:tr h="199896">
                <a:tc rowSpan="3">
                  <a:txBody>
                    <a:bodyPr/>
                    <a:lstStyle/>
                    <a:p>
                      <a:pPr algn="ctr" rtl="0" fontAlgn="ctr"/>
                      <a:r>
                        <a:rPr lang="en-US" sz="1200" b="1" i="0" u="none" strike="noStrike" dirty="0">
                          <a:solidFill>
                            <a:srgbClr val="FFFFFF"/>
                          </a:solidFill>
                          <a:effectLst/>
                          <a:latin typeface="Calibri" panose="020F0502020204030204" pitchFamily="34" charset="0"/>
                        </a:rPr>
                        <a:t>Activity</a:t>
                      </a:r>
                    </a:p>
                  </a:txBody>
                  <a:tcPr marL="28285" marR="0" marT="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gridSpan="20">
                  <a:txBody>
                    <a:bodyPr/>
                    <a:lstStyle/>
                    <a:p>
                      <a:pPr algn="ctr" rtl="0" fontAlgn="ctr"/>
                      <a:r>
                        <a:rPr lang="en-US" sz="900" b="1" i="0" u="none" strike="noStrike" dirty="0">
                          <a:solidFill>
                            <a:srgbClr val="FFFFFF"/>
                          </a:solidFill>
                          <a:effectLst/>
                          <a:latin typeface="Calibri" panose="020F0502020204030204" pitchFamily="34" charset="0"/>
                        </a:rPr>
                        <a:t>Estimated Timeline</a:t>
                      </a:r>
                    </a:p>
                  </a:txBody>
                  <a:tcPr marL="28285" marR="0" marT="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907011"/>
                  </a:ext>
                </a:extLst>
              </a:tr>
              <a:tr h="199896">
                <a:tc v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1</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2</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3</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4</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5</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6</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7</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8</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9</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10</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extLst>
                  <a:ext uri="{0D108BD9-81ED-4DB2-BD59-A6C34878D82A}">
                    <a16:rowId xmlns:a16="http://schemas.microsoft.com/office/drawing/2014/main" val="940859956"/>
                  </a:ext>
                </a:extLst>
              </a:tr>
              <a:tr h="187402">
                <a:tc vMerge="1">
                  <a:txBody>
                    <a:bodyPr/>
                    <a:lstStyle/>
                    <a:p>
                      <a:endParaRPr lang="en-US"/>
                    </a:p>
                  </a:txBody>
                  <a:tcPr/>
                </a:tc>
                <a:tc>
                  <a:txBody>
                    <a:bodyPr/>
                    <a:lstStyle/>
                    <a:p>
                      <a:pPr algn="ctr" rtl="0" fontAlgn="ctr"/>
                      <a:r>
                        <a:rPr lang="en-US" sz="700" b="1" i="0" u="none" strike="noStrike" dirty="0">
                          <a:solidFill>
                            <a:srgbClr val="FFFFFF"/>
                          </a:solidFill>
                          <a:effectLst/>
                          <a:latin typeface="Calibri" panose="020F0502020204030204" pitchFamily="34" charset="0"/>
                        </a:rPr>
                        <a:t>Week 1</a:t>
                      </a:r>
                    </a:p>
                  </a:txBody>
                  <a:tcPr marL="28285" marR="0" marT="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5</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6</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7</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8</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9</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10</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11</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15</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16</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17</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18</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19</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20</a:t>
                      </a:r>
                    </a:p>
                  </a:txBody>
                  <a:tcPr marL="28285" marR="0" marT="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extLst>
                  <a:ext uri="{0D108BD9-81ED-4DB2-BD59-A6C34878D82A}">
                    <a16:rowId xmlns:a16="http://schemas.microsoft.com/office/drawing/2014/main" val="2631021193"/>
                  </a:ext>
                </a:extLst>
              </a:tr>
              <a:tr h="187402">
                <a:tc>
                  <a:txBody>
                    <a:bodyPr/>
                    <a:lstStyle/>
                    <a:p>
                      <a:pPr algn="l" fontAlgn="ctr"/>
                      <a:r>
                        <a:rPr lang="en-US" sz="800" b="0" i="0" u="none" strike="noStrike" dirty="0">
                          <a:solidFill>
                            <a:schemeClr val="accent5">
                              <a:lumMod val="75000"/>
                            </a:schemeClr>
                          </a:solidFill>
                          <a:effectLst/>
                          <a:latin typeface="Calibri" panose="020F0502020204030204" pitchFamily="34" charset="0"/>
                        </a:rPr>
                        <a:t>Introductions and Set up</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9525" cap="flat" cmpd="sng" algn="ctr">
                      <a:no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9525" cap="flat" cmpd="sng" algn="ctr">
                      <a:noFill/>
                      <a:prstDash val="sys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510278515"/>
                  </a:ext>
                </a:extLst>
              </a:tr>
              <a:tr h="187402">
                <a:tc>
                  <a:txBody>
                    <a:bodyPr/>
                    <a:lstStyle/>
                    <a:p>
                      <a:pPr algn="l" fontAlgn="ctr"/>
                      <a:r>
                        <a:rPr lang="en-US" sz="800" b="0" i="0" u="none" strike="noStrike" dirty="0">
                          <a:solidFill>
                            <a:schemeClr val="accent5">
                              <a:lumMod val="75000"/>
                            </a:schemeClr>
                          </a:solidFill>
                          <a:effectLst/>
                          <a:latin typeface="Calibri" panose="020F0502020204030204" pitchFamily="34" charset="0"/>
                        </a:rPr>
                        <a:t>Current Architecture</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9525" cap="flat" cmpd="sng" algn="ctr">
                      <a:noFill/>
                      <a:prstDash val="sysDot"/>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noFill/>
                      <a:prstDash val="dot"/>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67559973"/>
                  </a:ext>
                </a:extLst>
              </a:tr>
              <a:tr h="229881">
                <a:tc>
                  <a:txBody>
                    <a:bodyPr/>
                    <a:lstStyle/>
                    <a:p>
                      <a:pPr algn="l" fontAlgn="ctr"/>
                      <a:r>
                        <a:rPr lang="en-US" sz="800" b="0" i="0" u="none" strike="noStrike" dirty="0">
                          <a:solidFill>
                            <a:schemeClr val="accent5">
                              <a:lumMod val="75000"/>
                            </a:schemeClr>
                          </a:solidFill>
                          <a:effectLst/>
                          <a:latin typeface="Calibri" panose="020F0502020204030204" pitchFamily="34" charset="0"/>
                        </a:rPr>
                        <a:t>Metrics prioritization</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gridSpan="2" vMerge="1">
                  <a:txBody>
                    <a:bodyPr/>
                    <a:lstStyle/>
                    <a:p>
                      <a:endParaRPr lang="en-US"/>
                    </a:p>
                  </a:txBody>
                  <a:tcPr>
                    <a:lnL w="6350" cap="flat" cmpd="sng" algn="ctr">
                      <a:solidFill>
                        <a:srgbClr val="808080"/>
                      </a:solidFill>
                      <a:prstDash val="dot"/>
                      <a:round/>
                      <a:headEnd type="none" w="med" len="med"/>
                      <a:tailEnd type="none" w="med" len="med"/>
                    </a:lnL>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9525" cap="flat" cmpd="sng" algn="ctr">
                      <a:noFill/>
                      <a:prstDash val="sys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2667553"/>
                  </a:ext>
                </a:extLst>
              </a:tr>
              <a:tr h="272630">
                <a:tc>
                  <a:txBody>
                    <a:bodyPr/>
                    <a:lstStyle/>
                    <a:p>
                      <a:pPr algn="l" fontAlgn="ctr"/>
                      <a:r>
                        <a:rPr lang="en-US" sz="800" b="0" i="0" u="none" strike="noStrike" dirty="0">
                          <a:solidFill>
                            <a:srgbClr val="338847"/>
                          </a:solidFill>
                          <a:effectLst/>
                          <a:latin typeface="Calibri" panose="020F0502020204030204" pitchFamily="34" charset="0"/>
                        </a:rPr>
                        <a:t>Lexical Parser</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gridSpan="4">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84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solidFill>
                        <a:schemeClr val="tx1"/>
                      </a:solid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1673491"/>
                  </a:ext>
                </a:extLst>
              </a:tr>
              <a:tr h="237376">
                <a:tc>
                  <a:txBody>
                    <a:bodyPr/>
                    <a:lstStyle/>
                    <a:p>
                      <a:pPr algn="l" fontAlgn="ctr"/>
                      <a:r>
                        <a:rPr lang="en-US" sz="800" b="0" i="0" u="none" strike="noStrike" dirty="0">
                          <a:solidFill>
                            <a:srgbClr val="338847"/>
                          </a:solidFill>
                          <a:effectLst/>
                          <a:latin typeface="Calibri" panose="020F0502020204030204" pitchFamily="34" charset="0"/>
                        </a:rPr>
                        <a:t>Understanding metrics definitions &amp; frequency</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847"/>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847"/>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847"/>
                    </a:solidFill>
                  </a:tcPr>
                </a:tc>
                <a:tc rowSpan="2" hMerge="1">
                  <a:txBody>
                    <a:bodyPr/>
                    <a:lstStyle/>
                    <a:p>
                      <a:endParaRPr lang="en-US"/>
                    </a:p>
                  </a:txBody>
                  <a:tcPr/>
                </a:tc>
                <a:tc rowSpan="2"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noFill/>
                      <a:prstDash val="dash"/>
                      <a:round/>
                      <a:headEnd type="none" w="med" len="med"/>
                      <a:tailEnd type="none" w="med" len="med"/>
                    </a:lnL>
                    <a:lnR>
                      <a:noFill/>
                    </a:lnR>
                    <a:lnT w="12700" cap="flat" cmpd="sng" algn="ctr">
                      <a:no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noFill/>
                      <a:prstDash val="dash"/>
                      <a:round/>
                      <a:headEnd type="none" w="med" len="med"/>
                      <a:tailEnd type="none" w="med" len="med"/>
                    </a:lnR>
                    <a:lnT w="12700" cap="flat" cmpd="sng" algn="ctr">
                      <a:no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noFill/>
                      <a:prstDash val="dash"/>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800897187"/>
                  </a:ext>
                </a:extLst>
              </a:tr>
              <a:tr h="348082">
                <a:tc>
                  <a:txBody>
                    <a:bodyPr/>
                    <a:lstStyle/>
                    <a:p>
                      <a:pPr algn="l" fontAlgn="ctr"/>
                      <a:r>
                        <a:rPr lang="en-US" sz="800" b="0" i="0" u="none" strike="noStrike" dirty="0">
                          <a:solidFill>
                            <a:srgbClr val="338847"/>
                          </a:solidFill>
                          <a:effectLst/>
                          <a:latin typeface="Calibri" panose="020F0502020204030204" pitchFamily="34" charset="0"/>
                        </a:rPr>
                        <a:t>Understanding lineage for each metric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8953336"/>
                  </a:ext>
                </a:extLst>
              </a:tr>
              <a:tr h="273503">
                <a:tc>
                  <a:txBody>
                    <a:bodyPr/>
                    <a:lstStyle/>
                    <a:p>
                      <a:pPr algn="l" fontAlgn="ctr"/>
                      <a:r>
                        <a:rPr lang="en-US" sz="800" b="0" i="0" u="none" strike="noStrike" dirty="0">
                          <a:solidFill>
                            <a:srgbClr val="0070C0"/>
                          </a:solidFill>
                          <a:effectLst/>
                          <a:latin typeface="Calibri" panose="020F0502020204030204" pitchFamily="34" charset="0"/>
                        </a:rPr>
                        <a:t>Design output tables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36A"/>
                    </a:solidFill>
                  </a:tcPr>
                </a:tc>
                <a:tc rowSpan="3"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36A"/>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404040"/>
                      </a:solidFill>
                      <a:prstDash val="dashDot"/>
                      <a:round/>
                      <a:headEnd type="none" w="med" len="med"/>
                      <a:tailEnd type="none" w="med" len="med"/>
                    </a:lnT>
                    <a:lnB>
                      <a:noFill/>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36A"/>
                    </a:solidFill>
                  </a:tcPr>
                </a:tc>
                <a:tc rowSpan="3" hMerge="1">
                  <a:txBody>
                    <a:bodyPr/>
                    <a:lstStyle/>
                    <a:p>
                      <a:endParaRPr lang="en-US"/>
                    </a:p>
                  </a:txBody>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36A"/>
                    </a:solidFill>
                  </a:tcPr>
                </a:tc>
                <a:tc rowSpan="3" hMerge="1">
                  <a:txBody>
                    <a:bodyPr/>
                    <a:lstStyle/>
                    <a:p>
                      <a:endParaRPr lang="en-US"/>
                    </a:p>
                  </a:txBody>
                  <a:tcPr/>
                </a:tc>
                <a:tc rowSpan="3"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tc rowSpan="3" gridSpan="2">
                  <a:txBody>
                    <a:bodyPr/>
                    <a:lstStyle/>
                    <a:p>
                      <a:endParaRPr lang="en-US" dirty="0"/>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51548263"/>
                  </a:ext>
                </a:extLst>
              </a:tr>
              <a:tr h="273503">
                <a:tc>
                  <a:txBody>
                    <a:bodyPr/>
                    <a:lstStyle/>
                    <a:p>
                      <a:pPr algn="l" fontAlgn="ctr"/>
                      <a:r>
                        <a:rPr lang="en-US" sz="800" b="0" i="0" u="none" strike="noStrike" dirty="0">
                          <a:solidFill>
                            <a:srgbClr val="0070C0"/>
                          </a:solidFill>
                          <a:effectLst/>
                          <a:latin typeface="Calibri" panose="020F0502020204030204" pitchFamily="34" charset="0"/>
                        </a:rPr>
                        <a:t>Hive to output tables pipelines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dirty="0"/>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noFill/>
                      <a:prstDash val="dot"/>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48148832"/>
                  </a:ext>
                </a:extLst>
              </a:tr>
              <a:tr h="273503">
                <a:tc>
                  <a:txBody>
                    <a:bodyPr/>
                    <a:lstStyle/>
                    <a:p>
                      <a:pPr algn="l" fontAlgn="ctr"/>
                      <a:r>
                        <a:rPr lang="en-US" sz="800" b="0" i="0" u="none" strike="noStrike" dirty="0">
                          <a:solidFill>
                            <a:srgbClr val="0070C0"/>
                          </a:solidFill>
                          <a:effectLst/>
                          <a:latin typeface="Calibri" panose="020F0502020204030204" pitchFamily="34" charset="0"/>
                        </a:rPr>
                        <a:t>Orchestration &amp; Dependencies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0476148"/>
                  </a:ext>
                </a:extLst>
              </a:tr>
              <a:tr h="237376">
                <a:tc>
                  <a:txBody>
                    <a:bodyPr/>
                    <a:lstStyle/>
                    <a:p>
                      <a:pPr algn="l" fontAlgn="ctr"/>
                      <a:r>
                        <a:rPr lang="en-US" sz="800" b="0" i="0" u="none" strike="noStrike" dirty="0">
                          <a:solidFill>
                            <a:srgbClr val="283439"/>
                          </a:solidFill>
                          <a:effectLst/>
                          <a:latin typeface="Calibri" panose="020F0502020204030204" pitchFamily="34" charset="0"/>
                        </a:rPr>
                        <a:t>Data Model design; alignment with ETL design</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A94A0"/>
                    </a:solidFill>
                  </a:tcPr>
                </a:tc>
                <a:tc rowSpan="3"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A94A0"/>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A94A0"/>
                    </a:solidFill>
                  </a:tcPr>
                </a:tc>
                <a:tc rowSpan="3" hMerge="1">
                  <a:txBody>
                    <a:bodyPr/>
                    <a:lstStyle/>
                    <a:p>
                      <a:endParaRPr lang="en-US"/>
                    </a:p>
                  </a:txBody>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A94A0"/>
                    </a:solidFill>
                  </a:tcPr>
                </a:tc>
                <a:tc rowSpan="3" hMerge="1">
                  <a:txBody>
                    <a:bodyPr/>
                    <a:lstStyle/>
                    <a:p>
                      <a:endParaRPr lang="en-US"/>
                    </a:p>
                  </a:txBody>
                  <a:tcPr/>
                </a:tc>
                <a:tc rowSpan="3"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tc rowSpan="3"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noFill/>
                      <a:prstDash val="dash"/>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56732190"/>
                  </a:ext>
                </a:extLst>
              </a:tr>
              <a:tr h="237376">
                <a:tc>
                  <a:txBody>
                    <a:bodyPr/>
                    <a:lstStyle/>
                    <a:p>
                      <a:pPr algn="l" fontAlgn="ctr"/>
                      <a:r>
                        <a:rPr lang="en-US" sz="800" b="0" i="0" u="none" strike="noStrike" dirty="0">
                          <a:solidFill>
                            <a:srgbClr val="283439"/>
                          </a:solidFill>
                          <a:effectLst/>
                          <a:latin typeface="Calibri" panose="020F0502020204030204" pitchFamily="34" charset="0"/>
                        </a:rPr>
                        <a:t>Staging area development</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solidFill>
                      <a:srgbClr val="7A94A0"/>
                    </a:solidFill>
                  </a:tcPr>
                </a:tc>
                <a:tc hMerge="1" vMerge="1">
                  <a:txBody>
                    <a:bodyPr/>
                    <a:lstStyle/>
                    <a:p>
                      <a:endParaRPr lang="en-US"/>
                    </a:p>
                  </a:txBody>
                  <a:tcPr>
                    <a:lnL>
                      <a:noFill/>
                    </a:lnL>
                    <a:lnR w="12700" cap="flat" cmpd="sng" algn="ctr">
                      <a:solidFill>
                        <a:schemeClr val="tx1"/>
                      </a:solidFill>
                      <a:prstDash val="solid"/>
                      <a:round/>
                      <a:headEnd type="none" w="med" len="med"/>
                      <a:tailEnd type="none" w="med" len="med"/>
                    </a:lnR>
                    <a:lnT>
                      <a:noFill/>
                    </a:lnT>
                    <a:lnB>
                      <a:noFill/>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solidFill>
                      <a:srgbClr val="7A94A0"/>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w="12700" cap="flat" cmpd="sng" algn="ctr">
                      <a:noFill/>
                      <a:prstDash val="dash"/>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noFill/>
                      <a:prstDash val="dash"/>
                      <a:round/>
                      <a:headEnd type="none" w="med" len="med"/>
                      <a:tailEnd type="none" w="med" len="med"/>
                    </a:lnL>
                    <a:lnR w="6350" cap="flat" cmpd="sng" algn="ctr">
                      <a:noFill/>
                      <a:prstDash val="dot"/>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noFill/>
                      <a:prstDash val="dot"/>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8129637"/>
                  </a:ext>
                </a:extLst>
              </a:tr>
              <a:tr h="387070">
                <a:tc>
                  <a:txBody>
                    <a:bodyPr/>
                    <a:lstStyle/>
                    <a:p>
                      <a:pPr algn="l" fontAlgn="ctr"/>
                      <a:r>
                        <a:rPr lang="en-US" sz="800" b="0" i="0" u="none" strike="noStrike" dirty="0">
                          <a:solidFill>
                            <a:srgbClr val="283439"/>
                          </a:solidFill>
                          <a:effectLst/>
                          <a:latin typeface="Calibri" panose="020F0502020204030204" pitchFamily="34" charset="0"/>
                        </a:rPr>
                        <a:t>Aggregate data models to enable analytics reporting &amp;</a:t>
                      </a:r>
                      <a:r>
                        <a:rPr lang="en-US" sz="800" b="0" i="0" u="none" strike="noStrike" baseline="0" dirty="0">
                          <a:solidFill>
                            <a:srgbClr val="283439"/>
                          </a:solidFill>
                          <a:effectLst/>
                          <a:latin typeface="Calibri" panose="020F0502020204030204" pitchFamily="34" charset="0"/>
                        </a:rPr>
                        <a:t> for</a:t>
                      </a:r>
                      <a:r>
                        <a:rPr lang="en-US" sz="800" b="0" i="0" u="none" strike="noStrike" dirty="0">
                          <a:solidFill>
                            <a:srgbClr val="283439"/>
                          </a:solidFill>
                          <a:effectLst/>
                          <a:latin typeface="Calibri" panose="020F0502020204030204" pitchFamily="34" charset="0"/>
                        </a:rPr>
                        <a:t> business consumption</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hMerge="1" vMerge="1">
                  <a:txBody>
                    <a:bodyPr/>
                    <a:lstStyle/>
                    <a:p>
                      <a:endParaRPr lang="en-US"/>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noFill/>
                      <a:prstDash val="dash"/>
                      <a:round/>
                      <a:headEnd type="none" w="med" len="med"/>
                      <a:tailEnd type="none" w="med" len="med"/>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2158857"/>
                  </a:ext>
                </a:extLst>
              </a:tr>
              <a:tr h="24985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i="0" u="none" strike="noStrike" dirty="0">
                          <a:solidFill>
                            <a:srgbClr val="6C4E7C"/>
                          </a:solidFill>
                          <a:effectLst/>
                          <a:latin typeface="Calibri" panose="020F0502020204030204" pitchFamily="34" charset="0"/>
                        </a:rPr>
                        <a:t>Data quality scoring: Log all activities, data &amp; analyze quality</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029032540"/>
                  </a:ext>
                </a:extLst>
              </a:tr>
              <a:tr h="223736">
                <a:tc>
                  <a:txBody>
                    <a:bodyPr/>
                    <a:lstStyle/>
                    <a:p>
                      <a:pPr algn="l" fontAlgn="ctr"/>
                      <a:r>
                        <a:rPr lang="en-US" sz="800" b="0" i="0" u="none" strike="noStrike" dirty="0">
                          <a:solidFill>
                            <a:srgbClr val="6C4E7C"/>
                          </a:solidFill>
                          <a:effectLst/>
                          <a:latin typeface="Calibri" panose="020F0502020204030204" pitchFamily="34" charset="0"/>
                        </a:rPr>
                        <a:t>Enforce, track &amp; audit the prescribed ACLs, SLAs &amp; schedules</a:t>
                      </a:r>
                      <a:endParaRPr lang="en-US" sz="800" b="0" i="0" u="none" strike="noStrike" dirty="0">
                        <a:solidFill>
                          <a:srgbClr val="42847A"/>
                        </a:solidFill>
                        <a:effectLst/>
                        <a:latin typeface="Calibri" panose="020F050202020403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hMerge="1">
                  <a:txBody>
                    <a:bodyPr/>
                    <a:lstStyle/>
                    <a:p>
                      <a:endParaRPr lang="en-US"/>
                    </a:p>
                  </a:txBody>
                  <a:tcP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6B4E7F"/>
                    </a:solidFill>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hMerge="1">
                  <a:txBody>
                    <a:bodyPr/>
                    <a:lstStyle/>
                    <a:p>
                      <a:endParaRPr lang="en-US"/>
                    </a:p>
                  </a:txBody>
                  <a:tcP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noFill/>
                      <a:prstDash val="dash"/>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123458194"/>
                  </a:ext>
                </a:extLst>
              </a:tr>
              <a:tr h="13548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i="0" u="none" strike="noStrike" dirty="0">
                          <a:solidFill>
                            <a:srgbClr val="6C4E7C"/>
                          </a:solidFill>
                          <a:effectLst/>
                          <a:latin typeface="Calibri" panose="020F0502020204030204" pitchFamily="34" charset="0"/>
                        </a:rPr>
                        <a:t>Document metrics ownership &amp; definitions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endParaRPr lang="en-US"/>
                    </a:p>
                  </a:txBody>
                  <a:tcPr>
                    <a:lnL w="635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lnL>
                      <a:noFill/>
                    </a:lnL>
                    <a:lnR w="635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vMerge="1">
                  <a:txBody>
                    <a:bodyPr/>
                    <a:lstStyle/>
                    <a:p>
                      <a:endParaRPr lang="en-US"/>
                    </a:p>
                  </a:txBody>
                  <a:tcPr>
                    <a:lnL w="635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tc>
                <a:tc gridSpan="2"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no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773581913"/>
                  </a:ext>
                </a:extLst>
              </a:tr>
              <a:tr h="357441">
                <a:tc>
                  <a:txBody>
                    <a:bodyPr/>
                    <a:lstStyle/>
                    <a:p>
                      <a:pPr algn="l" fontAlgn="ctr"/>
                      <a:r>
                        <a:rPr lang="en-US" sz="800" b="0" i="0" u="none" strike="noStrike" dirty="0">
                          <a:solidFill>
                            <a:srgbClr val="42847A"/>
                          </a:solidFill>
                          <a:effectLst/>
                          <a:latin typeface="Calibri" panose="020F0502020204030204" pitchFamily="34" charset="0"/>
                        </a:rPr>
                        <a:t>Establish metrics accuracy certification &amp; feedback process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a:noFill/>
                    </a:lnB>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a:noFill/>
                    </a:lnR>
                    <a:lnT w="6350" cap="flat" cmpd="sng" algn="ctr">
                      <a:solidFill>
                        <a:srgbClr val="808080"/>
                      </a:solidFill>
                      <a:prstDash val="dot"/>
                      <a:round/>
                      <a:headEnd type="none" w="med" len="med"/>
                      <a:tailEnd type="none" w="med" len="med"/>
                    </a:lnT>
                    <a:lnB>
                      <a:noFill/>
                    </a:lnB>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7732051"/>
                  </a:ext>
                </a:extLst>
              </a:tr>
              <a:tr h="273503">
                <a:tc>
                  <a:txBody>
                    <a:bodyPr/>
                    <a:lstStyle/>
                    <a:p>
                      <a:pPr algn="l" fontAlgn="ctr"/>
                      <a:r>
                        <a:rPr lang="en-US" sz="800" b="0" i="0" u="none" strike="noStrike" dirty="0">
                          <a:solidFill>
                            <a:srgbClr val="42847A"/>
                          </a:solidFill>
                          <a:effectLst/>
                          <a:latin typeface="Calibri" panose="020F0502020204030204" pitchFamily="34" charset="0"/>
                        </a:rPr>
                        <a:t>Establish operational cadence for availability/monitoring</a:t>
                      </a:r>
                    </a:p>
                    <a:p>
                      <a:pPr algn="l" fontAlgn="ctr"/>
                      <a:endParaRPr lang="en-US" sz="800" b="0" i="0" u="none" strike="noStrike" dirty="0">
                        <a:solidFill>
                          <a:srgbClr val="42847A"/>
                        </a:solidFill>
                        <a:effectLst/>
                        <a:latin typeface="Calibri" panose="020F050202020403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759313"/>
                  </a:ext>
                </a:extLst>
              </a:tr>
            </a:tbl>
          </a:graphicData>
        </a:graphic>
      </p:graphicFrame>
      <p:sp>
        <p:nvSpPr>
          <p:cNvPr id="31" name="TextBox 30">
            <a:extLst>
              <a:ext uri="{FF2B5EF4-FFF2-40B4-BE49-F238E27FC236}">
                <a16:creationId xmlns:a16="http://schemas.microsoft.com/office/drawing/2014/main" id="{E26BF4B9-CD2A-FB4A-92F0-091BDA837194}"/>
              </a:ext>
            </a:extLst>
          </p:cNvPr>
          <p:cNvSpPr txBox="1"/>
          <p:nvPr/>
        </p:nvSpPr>
        <p:spPr>
          <a:xfrm>
            <a:off x="651510" y="2120762"/>
            <a:ext cx="184731" cy="369332"/>
          </a:xfrm>
          <a:prstGeom prst="rect">
            <a:avLst/>
          </a:prstGeom>
          <a:noFill/>
        </p:spPr>
        <p:txBody>
          <a:bodyPr wrap="none" rtlCol="0">
            <a:spAutoFit/>
          </a:bodyPr>
          <a:lstStyle/>
          <a:p>
            <a:endParaRPr lang="en-US" dirty="0">
              <a:solidFill>
                <a:srgbClr val="000000"/>
              </a:solidFill>
            </a:endParaRPr>
          </a:p>
        </p:txBody>
      </p:sp>
      <p:grpSp>
        <p:nvGrpSpPr>
          <p:cNvPr id="36" name="Group 35">
            <a:extLst>
              <a:ext uri="{FF2B5EF4-FFF2-40B4-BE49-F238E27FC236}">
                <a16:creationId xmlns:a16="http://schemas.microsoft.com/office/drawing/2014/main" id="{D6D9CF7C-FE43-F84C-8ACA-0264F31DBD6B}"/>
              </a:ext>
            </a:extLst>
          </p:cNvPr>
          <p:cNvGrpSpPr/>
          <p:nvPr/>
        </p:nvGrpSpPr>
        <p:grpSpPr>
          <a:xfrm>
            <a:off x="41452" y="1879674"/>
            <a:ext cx="1524458" cy="4517717"/>
            <a:chOff x="240539" y="1362092"/>
            <a:chExt cx="1524458" cy="4517717"/>
          </a:xfrm>
        </p:grpSpPr>
        <p:sp>
          <p:nvSpPr>
            <p:cNvPr id="33" name="Pentagon 36">
              <a:extLst>
                <a:ext uri="{FF2B5EF4-FFF2-40B4-BE49-F238E27FC236}">
                  <a16:creationId xmlns:a16="http://schemas.microsoft.com/office/drawing/2014/main" id="{59E2D4E9-3B58-6141-B127-5A8DC8F7728E}"/>
                </a:ext>
              </a:extLst>
            </p:cNvPr>
            <p:cNvSpPr/>
            <p:nvPr/>
          </p:nvSpPr>
          <p:spPr bwMode="auto">
            <a:xfrm rot="5400000">
              <a:off x="399608" y="4514423"/>
              <a:ext cx="1206317" cy="1524455"/>
            </a:xfrm>
            <a:prstGeom prst="homePlate">
              <a:avLst>
                <a:gd name="adj" fmla="val 24450"/>
              </a:avLst>
            </a:prstGeom>
            <a:solidFill>
              <a:srgbClr val="42847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Pentagon 36">
              <a:extLst>
                <a:ext uri="{FF2B5EF4-FFF2-40B4-BE49-F238E27FC236}">
                  <a16:creationId xmlns:a16="http://schemas.microsoft.com/office/drawing/2014/main" id="{0C8ADCD4-D892-8041-BA8B-0D67F43D48EA}"/>
                </a:ext>
              </a:extLst>
            </p:cNvPr>
            <p:cNvSpPr/>
            <p:nvPr/>
          </p:nvSpPr>
          <p:spPr bwMode="auto">
            <a:xfrm rot="5400000">
              <a:off x="462348" y="3829138"/>
              <a:ext cx="1080840" cy="1524455"/>
            </a:xfrm>
            <a:prstGeom prst="homePlate">
              <a:avLst>
                <a:gd name="adj" fmla="val 24450"/>
              </a:avLst>
            </a:prstGeom>
            <a:solidFill>
              <a:srgbClr val="6B4E7C"/>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BCEA284C-2A33-4847-94C3-E9B1BF13F9C1}"/>
                </a:ext>
              </a:extLst>
            </p:cNvPr>
            <p:cNvGrpSpPr/>
            <p:nvPr/>
          </p:nvGrpSpPr>
          <p:grpSpPr>
            <a:xfrm>
              <a:off x="240540" y="1362092"/>
              <a:ext cx="1524457" cy="3006552"/>
              <a:chOff x="632707" y="1557152"/>
              <a:chExt cx="1524457" cy="3006552"/>
            </a:xfrm>
          </p:grpSpPr>
          <p:sp>
            <p:nvSpPr>
              <p:cNvPr id="13" name="Pentagon 36">
                <a:extLst>
                  <a:ext uri="{FF2B5EF4-FFF2-40B4-BE49-F238E27FC236}">
                    <a16:creationId xmlns:a16="http://schemas.microsoft.com/office/drawing/2014/main" id="{18A95423-3015-8F40-B1CF-723AEE38C280}"/>
                  </a:ext>
                </a:extLst>
              </p:cNvPr>
              <p:cNvSpPr/>
              <p:nvPr/>
            </p:nvSpPr>
            <p:spPr bwMode="auto">
              <a:xfrm rot="5400000">
                <a:off x="896242" y="3302781"/>
                <a:ext cx="997390" cy="1524455"/>
              </a:xfrm>
              <a:prstGeom prst="homePlate">
                <a:avLst>
                  <a:gd name="adj" fmla="val 24450"/>
                </a:avLst>
              </a:prstGeom>
              <a:solidFill>
                <a:srgbClr val="7A94A0"/>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Pentagon 37">
                <a:extLst>
                  <a:ext uri="{FF2B5EF4-FFF2-40B4-BE49-F238E27FC236}">
                    <a16:creationId xmlns:a16="http://schemas.microsoft.com/office/drawing/2014/main" id="{9AAD24C2-6E73-E04F-89FA-D7DD38F92609}"/>
                  </a:ext>
                </a:extLst>
              </p:cNvPr>
              <p:cNvSpPr/>
              <p:nvPr/>
            </p:nvSpPr>
            <p:spPr bwMode="auto">
              <a:xfrm rot="5400000">
                <a:off x="901956" y="2561331"/>
                <a:ext cx="985957" cy="1524455"/>
              </a:xfrm>
              <a:prstGeom prst="homePlate">
                <a:avLst>
                  <a:gd name="adj" fmla="val 24450"/>
                </a:avLst>
              </a:prstGeom>
              <a:solidFill>
                <a:srgbClr val="44536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39">
                <a:extLst>
                  <a:ext uri="{FF2B5EF4-FFF2-40B4-BE49-F238E27FC236}">
                    <a16:creationId xmlns:a16="http://schemas.microsoft.com/office/drawing/2014/main" id="{CBE277A8-AE86-644E-88EE-26829AAB991E}"/>
                  </a:ext>
                </a:extLst>
              </p:cNvPr>
              <p:cNvSpPr/>
              <p:nvPr/>
            </p:nvSpPr>
            <p:spPr bwMode="auto">
              <a:xfrm rot="5400000">
                <a:off x="867189" y="1781441"/>
                <a:ext cx="1055494" cy="1524455"/>
              </a:xfrm>
              <a:prstGeom prst="homePlate">
                <a:avLst>
                  <a:gd name="adj" fmla="val 24450"/>
                </a:avLst>
              </a:prstGeom>
              <a:solidFill>
                <a:srgbClr val="338847"/>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40">
                <a:extLst>
                  <a:ext uri="{FF2B5EF4-FFF2-40B4-BE49-F238E27FC236}">
                    <a16:creationId xmlns:a16="http://schemas.microsoft.com/office/drawing/2014/main" id="{AC287D12-3300-E542-86E7-7D83852AC7F1}"/>
                  </a:ext>
                </a:extLst>
              </p:cNvPr>
              <p:cNvSpPr/>
              <p:nvPr/>
            </p:nvSpPr>
            <p:spPr bwMode="auto">
              <a:xfrm rot="5400000">
                <a:off x="1047281" y="1142580"/>
                <a:ext cx="695311" cy="1524455"/>
              </a:xfrm>
              <a:prstGeom prst="homePlate">
                <a:avLst>
                  <a:gd name="adj" fmla="val 24450"/>
                </a:avLst>
              </a:prstGeom>
              <a:solidFill>
                <a:schemeClr val="accent5">
                  <a:lumMod val="75000"/>
                </a:schemeClr>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72">
                <a:extLst>
                  <a:ext uri="{FF2B5EF4-FFF2-40B4-BE49-F238E27FC236}">
                    <a16:creationId xmlns:a16="http://schemas.microsoft.com/office/drawing/2014/main" id="{58482900-1301-7047-AA4F-F883C14156AF}"/>
                  </a:ext>
                </a:extLst>
              </p:cNvPr>
              <p:cNvSpPr txBox="1"/>
              <p:nvPr/>
            </p:nvSpPr>
            <p:spPr>
              <a:xfrm>
                <a:off x="699644" y="1812205"/>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Discovery</a:t>
                </a:r>
              </a:p>
            </p:txBody>
          </p:sp>
          <p:sp>
            <p:nvSpPr>
              <p:cNvPr id="19" name="TextBox 72">
                <a:extLst>
                  <a:ext uri="{FF2B5EF4-FFF2-40B4-BE49-F238E27FC236}">
                    <a16:creationId xmlns:a16="http://schemas.microsoft.com/office/drawing/2014/main" id="{49A3F7E5-EED9-154B-A58F-8F735C832734}"/>
                  </a:ext>
                </a:extLst>
              </p:cNvPr>
              <p:cNvSpPr txBox="1"/>
              <p:nvPr/>
            </p:nvSpPr>
            <p:spPr>
              <a:xfrm>
                <a:off x="699642" y="2467698"/>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Metrics Foundry</a:t>
                </a:r>
              </a:p>
            </p:txBody>
          </p:sp>
          <p:sp>
            <p:nvSpPr>
              <p:cNvPr id="21" name="TextBox 72">
                <a:extLst>
                  <a:ext uri="{FF2B5EF4-FFF2-40B4-BE49-F238E27FC236}">
                    <a16:creationId xmlns:a16="http://schemas.microsoft.com/office/drawing/2014/main" id="{40990C8C-4ADE-8740-A3C9-AC2F48FEDE1A}"/>
                  </a:ext>
                </a:extLst>
              </p:cNvPr>
              <p:cNvSpPr txBox="1"/>
              <p:nvPr/>
            </p:nvSpPr>
            <p:spPr>
              <a:xfrm>
                <a:off x="699642" y="3163999"/>
                <a:ext cx="1390584" cy="307777"/>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Data Pipelines </a:t>
                </a:r>
              </a:p>
              <a:p>
                <a:pPr>
                  <a:defRPr/>
                </a:pPr>
                <a:r>
                  <a:rPr lang="en-IN" sz="800" b="1" i="1" kern="0" dirty="0">
                    <a:solidFill>
                      <a:prstClr val="white"/>
                    </a:solidFill>
                    <a:latin typeface="Segoe UI"/>
                  </a:rPr>
                  <a:t>(using existing Hive tables)</a:t>
                </a:r>
              </a:p>
            </p:txBody>
          </p:sp>
          <p:sp>
            <p:nvSpPr>
              <p:cNvPr id="22" name="TextBox 72">
                <a:extLst>
                  <a:ext uri="{FF2B5EF4-FFF2-40B4-BE49-F238E27FC236}">
                    <a16:creationId xmlns:a16="http://schemas.microsoft.com/office/drawing/2014/main" id="{9E83501B-C904-6E4B-8F8D-91296270BF9D}"/>
                  </a:ext>
                </a:extLst>
              </p:cNvPr>
              <p:cNvSpPr txBox="1"/>
              <p:nvPr/>
            </p:nvSpPr>
            <p:spPr>
              <a:xfrm>
                <a:off x="699642" y="4032525"/>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Data Mart</a:t>
                </a:r>
              </a:p>
            </p:txBody>
          </p:sp>
        </p:grpSp>
        <p:sp>
          <p:nvSpPr>
            <p:cNvPr id="34" name="TextBox 72">
              <a:extLst>
                <a:ext uri="{FF2B5EF4-FFF2-40B4-BE49-F238E27FC236}">
                  <a16:creationId xmlns:a16="http://schemas.microsoft.com/office/drawing/2014/main" id="{D39C3C2F-B388-6744-BA40-7E55C4816295}"/>
                </a:ext>
              </a:extLst>
            </p:cNvPr>
            <p:cNvSpPr txBox="1"/>
            <p:nvPr/>
          </p:nvSpPr>
          <p:spPr>
            <a:xfrm>
              <a:off x="307475" y="5336026"/>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UAT</a:t>
              </a:r>
            </a:p>
          </p:txBody>
        </p:sp>
        <p:sp>
          <p:nvSpPr>
            <p:cNvPr id="35" name="TextBox 72">
              <a:extLst>
                <a:ext uri="{FF2B5EF4-FFF2-40B4-BE49-F238E27FC236}">
                  <a16:creationId xmlns:a16="http://schemas.microsoft.com/office/drawing/2014/main" id="{36CB351B-90F1-1242-8C88-18E64E067585}"/>
                </a:ext>
              </a:extLst>
            </p:cNvPr>
            <p:cNvSpPr txBox="1"/>
            <p:nvPr/>
          </p:nvSpPr>
          <p:spPr>
            <a:xfrm>
              <a:off x="307475" y="4569121"/>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Governance</a:t>
              </a:r>
            </a:p>
          </p:txBody>
        </p:sp>
      </p:grpSp>
      <p:sp>
        <p:nvSpPr>
          <p:cNvPr id="38" name="5-Point Star 37">
            <a:extLst>
              <a:ext uri="{FF2B5EF4-FFF2-40B4-BE49-F238E27FC236}">
                <a16:creationId xmlns:a16="http://schemas.microsoft.com/office/drawing/2014/main" id="{57EBF72A-523A-4F45-90BD-83D21F2D3CF4}"/>
              </a:ext>
            </a:extLst>
          </p:cNvPr>
          <p:cNvSpPr/>
          <p:nvPr/>
        </p:nvSpPr>
        <p:spPr>
          <a:xfrm>
            <a:off x="5812056" y="1606098"/>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9" name="5-Point Star 38">
            <a:extLst>
              <a:ext uri="{FF2B5EF4-FFF2-40B4-BE49-F238E27FC236}">
                <a16:creationId xmlns:a16="http://schemas.microsoft.com/office/drawing/2014/main" id="{A25B6361-46F8-9545-82B7-0EDFBAC5BB5C}"/>
              </a:ext>
            </a:extLst>
          </p:cNvPr>
          <p:cNvSpPr/>
          <p:nvPr/>
        </p:nvSpPr>
        <p:spPr>
          <a:xfrm>
            <a:off x="7298154" y="1594511"/>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5-Point Star 39">
            <a:extLst>
              <a:ext uri="{FF2B5EF4-FFF2-40B4-BE49-F238E27FC236}">
                <a16:creationId xmlns:a16="http://schemas.microsoft.com/office/drawing/2014/main" id="{F27C0E3F-9047-BF44-8AC9-FE97D38D5C54}"/>
              </a:ext>
            </a:extLst>
          </p:cNvPr>
          <p:cNvSpPr/>
          <p:nvPr/>
        </p:nvSpPr>
        <p:spPr>
          <a:xfrm>
            <a:off x="8888415" y="1594511"/>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1" name="5-Point Star 40">
            <a:extLst>
              <a:ext uri="{FF2B5EF4-FFF2-40B4-BE49-F238E27FC236}">
                <a16:creationId xmlns:a16="http://schemas.microsoft.com/office/drawing/2014/main" id="{43480245-71B3-1A45-AB15-AEE63D0338AA}"/>
              </a:ext>
            </a:extLst>
          </p:cNvPr>
          <p:cNvSpPr/>
          <p:nvPr/>
        </p:nvSpPr>
        <p:spPr>
          <a:xfrm>
            <a:off x="9595533" y="1594511"/>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4" name="TextBox 43">
            <a:extLst>
              <a:ext uri="{FF2B5EF4-FFF2-40B4-BE49-F238E27FC236}">
                <a16:creationId xmlns:a16="http://schemas.microsoft.com/office/drawing/2014/main" id="{6A236166-17C1-A340-B8B6-7ED3207DFFDA}"/>
              </a:ext>
            </a:extLst>
          </p:cNvPr>
          <p:cNvSpPr txBox="1"/>
          <p:nvPr/>
        </p:nvSpPr>
        <p:spPr>
          <a:xfrm>
            <a:off x="10302829" y="1085259"/>
            <a:ext cx="2078188" cy="215444"/>
          </a:xfrm>
          <a:prstGeom prst="rect">
            <a:avLst/>
          </a:prstGeom>
          <a:noFill/>
        </p:spPr>
        <p:txBody>
          <a:bodyPr wrap="square" rtlCol="0">
            <a:spAutoFit/>
          </a:bodyPr>
          <a:lstStyle/>
          <a:p>
            <a:r>
              <a:rPr lang="en-US" sz="800" i="1" dirty="0">
                <a:solidFill>
                  <a:srgbClr val="000000"/>
                </a:solidFill>
              </a:rPr>
              <a:t>Interim Milestone for review &amp; feedback </a:t>
            </a:r>
            <a:endParaRPr lang="en-US" sz="800" b="1" i="1" dirty="0">
              <a:solidFill>
                <a:srgbClr val="000000"/>
              </a:solidFill>
            </a:endParaRPr>
          </a:p>
        </p:txBody>
      </p:sp>
      <p:sp>
        <p:nvSpPr>
          <p:cNvPr id="45" name="5-Point Star 44">
            <a:extLst>
              <a:ext uri="{FF2B5EF4-FFF2-40B4-BE49-F238E27FC236}">
                <a16:creationId xmlns:a16="http://schemas.microsoft.com/office/drawing/2014/main" id="{4144D65E-B29F-4F4F-9AED-9CB984AC123D}"/>
              </a:ext>
            </a:extLst>
          </p:cNvPr>
          <p:cNvSpPr/>
          <p:nvPr/>
        </p:nvSpPr>
        <p:spPr>
          <a:xfrm>
            <a:off x="10119949" y="1070279"/>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TextBox 41">
            <a:extLst>
              <a:ext uri="{FF2B5EF4-FFF2-40B4-BE49-F238E27FC236}">
                <a16:creationId xmlns:a16="http://schemas.microsoft.com/office/drawing/2014/main" id="{DE7FD8D3-9996-4D45-8E30-3716183BBBDE}"/>
              </a:ext>
            </a:extLst>
          </p:cNvPr>
          <p:cNvSpPr txBox="1"/>
          <p:nvPr/>
        </p:nvSpPr>
        <p:spPr>
          <a:xfrm>
            <a:off x="223281" y="483965"/>
            <a:ext cx="11404614" cy="769441"/>
          </a:xfrm>
          <a:prstGeom prst="rect">
            <a:avLst/>
          </a:prstGeom>
          <a:noFill/>
        </p:spPr>
        <p:txBody>
          <a:bodyPr wrap="square" rtlCol="0">
            <a:spAutoFit/>
          </a:bodyPr>
          <a:lstStyle/>
          <a:p>
            <a:r>
              <a:rPr lang="en-US" sz="2200" i="1" dirty="0"/>
              <a:t>We expect to complete the deliverables in 3.5 months* using a rapid, parallelized development approach</a:t>
            </a:r>
            <a:endParaRPr lang="en-US" sz="1600" dirty="0">
              <a:latin typeface="Segoe UI Semibold" panose="020B07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799DFE46-A33D-4CBB-864B-0E738B21FA99}"/>
              </a:ext>
            </a:extLst>
          </p:cNvPr>
          <p:cNvSpPr txBox="1"/>
          <p:nvPr/>
        </p:nvSpPr>
        <p:spPr>
          <a:xfrm>
            <a:off x="1565907" y="6266506"/>
            <a:ext cx="6136105" cy="276999"/>
          </a:xfrm>
          <a:prstGeom prst="rect">
            <a:avLst/>
          </a:prstGeom>
          <a:noFill/>
        </p:spPr>
        <p:txBody>
          <a:bodyPr wrap="square" rtlCol="0">
            <a:spAutoFit/>
          </a:bodyPr>
          <a:lstStyle/>
          <a:p>
            <a:r>
              <a:rPr lang="en-US" sz="1200" dirty="0">
                <a:solidFill>
                  <a:schemeClr val="tx2"/>
                </a:solidFill>
              </a:rPr>
              <a:t>* About 4 weeks additional effort for building data pipelines directly from source tables</a:t>
            </a:r>
            <a:endParaRPr lang="en-US" sz="1200" dirty="0"/>
          </a:p>
        </p:txBody>
      </p:sp>
    </p:spTree>
    <p:extLst>
      <p:ext uri="{BB962C8B-B14F-4D97-AF65-F5344CB8AC3E}">
        <p14:creationId xmlns:p14="http://schemas.microsoft.com/office/powerpoint/2010/main" val="1434694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2112F7A-088A-46D1-9967-1D71731F1FF8}"/>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26DFAD4A-6767-4130-89A3-2FCA40D520AD}"/>
              </a:ext>
            </a:extLst>
          </p:cNvPr>
          <p:cNvSpPr>
            <a:spLocks noGrp="1"/>
          </p:cNvSpPr>
          <p:nvPr>
            <p:ph type="sldNum" sz="quarter" idx="12"/>
          </p:nvPr>
        </p:nvSpPr>
        <p:spPr/>
        <p:txBody>
          <a:bodyPr/>
          <a:lstStyle/>
          <a:p>
            <a:fld id="{A0C1D9D2-9780-41B5-B48D-9BB1413BC614}" type="slidenum">
              <a:rPr lang="en-US" smtClean="0"/>
              <a:pPr/>
              <a:t>27</a:t>
            </a:fld>
            <a:endParaRPr lang="en-US" dirty="0"/>
          </a:p>
        </p:txBody>
      </p:sp>
      <p:sp>
        <p:nvSpPr>
          <p:cNvPr id="4" name="Title 3">
            <a:extLst>
              <a:ext uri="{FF2B5EF4-FFF2-40B4-BE49-F238E27FC236}">
                <a16:creationId xmlns:a16="http://schemas.microsoft.com/office/drawing/2014/main" id="{9C3D5EB4-3AF2-44A1-9AC8-65F209A093CC}"/>
              </a:ext>
            </a:extLst>
          </p:cNvPr>
          <p:cNvSpPr>
            <a:spLocks noGrp="1"/>
          </p:cNvSpPr>
          <p:nvPr>
            <p:ph type="title"/>
          </p:nvPr>
        </p:nvSpPr>
        <p:spPr/>
        <p:txBody>
          <a:bodyPr/>
          <a:lstStyle/>
          <a:p>
            <a:r>
              <a:rPr lang="en-US" dirty="0"/>
              <a:t>Potential Risk Factors</a:t>
            </a:r>
          </a:p>
        </p:txBody>
      </p:sp>
      <p:sp>
        <p:nvSpPr>
          <p:cNvPr id="9" name="TextBox 8">
            <a:extLst>
              <a:ext uri="{FF2B5EF4-FFF2-40B4-BE49-F238E27FC236}">
                <a16:creationId xmlns:a16="http://schemas.microsoft.com/office/drawing/2014/main" id="{FA00B618-9AED-4508-A045-E3CCD4AFDFDC}"/>
              </a:ext>
            </a:extLst>
          </p:cNvPr>
          <p:cNvSpPr txBox="1"/>
          <p:nvPr/>
        </p:nvSpPr>
        <p:spPr>
          <a:xfrm>
            <a:off x="256673" y="532263"/>
            <a:ext cx="11595855" cy="769441"/>
          </a:xfrm>
          <a:prstGeom prst="rect">
            <a:avLst/>
          </a:prstGeom>
          <a:noFill/>
        </p:spPr>
        <p:txBody>
          <a:bodyPr wrap="square" rtlCol="0">
            <a:spAutoFit/>
          </a:bodyPr>
          <a:lstStyle/>
          <a:p>
            <a:r>
              <a:rPr lang="en-US" sz="2200" i="1" dirty="0"/>
              <a:t>Following risks are likely to cause time and budget overruns. We will implement a robust risk avoidance and mitigation plan.</a:t>
            </a:r>
          </a:p>
        </p:txBody>
      </p:sp>
      <p:graphicFrame>
        <p:nvGraphicFramePr>
          <p:cNvPr id="5" name="Table 4"/>
          <p:cNvGraphicFramePr>
            <a:graphicFrameLocks noGrp="1"/>
          </p:cNvGraphicFramePr>
          <p:nvPr>
            <p:extLst>
              <p:ext uri="{D42A27DB-BD31-4B8C-83A1-F6EECF244321}">
                <p14:modId xmlns:p14="http://schemas.microsoft.com/office/powerpoint/2010/main" val="1273995569"/>
              </p:ext>
            </p:extLst>
          </p:nvPr>
        </p:nvGraphicFramePr>
        <p:xfrm>
          <a:off x="256673" y="1285382"/>
          <a:ext cx="11595854" cy="5051165"/>
        </p:xfrm>
        <a:graphic>
          <a:graphicData uri="http://schemas.openxmlformats.org/drawingml/2006/table">
            <a:tbl>
              <a:tblPr firstRow="1" bandRow="1">
                <a:tableStyleId>{5C22544A-7EE6-4342-B048-85BDC9FD1C3A}</a:tableStyleId>
              </a:tblPr>
              <a:tblGrid>
                <a:gridCol w="4682635">
                  <a:extLst>
                    <a:ext uri="{9D8B030D-6E8A-4147-A177-3AD203B41FA5}">
                      <a16:colId xmlns:a16="http://schemas.microsoft.com/office/drawing/2014/main" val="20000"/>
                    </a:ext>
                  </a:extLst>
                </a:gridCol>
                <a:gridCol w="1195246">
                  <a:extLst>
                    <a:ext uri="{9D8B030D-6E8A-4147-A177-3AD203B41FA5}">
                      <a16:colId xmlns:a16="http://schemas.microsoft.com/office/drawing/2014/main" val="1854120656"/>
                    </a:ext>
                  </a:extLst>
                </a:gridCol>
                <a:gridCol w="1195246">
                  <a:extLst>
                    <a:ext uri="{9D8B030D-6E8A-4147-A177-3AD203B41FA5}">
                      <a16:colId xmlns:a16="http://schemas.microsoft.com/office/drawing/2014/main" val="20001"/>
                    </a:ext>
                  </a:extLst>
                </a:gridCol>
                <a:gridCol w="4522727">
                  <a:extLst>
                    <a:ext uri="{9D8B030D-6E8A-4147-A177-3AD203B41FA5}">
                      <a16:colId xmlns:a16="http://schemas.microsoft.com/office/drawing/2014/main" val="20003"/>
                    </a:ext>
                  </a:extLst>
                </a:gridCol>
              </a:tblGrid>
              <a:tr h="448415">
                <a:tc>
                  <a:txBody>
                    <a:bodyPr/>
                    <a:lstStyle/>
                    <a:p>
                      <a:pPr algn="ctr" rtl="0" fontAlgn="ctr"/>
                      <a:r>
                        <a:rPr lang="en-US" sz="1300" u="none" strike="noStrike">
                          <a:effectLst/>
                        </a:rPr>
                        <a:t>Risk Factors</a:t>
                      </a:r>
                      <a:endParaRPr lang="en-US" sz="1300" b="1" i="0" u="none" strike="noStrike">
                        <a:solidFill>
                          <a:srgbClr val="FFFFFF"/>
                        </a:solidFill>
                        <a:effectLst/>
                        <a:latin typeface="Calibri Light" charset="0"/>
                      </a:endParaRPr>
                    </a:p>
                  </a:txBody>
                  <a:tcPr marL="5110" marR="5110" marT="5110" marB="0" anchor="ctr"/>
                </a:tc>
                <a:tc>
                  <a:txBody>
                    <a:bodyPr/>
                    <a:lstStyle/>
                    <a:p>
                      <a:pPr algn="ctr" rtl="0" fontAlgn="ctr"/>
                      <a:r>
                        <a:rPr lang="en-US" sz="1300" u="none" strike="noStrike" dirty="0">
                          <a:effectLst/>
                        </a:rPr>
                        <a:t>Probability</a:t>
                      </a:r>
                      <a:endParaRPr lang="en-US" sz="1300" b="1" i="0" u="none" strike="noStrike" dirty="0">
                        <a:solidFill>
                          <a:srgbClr val="FFFFFF"/>
                        </a:solidFill>
                        <a:effectLst/>
                        <a:latin typeface="Calibri Light" charset="0"/>
                      </a:endParaRPr>
                    </a:p>
                  </a:txBody>
                  <a:tcPr marL="5110" marR="5110" marT="5110" marB="0" anchor="ctr"/>
                </a:tc>
                <a:tc>
                  <a:txBody>
                    <a:bodyPr/>
                    <a:lstStyle/>
                    <a:p>
                      <a:pPr algn="ctr" rtl="0" fontAlgn="ctr"/>
                      <a:r>
                        <a:rPr lang="en-US" sz="1300" u="none" strike="noStrike" dirty="0">
                          <a:effectLst/>
                        </a:rPr>
                        <a:t>Severity</a:t>
                      </a:r>
                      <a:endParaRPr lang="en-US" sz="1300" b="1" i="0" u="none" strike="noStrike" dirty="0">
                        <a:solidFill>
                          <a:srgbClr val="FFFFFF"/>
                        </a:solidFill>
                        <a:effectLst/>
                        <a:latin typeface="Calibri Light" charset="0"/>
                      </a:endParaRPr>
                    </a:p>
                  </a:txBody>
                  <a:tcPr marL="5110" marR="5110" marT="5110" marB="0" anchor="ctr"/>
                </a:tc>
                <a:tc>
                  <a:txBody>
                    <a:bodyPr/>
                    <a:lstStyle/>
                    <a:p>
                      <a:pPr algn="ctr" rtl="0" fontAlgn="ctr"/>
                      <a:r>
                        <a:rPr lang="en-US" sz="1300" u="none" strike="noStrike" dirty="0">
                          <a:effectLst/>
                        </a:rPr>
                        <a:t>Pro-active Avoidance &amp; Mitigation Plan</a:t>
                      </a:r>
                      <a:endParaRPr lang="en-US" sz="1300" b="1" i="0" u="none" strike="noStrike" dirty="0">
                        <a:solidFill>
                          <a:srgbClr val="FFFFFF"/>
                        </a:solidFill>
                        <a:effectLst/>
                        <a:latin typeface="Calibri Light" charset="0"/>
                      </a:endParaRPr>
                    </a:p>
                  </a:txBody>
                  <a:tcPr marL="5110" marR="5110" marT="5110" marB="0" anchor="ctr"/>
                </a:tc>
                <a:extLst>
                  <a:ext uri="{0D108BD9-81ED-4DB2-BD59-A6C34878D82A}">
                    <a16:rowId xmlns:a16="http://schemas.microsoft.com/office/drawing/2014/main" val="10000"/>
                  </a:ext>
                </a:extLst>
              </a:tr>
              <a:tr h="367893">
                <a:tc>
                  <a:txBody>
                    <a:bodyPr/>
                    <a:lstStyle/>
                    <a:p>
                      <a:pPr algn="l" rtl="0" fontAlgn="ctr"/>
                      <a:r>
                        <a:rPr lang="en-US" sz="1300" u="none" strike="noStrike">
                          <a:effectLst/>
                        </a:rPr>
                        <a:t>Unforeseen complexity of some metrics; dynamic changes in metric granularity</a:t>
                      </a:r>
                      <a:endParaRPr lang="en-US" sz="1300" b="0" i="0" u="none" strike="noStrike">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Light" charset="0"/>
                      </a:endParaRPr>
                    </a:p>
                  </a:txBody>
                  <a:tcPr marL="5110" marR="5110" marT="5110" marB="0" anchor="ctr">
                    <a:solidFill>
                      <a:srgbClr val="FF7E79"/>
                    </a:solidFill>
                  </a:tcP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l" rtl="0" fontAlgn="ctr"/>
                      <a:r>
                        <a:rPr lang="en-US" sz="1300" u="none" strike="noStrike" dirty="0">
                          <a:effectLst/>
                        </a:rPr>
                        <a:t>LV will leverage manual &amp; automated methods to expedite the process; Additional buffer already added to the schedule to allow for such slippages</a:t>
                      </a:r>
                      <a:endParaRPr lang="en-US" sz="1300" b="0" i="0" u="none" strike="noStrike" dirty="0">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1"/>
                  </a:ext>
                </a:extLst>
              </a:tr>
              <a:tr h="183946">
                <a:tc>
                  <a:txBody>
                    <a:bodyPr/>
                    <a:lstStyle/>
                    <a:p>
                      <a:pPr algn="l" rtl="0" fontAlgn="ctr"/>
                      <a:r>
                        <a:rPr lang="en-US" sz="1300" u="none" strike="noStrike" dirty="0">
                          <a:effectLst/>
                        </a:rPr>
                        <a:t>Lack/ delay in consensus on metric definition</a:t>
                      </a:r>
                      <a:endParaRPr lang="en-US" sz="1300" b="0" i="0" u="none" strike="noStrike" dirty="0">
                        <a:solidFill>
                          <a:srgbClr val="000000"/>
                        </a:solidFill>
                        <a:effectLst/>
                        <a:latin typeface="Calibri" charset="0"/>
                      </a:endParaRPr>
                    </a:p>
                  </a:txBody>
                  <a:tcPr marL="5110" marR="5110" marT="5110" marB="0" anchor="ct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charset="0"/>
                      </a:endParaRPr>
                    </a:p>
                  </a:txBody>
                  <a:tcPr marL="5110" marR="5110" marT="5110" marB="0" anchor="ctr">
                    <a:solidFill>
                      <a:srgbClr val="FF7E79"/>
                    </a:solidFill>
                  </a:tcP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charset="0"/>
                      </a:endParaRPr>
                    </a:p>
                  </a:txBody>
                  <a:tcPr marL="5110" marR="5110" marT="5110" marB="0" anchor="ctr">
                    <a:solidFill>
                      <a:schemeClr val="accent6"/>
                    </a:solidFill>
                  </a:tcPr>
                </a:tc>
                <a:tc>
                  <a:txBody>
                    <a:bodyPr/>
                    <a:lstStyle/>
                    <a:p>
                      <a:pPr algn="l" rtl="0" fontAlgn="ctr"/>
                      <a:r>
                        <a:rPr lang="en-US" sz="1300" u="none" strike="noStrike">
                          <a:effectLst/>
                        </a:rPr>
                        <a:t>Additional buffer has been added to the schedule to allow for such slippage</a:t>
                      </a:r>
                      <a:endParaRPr lang="en-US" sz="1300" b="0" i="0" u="none" strike="noStrike">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2"/>
                  </a:ext>
                </a:extLst>
              </a:tr>
              <a:tr h="357673">
                <a:tc>
                  <a:txBody>
                    <a:bodyPr/>
                    <a:lstStyle/>
                    <a:p>
                      <a:pPr algn="l" rtl="0" fontAlgn="ctr"/>
                      <a:r>
                        <a:rPr lang="en-US" sz="1300" u="none" strike="noStrike" dirty="0">
                          <a:effectLst/>
                        </a:rPr>
                        <a:t>Delay in access to documentation on previous analyses of key metrics, data sources, &amp; reports that may require SME outreach; unavailability of SMEs </a:t>
                      </a:r>
                      <a:endParaRPr lang="en-US" sz="1300" b="0" i="0" u="none" strike="noStrike" dirty="0">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Light" charset="0"/>
                      </a:endParaRPr>
                    </a:p>
                  </a:txBody>
                  <a:tcPr marL="5110" marR="5110" marT="5110" marB="0" anchor="ctr">
                    <a:solidFill>
                      <a:srgbClr val="FF7E79"/>
                    </a:solidFill>
                  </a:tcPr>
                </a:tc>
                <a:tc>
                  <a:txBody>
                    <a:bodyPr/>
                    <a:lstStyle/>
                    <a:p>
                      <a:pPr algn="l" rtl="0" fontAlgn="ctr"/>
                      <a:r>
                        <a:rPr lang="en-US" sz="1300" u="none" strike="noStrike">
                          <a:effectLst/>
                        </a:rPr>
                        <a:t>LV will call out gaps immediately &amp; work with Dropbox POC to selectively connect with relevant SMEs for quick turnaround</a:t>
                      </a:r>
                      <a:endParaRPr lang="en-US" sz="1300" b="0" i="0" u="none" strike="noStrike">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3"/>
                  </a:ext>
                </a:extLst>
              </a:tr>
              <a:tr h="357673">
                <a:tc>
                  <a:txBody>
                    <a:bodyPr/>
                    <a:lstStyle/>
                    <a:p>
                      <a:pPr algn="l" rtl="0" fontAlgn="ctr"/>
                      <a:r>
                        <a:rPr lang="en-US" sz="1300" u="none" strike="noStrike">
                          <a:effectLst/>
                        </a:rPr>
                        <a:t>Mid-project change of scope e.g. inclusion of more metrics or additional deliverables</a:t>
                      </a:r>
                      <a:endParaRPr lang="en-US" sz="1300" b="0" i="0" u="none" strike="noStrike">
                        <a:solidFill>
                          <a:srgbClr val="000000"/>
                        </a:solidFill>
                        <a:effectLst/>
                        <a:latin typeface="Calibri" charset="0"/>
                      </a:endParaRPr>
                    </a:p>
                  </a:txBody>
                  <a:tcPr marL="5110" marR="5110" marT="5110" marB="0" anchor="ct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charset="0"/>
                      </a:endParaRPr>
                    </a:p>
                  </a:txBody>
                  <a:tcPr marL="5110" marR="5110" marT="5110" marB="0" anchor="ctr">
                    <a:solidFill>
                      <a:schemeClr val="accent6"/>
                    </a:solidFill>
                  </a:tcP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charset="0"/>
                      </a:endParaRPr>
                    </a:p>
                  </a:txBody>
                  <a:tcPr marL="5110" marR="5110" marT="5110" marB="0" anchor="ctr">
                    <a:solidFill>
                      <a:srgbClr val="FF7E79"/>
                    </a:solidFill>
                  </a:tcPr>
                </a:tc>
                <a:tc>
                  <a:txBody>
                    <a:bodyPr/>
                    <a:lstStyle/>
                    <a:p>
                      <a:pPr algn="l" rtl="0" fontAlgn="ctr"/>
                      <a:r>
                        <a:rPr lang="en-US" sz="1300" u="none" strike="noStrike">
                          <a:effectLst/>
                        </a:rPr>
                        <a:t>LV will provide recommendations; will get expedient sign off from Dropbox POC</a:t>
                      </a:r>
                      <a:endParaRPr lang="en-US" sz="1300" b="0" i="0" u="none" strike="noStrike">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4"/>
                  </a:ext>
                </a:extLst>
              </a:tr>
              <a:tr h="357673">
                <a:tc>
                  <a:txBody>
                    <a:bodyPr/>
                    <a:lstStyle/>
                    <a:p>
                      <a:pPr algn="l" rtl="0" fontAlgn="ctr"/>
                      <a:r>
                        <a:rPr lang="en-US" sz="1300" u="none" strike="noStrike">
                          <a:effectLst/>
                        </a:rPr>
                        <a:t>Delay in required access privileges to tools, platforms, databases/ tables/ schemas in Dropbox environment</a:t>
                      </a:r>
                      <a:endParaRPr lang="en-US" sz="1300" b="0" i="0" u="none" strike="noStrike">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Light" charset="0"/>
                      </a:endParaRPr>
                    </a:p>
                  </a:txBody>
                  <a:tcPr marL="5110" marR="5110" marT="5110" marB="0" anchor="ctr">
                    <a:solidFill>
                      <a:srgbClr val="FF7E79"/>
                    </a:solidFill>
                  </a:tcPr>
                </a:tc>
                <a:tc>
                  <a:txBody>
                    <a:bodyPr/>
                    <a:lstStyle/>
                    <a:p>
                      <a:pPr algn="l" rtl="0" fontAlgn="ctr"/>
                      <a:r>
                        <a:rPr lang="en-US" sz="1300" u="none" strike="noStrike">
                          <a:effectLst/>
                        </a:rPr>
                        <a:t>LV will work with Dropbox IT to expedite the process</a:t>
                      </a:r>
                      <a:endParaRPr lang="en-US" sz="1300" b="0" i="0" u="none" strike="noStrike">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5"/>
                  </a:ext>
                </a:extLst>
              </a:tr>
              <a:tr h="531401">
                <a:tc>
                  <a:txBody>
                    <a:bodyPr/>
                    <a:lstStyle/>
                    <a:p>
                      <a:pPr algn="l" rtl="0" fontAlgn="ctr"/>
                      <a:r>
                        <a:rPr lang="en-US" sz="1300" u="none" strike="noStrike" dirty="0">
                          <a:effectLst/>
                        </a:rPr>
                        <a:t>Delay in receiving work authorization for onsite resources</a:t>
                      </a:r>
                      <a:endParaRPr lang="en-US" sz="1300" b="0" i="0" u="none" strike="noStrike" dirty="0">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l" rtl="0" fontAlgn="ctr"/>
                      <a:r>
                        <a:rPr lang="en-US" sz="1300" u="none" strike="noStrike" dirty="0">
                          <a:effectLst/>
                        </a:rPr>
                        <a:t>LV will prioritize staffing resources already possessing US work permits; if required premium visa processing of Visas will be done for additional resources</a:t>
                      </a:r>
                      <a:endParaRPr lang="en-US" sz="1300" b="0" i="0" u="none" strike="noStrike" dirty="0">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7"/>
                  </a:ext>
                </a:extLst>
              </a:tr>
              <a:tr h="0">
                <a:tc>
                  <a:txBody>
                    <a:bodyPr/>
                    <a:lstStyle/>
                    <a:p>
                      <a:pPr algn="l" rtl="0" fontAlgn="ctr"/>
                      <a:r>
                        <a:rPr lang="en-US" sz="1300" u="none" strike="noStrike">
                          <a:effectLst/>
                        </a:rPr>
                        <a:t>Resource &amp; skill set mismatch and performance concerns</a:t>
                      </a:r>
                      <a:endParaRPr lang="en-US" sz="1300" b="0" i="0" u="none" strike="noStrike">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Low</a:t>
                      </a:r>
                      <a:endParaRPr lang="en-US" sz="1300" b="0" i="0" u="none" strike="noStrike" dirty="0">
                        <a:solidFill>
                          <a:srgbClr val="000000"/>
                        </a:solidFill>
                        <a:effectLst/>
                        <a:latin typeface="Calibri Light" charset="0"/>
                      </a:endParaRPr>
                    </a:p>
                  </a:txBody>
                  <a:tcPr marL="5110" marR="5110" marT="5110" marB="0" anchor="ctr">
                    <a:solidFill>
                      <a:schemeClr val="accent4"/>
                    </a:solidFill>
                  </a:tcP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Light" charset="0"/>
                      </a:endParaRPr>
                    </a:p>
                  </a:txBody>
                  <a:tcPr marL="5110" marR="5110" marT="5110" marB="0" anchor="ctr">
                    <a:solidFill>
                      <a:srgbClr val="FF7E79"/>
                    </a:solidFill>
                  </a:tcPr>
                </a:tc>
                <a:tc>
                  <a:txBody>
                    <a:bodyPr/>
                    <a:lstStyle/>
                    <a:p>
                      <a:pPr marL="0" algn="l" defTabSz="914400" rtl="0" eaLnBrk="1" fontAlgn="ctr" latinLnBrk="0" hangingPunct="1"/>
                      <a:r>
                        <a:rPr lang="en-US" sz="1300" u="none" strike="noStrike" kern="1200" dirty="0">
                          <a:solidFill>
                            <a:schemeClr val="dk1"/>
                          </a:solidFill>
                          <a:effectLst/>
                          <a:latin typeface="+mn-lt"/>
                          <a:ea typeface="+mn-ea"/>
                          <a:cs typeface="+mn-cs"/>
                        </a:rPr>
                        <a:t>LV will deploy resources from Data Engineering center of excellence with deep expertise in AWS architecture &amp; business Analysis</a:t>
                      </a:r>
                    </a:p>
                  </a:txBody>
                  <a:tcPr marL="5110" marR="5110" marT="5110" marB="0" anchor="ctr"/>
                </a:tc>
                <a:extLst>
                  <a:ext uri="{0D108BD9-81ED-4DB2-BD59-A6C34878D82A}">
                    <a16:rowId xmlns:a16="http://schemas.microsoft.com/office/drawing/2014/main" val="10008"/>
                  </a:ext>
                </a:extLst>
              </a:tr>
              <a:tr h="357673">
                <a:tc>
                  <a:txBody>
                    <a:bodyPr/>
                    <a:lstStyle/>
                    <a:p>
                      <a:pPr algn="l" rtl="0" fontAlgn="ctr"/>
                      <a:r>
                        <a:rPr lang="en-US" sz="1300" u="none" strike="noStrike">
                          <a:effectLst/>
                        </a:rPr>
                        <a:t>Lack of timely review, feedback and approval by Dropbox Point of Contact (POC)</a:t>
                      </a:r>
                      <a:endParaRPr lang="en-US" sz="1300" b="0" i="0" u="none" strike="noStrike">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Low</a:t>
                      </a:r>
                      <a:endParaRPr lang="en-US" sz="1300" b="0" i="0" u="none" strike="noStrike" dirty="0">
                        <a:solidFill>
                          <a:srgbClr val="000000"/>
                        </a:solidFill>
                        <a:effectLst/>
                        <a:latin typeface="Calibri Light" charset="0"/>
                      </a:endParaRPr>
                    </a:p>
                  </a:txBody>
                  <a:tcPr marL="5110" marR="5110" marT="5110" marB="0" anchor="ctr">
                    <a:solidFill>
                      <a:schemeClr val="accent4"/>
                    </a:solidFill>
                  </a:tcP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l" rtl="0" fontAlgn="ctr"/>
                      <a:r>
                        <a:rPr lang="en-US" sz="1300" u="none" strike="noStrike" dirty="0">
                          <a:effectLst/>
                        </a:rPr>
                        <a:t>Additional buffer has been added to the schedule to allow for such slippage</a:t>
                      </a:r>
                      <a:endParaRPr lang="en-US" sz="1300" b="0" i="0" u="none" strike="noStrike" dirty="0">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9"/>
                  </a:ext>
                </a:extLst>
              </a:tr>
              <a:tr h="531401">
                <a:tc>
                  <a:txBody>
                    <a:bodyPr/>
                    <a:lstStyle/>
                    <a:p>
                      <a:pPr algn="l" rtl="0" fontAlgn="ctr"/>
                      <a:r>
                        <a:rPr lang="en-US" sz="1300" u="none" strike="noStrike">
                          <a:effectLst/>
                        </a:rPr>
                        <a:t>Delays in initial offshore set-up activities due to Security Authorization; legal &amp; statutory compliance </a:t>
                      </a:r>
                      <a:endParaRPr lang="en-US" sz="1300" b="0" i="0" u="none" strike="noStrike">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Low</a:t>
                      </a:r>
                      <a:endParaRPr lang="en-US" sz="1300" b="0" i="0" u="none" strike="noStrike" dirty="0">
                        <a:solidFill>
                          <a:srgbClr val="000000"/>
                        </a:solidFill>
                        <a:effectLst/>
                        <a:latin typeface="Calibri Light" charset="0"/>
                      </a:endParaRPr>
                    </a:p>
                  </a:txBody>
                  <a:tcPr marL="5110" marR="5110" marT="5110" marB="0" anchor="ctr">
                    <a:solidFill>
                      <a:schemeClr val="accent4"/>
                    </a:solidFill>
                  </a:tcP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l" rtl="0" fontAlgn="ctr"/>
                      <a:r>
                        <a:rPr lang="en-US" sz="1300" u="none" strike="noStrike" dirty="0">
                          <a:effectLst/>
                        </a:rPr>
                        <a:t>LV has enterprise wide ISO 27001 compliance; LV to identify requirements and bottlenecks upfront and work with Dropbox IT to ensure 100% security compliance</a:t>
                      </a:r>
                      <a:endParaRPr lang="en-US" sz="1300" b="0" i="0" u="none" strike="noStrike" dirty="0">
                        <a:solidFill>
                          <a:srgbClr val="000000"/>
                        </a:solidFill>
                        <a:effectLst/>
                        <a:latin typeface="Calibri" charset="0"/>
                      </a:endParaRPr>
                    </a:p>
                  </a:txBody>
                  <a:tcPr marL="5110" marR="5110" marT="511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39204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8FD0A1-0521-4525-A671-D6B8C96BD3DB}"/>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15CF0C9A-662F-4CD4-9CBB-ED7CD8D4D79C}"/>
              </a:ext>
            </a:extLst>
          </p:cNvPr>
          <p:cNvSpPr>
            <a:spLocks noGrp="1"/>
          </p:cNvSpPr>
          <p:nvPr>
            <p:ph type="sldNum" sz="quarter" idx="12"/>
          </p:nvPr>
        </p:nvSpPr>
        <p:spPr/>
        <p:txBody>
          <a:bodyPr/>
          <a:lstStyle/>
          <a:p>
            <a:fld id="{A0C1D9D2-9780-41B5-B48D-9BB1413BC614}" type="slidenum">
              <a:rPr lang="en-US" smtClean="0"/>
              <a:pPr/>
              <a:t>28</a:t>
            </a:fld>
            <a:endParaRPr lang="en-US" dirty="0"/>
          </a:p>
        </p:txBody>
      </p:sp>
      <p:sp>
        <p:nvSpPr>
          <p:cNvPr id="4" name="Title 3">
            <a:extLst>
              <a:ext uri="{FF2B5EF4-FFF2-40B4-BE49-F238E27FC236}">
                <a16:creationId xmlns:a16="http://schemas.microsoft.com/office/drawing/2014/main" id="{A60DC17D-05FB-4FDD-81B8-F98F38BC6308}"/>
              </a:ext>
            </a:extLst>
          </p:cNvPr>
          <p:cNvSpPr>
            <a:spLocks noGrp="1"/>
          </p:cNvSpPr>
          <p:nvPr>
            <p:ph type="title"/>
          </p:nvPr>
        </p:nvSpPr>
        <p:spPr/>
        <p:txBody>
          <a:bodyPr/>
          <a:lstStyle/>
          <a:p>
            <a:r>
              <a:rPr lang="en-US" dirty="0"/>
              <a:t>Data Engineering Skill Matrix</a:t>
            </a:r>
          </a:p>
        </p:txBody>
      </p:sp>
      <p:graphicFrame>
        <p:nvGraphicFramePr>
          <p:cNvPr id="6" name="Table 5"/>
          <p:cNvGraphicFramePr>
            <a:graphicFrameLocks noGrp="1"/>
          </p:cNvGraphicFramePr>
          <p:nvPr>
            <p:extLst/>
          </p:nvPr>
        </p:nvGraphicFramePr>
        <p:xfrm>
          <a:off x="1037917" y="689594"/>
          <a:ext cx="10096501" cy="5845610"/>
        </p:xfrm>
        <a:graphic>
          <a:graphicData uri="http://schemas.openxmlformats.org/drawingml/2006/table">
            <a:tbl>
              <a:tblPr firstRow="1" bandRow="1">
                <a:tableStyleId>{5C22544A-7EE6-4342-B048-85BDC9FD1C3A}</a:tableStyleId>
              </a:tblPr>
              <a:tblGrid>
                <a:gridCol w="1790627">
                  <a:extLst>
                    <a:ext uri="{9D8B030D-6E8A-4147-A177-3AD203B41FA5}">
                      <a16:colId xmlns:a16="http://schemas.microsoft.com/office/drawing/2014/main" val="20000"/>
                    </a:ext>
                  </a:extLst>
                </a:gridCol>
                <a:gridCol w="4035552">
                  <a:extLst>
                    <a:ext uri="{9D8B030D-6E8A-4147-A177-3AD203B41FA5}">
                      <a16:colId xmlns:a16="http://schemas.microsoft.com/office/drawing/2014/main" val="20001"/>
                    </a:ext>
                  </a:extLst>
                </a:gridCol>
                <a:gridCol w="2377440">
                  <a:extLst>
                    <a:ext uri="{9D8B030D-6E8A-4147-A177-3AD203B41FA5}">
                      <a16:colId xmlns:a16="http://schemas.microsoft.com/office/drawing/2014/main" val="20002"/>
                    </a:ext>
                  </a:extLst>
                </a:gridCol>
                <a:gridCol w="1892882">
                  <a:extLst>
                    <a:ext uri="{9D8B030D-6E8A-4147-A177-3AD203B41FA5}">
                      <a16:colId xmlns:a16="http://schemas.microsoft.com/office/drawing/2014/main" val="20003"/>
                    </a:ext>
                  </a:extLst>
                </a:gridCol>
              </a:tblGrid>
              <a:tr h="319950">
                <a:tc>
                  <a:txBody>
                    <a:bodyPr/>
                    <a:lstStyle/>
                    <a:p>
                      <a:pPr algn="ctr" fontAlgn="b"/>
                      <a:r>
                        <a:rPr lang="en-US" sz="1600" b="1" u="none" strike="noStrike" dirty="0">
                          <a:effectLst/>
                        </a:rPr>
                        <a:t>Skill Group</a:t>
                      </a:r>
                      <a:endParaRPr lang="en-US" sz="1600" b="1" i="0" u="none" strike="noStrike" dirty="0">
                        <a:solidFill>
                          <a:srgbClr val="000000"/>
                        </a:solidFill>
                        <a:effectLst/>
                        <a:latin typeface="Calibri" charset="0"/>
                      </a:endParaRPr>
                    </a:p>
                  </a:txBody>
                  <a:tcPr marL="6350" marR="6350" marT="6350" marB="0" anchor="ctr"/>
                </a:tc>
                <a:tc>
                  <a:txBody>
                    <a:bodyPr/>
                    <a:lstStyle/>
                    <a:p>
                      <a:pPr algn="ctr" fontAlgn="b"/>
                      <a:r>
                        <a:rPr lang="en-US" sz="1600" b="1" u="none" strike="noStrike" dirty="0">
                          <a:effectLst/>
                        </a:rPr>
                        <a:t>Data Engineering Skills</a:t>
                      </a:r>
                      <a:endParaRPr lang="en-US" sz="1600" b="1" i="0" u="none" strike="noStrike" dirty="0">
                        <a:solidFill>
                          <a:srgbClr val="000000"/>
                        </a:solidFill>
                        <a:effectLst/>
                        <a:latin typeface="Calibri" charset="0"/>
                      </a:endParaRPr>
                    </a:p>
                  </a:txBody>
                  <a:tcPr marL="6350" marR="6350" marT="6350" marB="0" anchor="ctr"/>
                </a:tc>
                <a:tc>
                  <a:txBody>
                    <a:bodyPr/>
                    <a:lstStyle/>
                    <a:p>
                      <a:pPr algn="ctr" fontAlgn="b"/>
                      <a:r>
                        <a:rPr lang="en-US" sz="1600" b="1" u="none" strike="noStrike" dirty="0">
                          <a:effectLst/>
                        </a:rPr>
                        <a:t>Skill Level</a:t>
                      </a:r>
                      <a:endParaRPr lang="en-US" sz="1600" b="1" i="0" u="none" strike="noStrike" dirty="0">
                        <a:solidFill>
                          <a:srgbClr val="000000"/>
                        </a:solidFill>
                        <a:effectLst/>
                        <a:latin typeface="Calibri" charset="0"/>
                      </a:endParaRPr>
                    </a:p>
                  </a:txBody>
                  <a:tcPr marL="6350" marR="6350" marT="6350" marB="0" anchor="ctr"/>
                </a:tc>
                <a:tc>
                  <a:txBody>
                    <a:bodyPr/>
                    <a:lstStyle/>
                    <a:p>
                      <a:pPr algn="ctr" fontAlgn="b"/>
                      <a:r>
                        <a:rPr lang="en-US" sz="1600" b="1" u="none" strike="noStrike" dirty="0">
                          <a:effectLst/>
                        </a:rPr>
                        <a:t>Resource Strength</a:t>
                      </a:r>
                      <a:endParaRPr lang="en-US" sz="1600" b="1"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0"/>
                  </a:ext>
                </a:extLst>
              </a:tr>
              <a:tr h="343570">
                <a:tc rowSpan="5">
                  <a:txBody>
                    <a:bodyPr/>
                    <a:lstStyle/>
                    <a:p>
                      <a:pPr algn="l" fontAlgn="b"/>
                      <a:r>
                        <a:rPr lang="en-US" sz="1200" b="1" u="none" strike="noStrike" dirty="0">
                          <a:effectLst/>
                        </a:rPr>
                        <a:t>AWS Cloud</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S3, Redshift – Database</a:t>
                      </a:r>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 &amp; Early Adopters (RedShift)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High</a:t>
                      </a:r>
                      <a:endParaRPr lang="en-US" sz="1200" b="0" i="0" u="none" strike="noStrike" dirty="0">
                        <a:solidFill>
                          <a:srgbClr val="000000"/>
                        </a:solidFill>
                        <a:effectLst/>
                        <a:latin typeface="Calibri" charset="0"/>
                      </a:endParaRPr>
                    </a:p>
                  </a:txBody>
                  <a:tcPr marL="6350" marR="6350" marT="6350" marB="0" anchor="ctr">
                    <a:solidFill>
                      <a:schemeClr val="accent4"/>
                    </a:solidFill>
                  </a:tcPr>
                </a:tc>
                <a:extLst>
                  <a:ext uri="{0D108BD9-81ED-4DB2-BD59-A6C34878D82A}">
                    <a16:rowId xmlns:a16="http://schemas.microsoft.com/office/drawing/2014/main" val="10001"/>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EC2, EMR, Spark, Hive, Presto - Compute</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High</a:t>
                      </a:r>
                      <a:endParaRPr lang="en-US" sz="1200" b="0" i="0" u="none" strike="noStrike" dirty="0">
                        <a:solidFill>
                          <a:srgbClr val="000000"/>
                        </a:solidFill>
                        <a:effectLst/>
                        <a:latin typeface="Calibri" charset="0"/>
                      </a:endParaRPr>
                    </a:p>
                  </a:txBody>
                  <a:tcPr marL="6350" marR="6350" marT="6350" marB="0" anchor="ctr">
                    <a:solidFill>
                      <a:schemeClr val="accent4"/>
                    </a:solidFill>
                  </a:tcPr>
                </a:tc>
                <a:extLst>
                  <a:ext uri="{0D108BD9-81ED-4DB2-BD59-A6C34878D82A}">
                    <a16:rowId xmlns:a16="http://schemas.microsoft.com/office/drawing/2014/main" val="10002"/>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Athena, Glue, Spectrum - Interactive Analytics</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 and Early adopters</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03"/>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SQS, SES, SNS - Messaging</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Medium</a:t>
                      </a:r>
                      <a:endParaRPr lang="en-US" sz="1200" b="0" i="0" u="none" strike="noStrike" dirty="0">
                        <a:solidFill>
                          <a:srgbClr val="000000"/>
                        </a:solidFill>
                        <a:effectLst/>
                        <a:latin typeface="Calibri" charset="0"/>
                      </a:endParaRPr>
                    </a:p>
                  </a:txBody>
                  <a:tcPr marL="6350" marR="6350" marT="6350" marB="0" anchor="ctr">
                    <a:solidFill>
                      <a:schemeClr val="accent6"/>
                    </a:solidFill>
                  </a:tcPr>
                </a:tc>
                <a:extLst>
                  <a:ext uri="{0D108BD9-81ED-4DB2-BD59-A6C34878D82A}">
                    <a16:rowId xmlns:a16="http://schemas.microsoft.com/office/drawing/2014/main" val="10004"/>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err="1">
                          <a:effectLst/>
                        </a:rPr>
                        <a:t>DynamoDB</a:t>
                      </a:r>
                      <a:r>
                        <a:rPr lang="en-US" sz="1200" u="none" strike="noStrike" dirty="0">
                          <a:effectLst/>
                        </a:rPr>
                        <a:t>, </a:t>
                      </a:r>
                      <a:r>
                        <a:rPr lang="en-US" sz="1200" u="none" strike="noStrike" dirty="0" err="1">
                          <a:effectLst/>
                        </a:rPr>
                        <a:t>ElastiCache</a:t>
                      </a:r>
                      <a:r>
                        <a:rPr lang="en-US" sz="1200" u="none" strike="noStrike" dirty="0">
                          <a:effectLst/>
                        </a:rPr>
                        <a:t>/</a:t>
                      </a:r>
                      <a:r>
                        <a:rPr lang="en-US" sz="1200" u="none" strike="noStrike" dirty="0" err="1">
                          <a:effectLst/>
                        </a:rPr>
                        <a:t>Redis</a:t>
                      </a:r>
                      <a:r>
                        <a:rPr lang="en-US" sz="1200" u="none" strike="noStrike" dirty="0">
                          <a:effectLst/>
                        </a:rPr>
                        <a:t> - NoSQL</a:t>
                      </a:r>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Medium</a:t>
                      </a:r>
                      <a:endParaRPr lang="en-US" sz="1200" b="0" i="0" u="none" strike="noStrike" dirty="0">
                        <a:solidFill>
                          <a:srgbClr val="000000"/>
                        </a:solidFill>
                        <a:effectLst/>
                        <a:latin typeface="Calibri" charset="0"/>
                      </a:endParaRPr>
                    </a:p>
                  </a:txBody>
                  <a:tcPr marL="6350" marR="6350" marT="6350" marB="0" anchor="ctr">
                    <a:solidFill>
                      <a:schemeClr val="accent6"/>
                    </a:solidFill>
                  </a:tcPr>
                </a:tc>
                <a:extLst>
                  <a:ext uri="{0D108BD9-81ED-4DB2-BD59-A6C34878D82A}">
                    <a16:rowId xmlns:a16="http://schemas.microsoft.com/office/drawing/2014/main" val="10005"/>
                  </a:ext>
                </a:extLst>
              </a:tr>
              <a:tr h="343570">
                <a:tc>
                  <a:txBody>
                    <a:bodyPr/>
                    <a:lstStyle/>
                    <a:p>
                      <a:pPr algn="l" fontAlgn="b"/>
                      <a:r>
                        <a:rPr lang="en-US" sz="1200" b="1" i="0" u="none" strike="noStrike" dirty="0">
                          <a:solidFill>
                            <a:srgbClr val="000000"/>
                          </a:solidFill>
                          <a:effectLst/>
                          <a:latin typeface="Calibri" charset="0"/>
                        </a:rPr>
                        <a:t>Data Architecture</a:t>
                      </a:r>
                    </a:p>
                  </a:txBody>
                  <a:tcPr marL="6350" marR="6350" marT="635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charset="0"/>
                        </a:rPr>
                        <a:t>Data modeling for distributed row / column oriented and column family data stores, partitioning, serialization, data structures</a:t>
                      </a:r>
                      <a:endParaRPr lang="mr-IN"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b="0" i="0" u="none" strike="noStrike" dirty="0">
                          <a:solidFill>
                            <a:srgbClr val="000000"/>
                          </a:solidFill>
                          <a:effectLst/>
                          <a:latin typeface="Calibri" charset="0"/>
                        </a:rPr>
                        <a:t>Expert</a:t>
                      </a:r>
                    </a:p>
                  </a:txBody>
                  <a:tcPr marL="6350" marR="6350" marT="6350" marB="0" anchor="ctr">
                    <a:solidFill>
                      <a:schemeClr val="accent4"/>
                    </a:solidFill>
                  </a:tcPr>
                </a:tc>
                <a:tc>
                  <a:txBody>
                    <a:bodyPr/>
                    <a:lstStyle/>
                    <a:p>
                      <a:pPr algn="l" fontAlgn="b"/>
                      <a:r>
                        <a:rPr lang="en-US" sz="1200" b="0" i="0" u="none" strike="noStrike" dirty="0">
                          <a:solidFill>
                            <a:srgbClr val="000000"/>
                          </a:solidFill>
                          <a:effectLst/>
                          <a:latin typeface="Calibri" charset="0"/>
                        </a:rPr>
                        <a:t>Low</a:t>
                      </a:r>
                    </a:p>
                  </a:txBody>
                  <a:tcPr marL="6350" marR="6350" marT="6350" marB="0" anchor="ctr">
                    <a:solidFill>
                      <a:srgbClr val="FF7E79"/>
                    </a:solidFill>
                  </a:tcPr>
                </a:tc>
                <a:extLst>
                  <a:ext uri="{0D108BD9-81ED-4DB2-BD59-A6C34878D82A}">
                    <a16:rowId xmlns:a16="http://schemas.microsoft.com/office/drawing/2014/main" val="541300315"/>
                  </a:ext>
                </a:extLst>
              </a:tr>
              <a:tr h="343570">
                <a:tc>
                  <a:txBody>
                    <a:bodyPr/>
                    <a:lstStyle/>
                    <a:p>
                      <a:pPr algn="l" fontAlgn="b"/>
                      <a:r>
                        <a:rPr lang="en-US" sz="1200" b="1" u="none" strike="noStrike" dirty="0">
                          <a:effectLst/>
                        </a:rPr>
                        <a:t>Data Modelling Tools</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mr-IN" sz="1200" u="none" strike="noStrike" dirty="0">
                          <a:effectLst/>
                        </a:rPr>
                        <a:t>Erwin </a:t>
                      </a:r>
                      <a:r>
                        <a:rPr lang="en-US" sz="1200" u="none" strike="noStrike" dirty="0">
                          <a:effectLst/>
                        </a:rPr>
                        <a:t>/ other tools</a:t>
                      </a:r>
                      <a:endParaRPr lang="mr-IN"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Beginner</a:t>
                      </a:r>
                      <a:endParaRPr lang="en-US" sz="1200" b="0" i="0" u="none" strike="noStrike" dirty="0">
                        <a:solidFill>
                          <a:srgbClr val="000000"/>
                        </a:solidFill>
                        <a:effectLst/>
                        <a:latin typeface="Calibri" charset="0"/>
                      </a:endParaRPr>
                    </a:p>
                  </a:txBody>
                  <a:tcPr marL="6350" marR="6350" marT="6350" marB="0" anchor="ctr">
                    <a:solidFill>
                      <a:srgbClr val="FF7E79"/>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06"/>
                  </a:ext>
                </a:extLst>
              </a:tr>
              <a:tr h="343570">
                <a:tc rowSpan="2">
                  <a:txBody>
                    <a:bodyPr/>
                    <a:lstStyle/>
                    <a:p>
                      <a:pPr algn="l" fontAlgn="b"/>
                      <a:r>
                        <a:rPr lang="en-US" sz="1200" b="1" u="none" strike="noStrike" dirty="0">
                          <a:effectLst/>
                        </a:rPr>
                        <a:t>Orchestration Tools</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Airflow</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Intermediate</a:t>
                      </a:r>
                      <a:endParaRPr lang="en-US" sz="1200" b="0" i="0" u="none" strike="noStrike" dirty="0">
                        <a:solidFill>
                          <a:srgbClr val="000000"/>
                        </a:solidFill>
                        <a:effectLst/>
                        <a:latin typeface="Calibri" charset="0"/>
                      </a:endParaRPr>
                    </a:p>
                  </a:txBody>
                  <a:tcPr marL="6350" marR="6350" marT="6350" marB="0" anchor="ctr">
                    <a:solidFill>
                      <a:schemeClr val="accent6"/>
                    </a:solidFill>
                  </a:tcPr>
                </a:tc>
                <a:tc>
                  <a:txBody>
                    <a:bodyPr/>
                    <a:lstStyle/>
                    <a:p>
                      <a:pPr algn="l" fontAlgn="b"/>
                      <a:r>
                        <a:rPr lang="en-US" sz="1200" u="none" strike="noStrike" dirty="0">
                          <a:effectLst/>
                        </a:rPr>
                        <a:t>High</a:t>
                      </a:r>
                      <a:endParaRPr lang="en-US" sz="1200" b="0" i="0" u="none" strike="noStrike" dirty="0">
                        <a:solidFill>
                          <a:srgbClr val="000000"/>
                        </a:solidFill>
                        <a:effectLst/>
                        <a:latin typeface="Calibri" charset="0"/>
                      </a:endParaRPr>
                    </a:p>
                  </a:txBody>
                  <a:tcPr marL="6350" marR="6350" marT="6350" marB="0" anchor="ctr">
                    <a:solidFill>
                      <a:schemeClr val="accent4"/>
                    </a:solidFill>
                  </a:tcPr>
                </a:tc>
                <a:extLst>
                  <a:ext uri="{0D108BD9-81ED-4DB2-BD59-A6C34878D82A}">
                    <a16:rowId xmlns:a16="http://schemas.microsoft.com/office/drawing/2014/main" val="10007"/>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Glue, Pentaho, Informatica</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Beginner</a:t>
                      </a:r>
                      <a:endParaRPr lang="en-US" sz="1200" b="0" i="0" u="none" strike="noStrike" dirty="0">
                        <a:solidFill>
                          <a:srgbClr val="000000"/>
                        </a:solidFill>
                        <a:effectLst/>
                        <a:latin typeface="Calibri" charset="0"/>
                      </a:endParaRPr>
                    </a:p>
                  </a:txBody>
                  <a:tcPr marL="6350" marR="6350" marT="6350" marB="0" anchor="ctr">
                    <a:solidFill>
                      <a:srgbClr val="FF7E79"/>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08"/>
                  </a:ext>
                </a:extLst>
              </a:tr>
              <a:tr h="343570">
                <a:tc>
                  <a:txBody>
                    <a:bodyPr/>
                    <a:lstStyle/>
                    <a:p>
                      <a:pPr algn="l" fontAlgn="b"/>
                      <a:r>
                        <a:rPr lang="en-US" sz="1200" b="1" u="none" strike="noStrike" dirty="0">
                          <a:effectLst/>
                        </a:rPr>
                        <a:t>User Interface Dev.</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Angular, HTML, CSS</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b="0" i="0" u="none" strike="noStrike" dirty="0">
                          <a:solidFill>
                            <a:srgbClr val="000000"/>
                          </a:solidFill>
                          <a:effectLst/>
                          <a:latin typeface="Calibri" charset="0"/>
                        </a:rPr>
                        <a:t>Intermediate</a:t>
                      </a:r>
                    </a:p>
                  </a:txBody>
                  <a:tcPr marL="6350" marR="6350" marT="6350" marB="0" anchor="ctr">
                    <a:solidFill>
                      <a:schemeClr val="accent6"/>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09"/>
                  </a:ext>
                </a:extLst>
              </a:tr>
              <a:tr h="343570">
                <a:tc>
                  <a:txBody>
                    <a:bodyPr/>
                    <a:lstStyle/>
                    <a:p>
                      <a:pPr algn="l" fontAlgn="b"/>
                      <a:r>
                        <a:rPr lang="en-US" sz="1200" b="1" u="none" strike="noStrike">
                          <a:effectLst/>
                        </a:rPr>
                        <a:t>Data Governance</a:t>
                      </a:r>
                      <a:endParaRPr lang="en-US" sz="1200" b="1"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a:effectLst/>
                        </a:rPr>
                        <a:t>IAM</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Intermediate</a:t>
                      </a:r>
                      <a:endParaRPr lang="en-US" sz="1200" b="0" i="0" u="none" strike="noStrike" dirty="0">
                        <a:solidFill>
                          <a:srgbClr val="000000"/>
                        </a:solidFill>
                        <a:effectLst/>
                        <a:latin typeface="Calibri" charset="0"/>
                      </a:endParaRPr>
                    </a:p>
                  </a:txBody>
                  <a:tcPr marL="6350" marR="6350" marT="6350" marB="0" anchor="ctr">
                    <a:solidFill>
                      <a:schemeClr val="accent6"/>
                    </a:solidFill>
                  </a:tcPr>
                </a:tc>
                <a:tc>
                  <a:txBody>
                    <a:bodyPr/>
                    <a:lstStyle/>
                    <a:p>
                      <a:pPr algn="l" fontAlgn="b"/>
                      <a:r>
                        <a:rPr lang="en-US" sz="1200" u="none" strike="noStrike" dirty="0">
                          <a:effectLst/>
                        </a:rPr>
                        <a:t>Medium</a:t>
                      </a:r>
                      <a:endParaRPr lang="en-US" sz="1200" b="0" i="0" u="none" strike="noStrike" dirty="0">
                        <a:solidFill>
                          <a:srgbClr val="000000"/>
                        </a:solidFill>
                        <a:effectLst/>
                        <a:latin typeface="Calibri" charset="0"/>
                      </a:endParaRPr>
                    </a:p>
                  </a:txBody>
                  <a:tcPr marL="6350" marR="6350" marT="6350" marB="0" anchor="ctr">
                    <a:solidFill>
                      <a:schemeClr val="accent6"/>
                    </a:solidFill>
                  </a:tcPr>
                </a:tc>
                <a:extLst>
                  <a:ext uri="{0D108BD9-81ED-4DB2-BD59-A6C34878D82A}">
                    <a16:rowId xmlns:a16="http://schemas.microsoft.com/office/drawing/2014/main" val="10010"/>
                  </a:ext>
                </a:extLst>
              </a:tr>
              <a:tr h="343570">
                <a:tc>
                  <a:txBody>
                    <a:bodyPr/>
                    <a:lstStyle/>
                    <a:p>
                      <a:pPr algn="l" fontAlgn="b"/>
                      <a:r>
                        <a:rPr lang="en-US" sz="1200" b="1" u="none" strike="noStrike">
                          <a:effectLst/>
                        </a:rPr>
                        <a:t>Visualization</a:t>
                      </a:r>
                      <a:endParaRPr lang="en-US" sz="1200" b="1"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a:effectLst/>
                        </a:rPr>
                        <a:t>Tableau</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High</a:t>
                      </a:r>
                      <a:endParaRPr lang="en-US" sz="1200" b="0" i="0" u="none" strike="noStrike" dirty="0">
                        <a:solidFill>
                          <a:srgbClr val="000000"/>
                        </a:solidFill>
                        <a:effectLst/>
                        <a:latin typeface="Calibri" charset="0"/>
                      </a:endParaRPr>
                    </a:p>
                  </a:txBody>
                  <a:tcPr marL="6350" marR="6350" marT="6350" marB="0" anchor="ctr">
                    <a:solidFill>
                      <a:schemeClr val="accent4"/>
                    </a:solidFill>
                  </a:tcPr>
                </a:tc>
                <a:extLst>
                  <a:ext uri="{0D108BD9-81ED-4DB2-BD59-A6C34878D82A}">
                    <a16:rowId xmlns:a16="http://schemas.microsoft.com/office/drawing/2014/main" val="10011"/>
                  </a:ext>
                </a:extLst>
              </a:tr>
              <a:tr h="343570">
                <a:tc rowSpan="2">
                  <a:txBody>
                    <a:bodyPr/>
                    <a:lstStyle/>
                    <a:p>
                      <a:pPr algn="l" fontAlgn="b"/>
                      <a:r>
                        <a:rPr lang="en-US" sz="1200" b="1" u="none" strike="noStrike" dirty="0">
                          <a:effectLst/>
                        </a:rPr>
                        <a:t>Development</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Python, Shell Scripts, SQL</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High</a:t>
                      </a:r>
                      <a:endParaRPr lang="en-US" sz="1200" b="0" i="0" u="none" strike="noStrike" dirty="0">
                        <a:solidFill>
                          <a:srgbClr val="000000"/>
                        </a:solidFill>
                        <a:effectLst/>
                        <a:latin typeface="Calibri" charset="0"/>
                      </a:endParaRPr>
                    </a:p>
                  </a:txBody>
                  <a:tcPr marL="6350" marR="6350" marT="6350" marB="0" anchor="ctr">
                    <a:solidFill>
                      <a:schemeClr val="accent4"/>
                    </a:solidFill>
                  </a:tcPr>
                </a:tc>
                <a:extLst>
                  <a:ext uri="{0D108BD9-81ED-4DB2-BD59-A6C34878D82A}">
                    <a16:rowId xmlns:a16="http://schemas.microsoft.com/office/drawing/2014/main" val="10012"/>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Scala</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13"/>
                  </a:ext>
                </a:extLst>
              </a:tr>
              <a:tr h="343570">
                <a:tc rowSpan="2">
                  <a:txBody>
                    <a:bodyPr/>
                    <a:lstStyle/>
                    <a:p>
                      <a:pPr algn="l" fontAlgn="b"/>
                      <a:r>
                        <a:rPr lang="en-US" sz="1200" b="1" u="none" strike="noStrike" dirty="0">
                          <a:effectLst/>
                        </a:rPr>
                        <a:t>Administration</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DB Administration</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Beginner</a:t>
                      </a:r>
                      <a:endParaRPr lang="en-US" sz="1200" b="0" i="0" u="none" strike="noStrike" dirty="0">
                        <a:solidFill>
                          <a:srgbClr val="000000"/>
                        </a:solidFill>
                        <a:effectLst/>
                        <a:latin typeface="Calibri" charset="0"/>
                      </a:endParaRPr>
                    </a:p>
                  </a:txBody>
                  <a:tcPr marL="6350" marR="6350" marT="6350" marB="0" anchor="ctr">
                    <a:solidFill>
                      <a:srgbClr val="FF7E79"/>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14"/>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Infrastructure </a:t>
                      </a:r>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Beginner</a:t>
                      </a:r>
                      <a:endParaRPr lang="en-US" sz="1200" b="0" i="0" u="none" strike="noStrike" dirty="0">
                        <a:solidFill>
                          <a:srgbClr val="000000"/>
                        </a:solidFill>
                        <a:effectLst/>
                        <a:latin typeface="Calibri" charset="0"/>
                      </a:endParaRPr>
                    </a:p>
                  </a:txBody>
                  <a:tcPr marL="6350" marR="6350" marT="6350" marB="0" anchor="ctr">
                    <a:solidFill>
                      <a:srgbClr val="FF7E79"/>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790751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8FD0A1-0521-4525-A671-D6B8C96BD3DB}"/>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15CF0C9A-662F-4CD4-9CBB-ED7CD8D4D79C}"/>
              </a:ext>
            </a:extLst>
          </p:cNvPr>
          <p:cNvSpPr>
            <a:spLocks noGrp="1"/>
          </p:cNvSpPr>
          <p:nvPr>
            <p:ph type="sldNum" sz="quarter" idx="12"/>
          </p:nvPr>
        </p:nvSpPr>
        <p:spPr/>
        <p:txBody>
          <a:bodyPr/>
          <a:lstStyle/>
          <a:p>
            <a:fld id="{A0C1D9D2-9780-41B5-B48D-9BB1413BC614}" type="slidenum">
              <a:rPr lang="en-US" smtClean="0"/>
              <a:pPr/>
              <a:t>29</a:t>
            </a:fld>
            <a:endParaRPr lang="en-US" dirty="0"/>
          </a:p>
        </p:txBody>
      </p:sp>
      <p:sp>
        <p:nvSpPr>
          <p:cNvPr id="4" name="Title 3">
            <a:extLst>
              <a:ext uri="{FF2B5EF4-FFF2-40B4-BE49-F238E27FC236}">
                <a16:creationId xmlns:a16="http://schemas.microsoft.com/office/drawing/2014/main" id="{A60DC17D-05FB-4FDD-81B8-F98F38BC6308}"/>
              </a:ext>
            </a:extLst>
          </p:cNvPr>
          <p:cNvSpPr>
            <a:spLocks noGrp="1"/>
          </p:cNvSpPr>
          <p:nvPr>
            <p:ph type="title"/>
          </p:nvPr>
        </p:nvSpPr>
        <p:spPr/>
        <p:txBody>
          <a:bodyPr/>
          <a:lstStyle/>
          <a:p>
            <a:r>
              <a:rPr lang="en-US" dirty="0"/>
              <a:t>LatentView’s AWS Capabilities</a:t>
            </a:r>
          </a:p>
        </p:txBody>
      </p:sp>
      <p:grpSp>
        <p:nvGrpSpPr>
          <p:cNvPr id="9" name="Group 8">
            <a:extLst>
              <a:ext uri="{FF2B5EF4-FFF2-40B4-BE49-F238E27FC236}">
                <a16:creationId xmlns:a16="http://schemas.microsoft.com/office/drawing/2014/main" id="{8C557557-0565-8449-89FF-CCA234BBF058}"/>
              </a:ext>
            </a:extLst>
          </p:cNvPr>
          <p:cNvGrpSpPr/>
          <p:nvPr/>
        </p:nvGrpSpPr>
        <p:grpSpPr>
          <a:xfrm>
            <a:off x="1096164" y="947931"/>
            <a:ext cx="3138900" cy="2343645"/>
            <a:chOff x="4235278" y="687736"/>
            <a:chExt cx="3138900" cy="2343645"/>
          </a:xfrm>
        </p:grpSpPr>
        <p:sp>
          <p:nvSpPr>
            <p:cNvPr id="10" name="Rectangle 9">
              <a:extLst>
                <a:ext uri="{FF2B5EF4-FFF2-40B4-BE49-F238E27FC236}">
                  <a16:creationId xmlns:a16="http://schemas.microsoft.com/office/drawing/2014/main" id="{160AC0A3-90BB-E049-91F5-72CF5A4AE7BA}"/>
                </a:ext>
              </a:extLst>
            </p:cNvPr>
            <p:cNvSpPr/>
            <p:nvPr/>
          </p:nvSpPr>
          <p:spPr>
            <a:xfrm>
              <a:off x="4619409" y="687736"/>
              <a:ext cx="2438400" cy="1157288"/>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11" name="Oval 10">
              <a:extLst>
                <a:ext uri="{FF2B5EF4-FFF2-40B4-BE49-F238E27FC236}">
                  <a16:creationId xmlns:a16="http://schemas.microsoft.com/office/drawing/2014/main" id="{FDA4295C-B6EB-6D4D-88FA-3B41E5F343F9}"/>
                </a:ext>
              </a:extLst>
            </p:cNvPr>
            <p:cNvSpPr/>
            <p:nvPr/>
          </p:nvSpPr>
          <p:spPr>
            <a:xfrm>
              <a:off x="5495709" y="1512086"/>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12" name="TextBox 11">
              <a:extLst>
                <a:ext uri="{FF2B5EF4-FFF2-40B4-BE49-F238E27FC236}">
                  <a16:creationId xmlns:a16="http://schemas.microsoft.com/office/drawing/2014/main" id="{422430A7-41D1-8547-AA32-26F9753B73DC}"/>
                </a:ext>
              </a:extLst>
            </p:cNvPr>
            <p:cNvSpPr txBox="1"/>
            <p:nvPr/>
          </p:nvSpPr>
          <p:spPr>
            <a:xfrm>
              <a:off x="5665373" y="1665913"/>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01</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F203E3E5-0AED-8A43-AF69-009BF9131333}"/>
                </a:ext>
              </a:extLst>
            </p:cNvPr>
            <p:cNvSpPr/>
            <p:nvPr/>
          </p:nvSpPr>
          <p:spPr>
            <a:xfrm>
              <a:off x="4619409" y="2938248"/>
              <a:ext cx="2438400" cy="9313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14" name="Text Placeholder 32">
              <a:extLst>
                <a:ext uri="{FF2B5EF4-FFF2-40B4-BE49-F238E27FC236}">
                  <a16:creationId xmlns:a16="http://schemas.microsoft.com/office/drawing/2014/main" id="{D5B4A8CB-463A-B540-A17C-6B339EDD6820}"/>
                </a:ext>
              </a:extLst>
            </p:cNvPr>
            <p:cNvSpPr txBox="1">
              <a:spLocks/>
            </p:cNvSpPr>
            <p:nvPr/>
          </p:nvSpPr>
          <p:spPr>
            <a:xfrm>
              <a:off x="4235278" y="2025109"/>
              <a:ext cx="3138900"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ts val="0"/>
                </a:spcBef>
                <a:buNone/>
              </a:pPr>
              <a:r>
                <a:rPr lang="en-US" sz="1400" b="1" dirty="0">
                  <a:latin typeface="Segoe UI" panose="020B0502040204020203" pitchFamily="34" charset="0"/>
                  <a:ea typeface="Segoe UI" panose="020B0502040204020203" pitchFamily="34" charset="0"/>
                  <a:cs typeface="Segoe UI" panose="020B0502040204020203" pitchFamily="34" charset="0"/>
                </a:rPr>
                <a:t>AWS Advanced Consulting </a:t>
              </a:r>
            </a:p>
            <a:p>
              <a:pPr marL="0" lvl="0" indent="0" algn="ctr">
                <a:spcBef>
                  <a:spcPts val="0"/>
                </a:spcBef>
                <a:buNone/>
              </a:pPr>
              <a:r>
                <a:rPr lang="en-US" sz="1400" b="1" dirty="0">
                  <a:latin typeface="Segoe UI" panose="020B0502040204020203" pitchFamily="34" charset="0"/>
                  <a:ea typeface="Segoe UI" panose="020B0502040204020203" pitchFamily="34" charset="0"/>
                  <a:cs typeface="Segoe UI" panose="020B0502040204020203" pitchFamily="34" charset="0"/>
                </a:rPr>
                <a:t>Partners since 2012</a:t>
              </a:r>
            </a:p>
            <a:p>
              <a:pPr marL="0" lvl="0" indent="0" algn="ctr">
                <a:spcBef>
                  <a:spcPts val="0"/>
                </a:spcBef>
                <a:buNone/>
              </a:pPr>
              <a:endParaRPr lang="en-US" sz="600" dirty="0">
                <a:latin typeface="Segoe UI" panose="020B0502040204020203" pitchFamily="34" charset="0"/>
                <a:ea typeface="Segoe UI" panose="020B0502040204020203" pitchFamily="34" charset="0"/>
                <a:cs typeface="Segoe UI" panose="020B0502040204020203" pitchFamily="34" charset="0"/>
              </a:endParaRPr>
            </a:p>
            <a:p>
              <a:pPr marL="0" lvl="0" indent="0" algn="ctr">
                <a:spcBef>
                  <a:spcPts val="0"/>
                </a:spcBef>
                <a:buNone/>
              </a:pPr>
              <a:r>
                <a:rPr lang="en-US" sz="1400" dirty="0">
                  <a:latin typeface="Segoe UI" panose="020B0502040204020203" pitchFamily="34" charset="0"/>
                  <a:ea typeface="Segoe UI" panose="020B0502040204020203" pitchFamily="34" charset="0"/>
                  <a:cs typeface="Segoe UI" panose="020B0502040204020203" pitchFamily="34" charset="0"/>
                </a:rPr>
                <a:t>Certified Onsite &amp; Offshore resources</a:t>
              </a:r>
            </a:p>
            <a:p>
              <a:pPr marL="0" lvl="0" indent="0" algn="ctr">
                <a:spcBef>
                  <a:spcPts val="0"/>
                </a:spcBef>
                <a:buNone/>
              </a:pPr>
              <a:r>
                <a:rPr lang="en-US" sz="1400" dirty="0">
                  <a:latin typeface="Segoe UI" panose="020B0502040204020203" pitchFamily="34" charset="0"/>
                  <a:ea typeface="Segoe UI" panose="020B0502040204020203" pitchFamily="34" charset="0"/>
                  <a:cs typeface="Segoe UI" panose="020B0502040204020203" pitchFamily="34" charset="0"/>
                </a:rPr>
                <a:t>Enabling Analytics on Cloud for 5+ years</a:t>
              </a:r>
            </a:p>
          </p:txBody>
        </p:sp>
      </p:grpSp>
      <p:grpSp>
        <p:nvGrpSpPr>
          <p:cNvPr id="15" name="Group 14">
            <a:extLst>
              <a:ext uri="{FF2B5EF4-FFF2-40B4-BE49-F238E27FC236}">
                <a16:creationId xmlns:a16="http://schemas.microsoft.com/office/drawing/2014/main" id="{498C9EF5-8865-D141-A055-460FD11E355A}"/>
              </a:ext>
            </a:extLst>
          </p:cNvPr>
          <p:cNvGrpSpPr/>
          <p:nvPr/>
        </p:nvGrpSpPr>
        <p:grpSpPr>
          <a:xfrm>
            <a:off x="6242756" y="3681158"/>
            <a:ext cx="2438400" cy="2345290"/>
            <a:chOff x="1454052" y="1966844"/>
            <a:chExt cx="2438400" cy="2345290"/>
          </a:xfrm>
        </p:grpSpPr>
        <p:sp>
          <p:nvSpPr>
            <p:cNvPr id="16" name="Rectangle 15">
              <a:extLst>
                <a:ext uri="{FF2B5EF4-FFF2-40B4-BE49-F238E27FC236}">
                  <a16:creationId xmlns:a16="http://schemas.microsoft.com/office/drawing/2014/main" id="{AED1D837-C272-124E-AB59-4393FF91217D}"/>
                </a:ext>
              </a:extLst>
            </p:cNvPr>
            <p:cNvSpPr/>
            <p:nvPr/>
          </p:nvSpPr>
          <p:spPr>
            <a:xfrm>
              <a:off x="1454052" y="1966844"/>
              <a:ext cx="2438400" cy="114759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00">
                <a:solidFill>
                  <a:srgbClr val="F33745"/>
                </a:solidFill>
                <a:latin typeface="Segoe UI" panose="020B0502040204020203" pitchFamily="34" charset="0"/>
                <a:cs typeface="Segoe UI" panose="020B0502040204020203" pitchFamily="34" charset="0"/>
              </a:endParaRPr>
            </a:p>
          </p:txBody>
        </p:sp>
        <p:sp>
          <p:nvSpPr>
            <p:cNvPr id="17" name="Oval 16">
              <a:extLst>
                <a:ext uri="{FF2B5EF4-FFF2-40B4-BE49-F238E27FC236}">
                  <a16:creationId xmlns:a16="http://schemas.microsoft.com/office/drawing/2014/main" id="{CAC4AB91-C639-F543-B4F3-F17950DA697E}"/>
                </a:ext>
              </a:extLst>
            </p:cNvPr>
            <p:cNvSpPr/>
            <p:nvPr/>
          </p:nvSpPr>
          <p:spPr>
            <a:xfrm>
              <a:off x="2330352" y="2746468"/>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Garamond" charset="0"/>
                <a:cs typeface="Segoe UI" panose="020B0502040204020203" pitchFamily="34" charset="0"/>
              </a:endParaRPr>
            </a:p>
          </p:txBody>
        </p:sp>
        <p:sp>
          <p:nvSpPr>
            <p:cNvPr id="18" name="TextBox 17">
              <a:extLst>
                <a:ext uri="{FF2B5EF4-FFF2-40B4-BE49-F238E27FC236}">
                  <a16:creationId xmlns:a16="http://schemas.microsoft.com/office/drawing/2014/main" id="{6AAFE55E-0689-1944-85BB-4E27437306D0}"/>
                </a:ext>
              </a:extLst>
            </p:cNvPr>
            <p:cNvSpPr txBox="1"/>
            <p:nvPr/>
          </p:nvSpPr>
          <p:spPr>
            <a:xfrm>
              <a:off x="2492595" y="2895190"/>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05</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8A41D545-CBC3-2B4B-A6D7-E6BD627FF81E}"/>
                </a:ext>
              </a:extLst>
            </p:cNvPr>
            <p:cNvSpPr/>
            <p:nvPr/>
          </p:nvSpPr>
          <p:spPr>
            <a:xfrm>
              <a:off x="1454052" y="4219001"/>
              <a:ext cx="2438400" cy="93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00">
                <a:solidFill>
                  <a:srgbClr val="F33745"/>
                </a:solidFill>
                <a:latin typeface="Segoe UI" panose="020B0502040204020203" pitchFamily="34" charset="0"/>
                <a:cs typeface="Segoe UI" panose="020B0502040204020203" pitchFamily="34" charset="0"/>
              </a:endParaRPr>
            </a:p>
          </p:txBody>
        </p:sp>
        <p:sp>
          <p:nvSpPr>
            <p:cNvPr id="20" name="Text Placeholder 32">
              <a:extLst>
                <a:ext uri="{FF2B5EF4-FFF2-40B4-BE49-F238E27FC236}">
                  <a16:creationId xmlns:a16="http://schemas.microsoft.com/office/drawing/2014/main" id="{B94C8060-366E-D64D-B966-3AB51A4BEEFA}"/>
                </a:ext>
              </a:extLst>
            </p:cNvPr>
            <p:cNvSpPr txBox="1">
              <a:spLocks/>
            </p:cNvSpPr>
            <p:nvPr/>
          </p:nvSpPr>
          <p:spPr>
            <a:xfrm>
              <a:off x="1631841" y="3295095"/>
              <a:ext cx="207416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buNone/>
              </a:pPr>
              <a:r>
                <a:rPr lang="en-US" sz="1400" dirty="0">
                  <a:latin typeface="Segoe UI" panose="020B0502040204020203" pitchFamily="34" charset="0"/>
                  <a:ea typeface="Segoe UI" panose="020B0502040204020203" pitchFamily="34" charset="0"/>
                  <a:cs typeface="Segoe UI" panose="020B0502040204020203" pitchFamily="34" charset="0"/>
                </a:rPr>
                <a:t>Developed</a:t>
              </a:r>
              <a:r>
                <a:rPr lang="en-US" sz="1400" b="1" dirty="0">
                  <a:latin typeface="Segoe UI" panose="020B0502040204020203" pitchFamily="34" charset="0"/>
                  <a:ea typeface="Segoe UI" panose="020B0502040204020203" pitchFamily="34" charset="0"/>
                  <a:cs typeface="Segoe UI" panose="020B0502040204020203" pitchFamily="34" charset="0"/>
                </a:rPr>
                <a:t> </a:t>
              </a:r>
              <a:r>
                <a:rPr lang="en-US" sz="1400" dirty="0">
                  <a:latin typeface="Segoe UI" panose="020B0502040204020203" pitchFamily="34" charset="0"/>
                  <a:ea typeface="Segoe UI" panose="020B0502040204020203" pitchFamily="34" charset="0"/>
                  <a:cs typeface="Segoe UI" panose="020B0502040204020203" pitchFamily="34" charset="0"/>
                </a:rPr>
                <a:t>&amp; presented </a:t>
              </a:r>
              <a:r>
                <a:rPr lang="en-US" sz="1400" b="1" dirty="0">
                  <a:latin typeface="Segoe UI" panose="020B0502040204020203" pitchFamily="34" charset="0"/>
                  <a:ea typeface="Segoe UI" panose="020B0502040204020203" pitchFamily="34" charset="0"/>
                  <a:cs typeface="Segoe UI" panose="020B0502040204020203" pitchFamily="34" charset="0"/>
                </a:rPr>
                <a:t>embarrassingly parallel computation framework</a:t>
              </a:r>
            </a:p>
            <a:p>
              <a:pPr marL="0" lvl="0" indent="0" algn="ctr">
                <a:buNone/>
              </a:pPr>
              <a:r>
                <a:rPr lang="en-US" sz="1400" dirty="0">
                  <a:latin typeface="Segoe UI" panose="020B0502040204020203" pitchFamily="34" charset="0"/>
                  <a:ea typeface="Segoe UI" panose="020B0502040204020203" pitchFamily="34" charset="0"/>
                  <a:cs typeface="Segoe UI" panose="020B0502040204020203" pitchFamily="34" charset="0"/>
                </a:rPr>
                <a:t>AWS </a:t>
              </a:r>
              <a:r>
                <a:rPr lang="en-US" sz="1400" b="1" dirty="0" err="1">
                  <a:latin typeface="Segoe UI" panose="020B0502040204020203" pitchFamily="34" charset="0"/>
                  <a:ea typeface="Segoe UI" panose="020B0502040204020203" pitchFamily="34" charset="0"/>
                  <a:cs typeface="Segoe UI" panose="020B0502040204020203" pitchFamily="34" charset="0"/>
                </a:rPr>
                <a:t>re:Invent</a:t>
              </a:r>
              <a:r>
                <a:rPr lang="en-US" sz="1400" b="1" dirty="0">
                  <a:latin typeface="Segoe UI" panose="020B0502040204020203" pitchFamily="34" charset="0"/>
                  <a:ea typeface="Segoe UI" panose="020B0502040204020203" pitchFamily="34" charset="0"/>
                  <a:cs typeface="Segoe UI" panose="020B0502040204020203" pitchFamily="34" charset="0"/>
                </a:rPr>
                <a:t> 2014</a:t>
              </a:r>
            </a:p>
          </p:txBody>
        </p:sp>
      </p:grpSp>
      <p:grpSp>
        <p:nvGrpSpPr>
          <p:cNvPr id="21" name="Group 20">
            <a:extLst>
              <a:ext uri="{FF2B5EF4-FFF2-40B4-BE49-F238E27FC236}">
                <a16:creationId xmlns:a16="http://schemas.microsoft.com/office/drawing/2014/main" id="{1D1E84E8-C7EB-8647-AE55-EC30343A8EA9}"/>
              </a:ext>
            </a:extLst>
          </p:cNvPr>
          <p:cNvGrpSpPr/>
          <p:nvPr/>
        </p:nvGrpSpPr>
        <p:grpSpPr>
          <a:xfrm>
            <a:off x="4521303" y="947974"/>
            <a:ext cx="2784858" cy="2343558"/>
            <a:chOff x="7790183" y="686090"/>
            <a:chExt cx="2784858" cy="2343558"/>
          </a:xfrm>
        </p:grpSpPr>
        <p:sp>
          <p:nvSpPr>
            <p:cNvPr id="22" name="Rectangle 21">
              <a:extLst>
                <a:ext uri="{FF2B5EF4-FFF2-40B4-BE49-F238E27FC236}">
                  <a16:creationId xmlns:a16="http://schemas.microsoft.com/office/drawing/2014/main" id="{6C9EBA29-A82D-C442-A355-42A0020EA2DF}"/>
                </a:ext>
              </a:extLst>
            </p:cNvPr>
            <p:cNvSpPr/>
            <p:nvPr/>
          </p:nvSpPr>
          <p:spPr>
            <a:xfrm>
              <a:off x="7912539" y="686090"/>
              <a:ext cx="2423023" cy="114759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23" name="Oval 22">
              <a:extLst>
                <a:ext uri="{FF2B5EF4-FFF2-40B4-BE49-F238E27FC236}">
                  <a16:creationId xmlns:a16="http://schemas.microsoft.com/office/drawing/2014/main" id="{E13F2F3F-B4E4-F94B-AA2F-693E0450BCDB}"/>
                </a:ext>
              </a:extLst>
            </p:cNvPr>
            <p:cNvSpPr/>
            <p:nvPr/>
          </p:nvSpPr>
          <p:spPr>
            <a:xfrm>
              <a:off x="8884577" y="1476142"/>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24" name="TextBox 23">
              <a:extLst>
                <a:ext uri="{FF2B5EF4-FFF2-40B4-BE49-F238E27FC236}">
                  <a16:creationId xmlns:a16="http://schemas.microsoft.com/office/drawing/2014/main" id="{3587DA84-055B-6C41-BDDE-FA1C35A850F6}"/>
                </a:ext>
              </a:extLst>
            </p:cNvPr>
            <p:cNvSpPr txBox="1"/>
            <p:nvPr/>
          </p:nvSpPr>
          <p:spPr>
            <a:xfrm>
              <a:off x="9027610" y="1662393"/>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02</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FE3282F2-0F7B-6D44-923A-B70F56A42F7D}"/>
                </a:ext>
              </a:extLst>
            </p:cNvPr>
            <p:cNvSpPr/>
            <p:nvPr/>
          </p:nvSpPr>
          <p:spPr>
            <a:xfrm>
              <a:off x="7897163" y="2936515"/>
              <a:ext cx="2438400" cy="93133"/>
            </a:xfrm>
            <a:prstGeom prst="rect">
              <a:avLst/>
            </a:prstGeom>
            <a:solidFill>
              <a:srgbClr val="BD1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26" name="Text Placeholder 32">
              <a:extLst>
                <a:ext uri="{FF2B5EF4-FFF2-40B4-BE49-F238E27FC236}">
                  <a16:creationId xmlns:a16="http://schemas.microsoft.com/office/drawing/2014/main" id="{4F6F0D10-26E9-0F46-837A-127B72095074}"/>
                </a:ext>
              </a:extLst>
            </p:cNvPr>
            <p:cNvSpPr txBox="1">
              <a:spLocks/>
            </p:cNvSpPr>
            <p:nvPr/>
          </p:nvSpPr>
          <p:spPr>
            <a:xfrm>
              <a:off x="7790183" y="2064933"/>
              <a:ext cx="278485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ts val="0"/>
                </a:spcBef>
                <a:buNone/>
              </a:pPr>
              <a:r>
                <a:rPr lang="en-US" sz="1400" b="1" dirty="0">
                  <a:latin typeface="Segoe UI" panose="020B0502040204020203" pitchFamily="34" charset="0"/>
                  <a:ea typeface="Segoe UI" panose="020B0502040204020203" pitchFamily="34" charset="0"/>
                  <a:cs typeface="Segoe UI" panose="020B0502040204020203" pitchFamily="34" charset="0"/>
                </a:rPr>
                <a:t>Collaborate with AWS Architects</a:t>
              </a:r>
            </a:p>
            <a:p>
              <a:pPr marL="0" lvl="0" indent="0" algn="ctr">
                <a:spcBef>
                  <a:spcPts val="0"/>
                </a:spcBef>
                <a:buNone/>
              </a:pPr>
              <a:endParaRPr lang="en-US" sz="600" dirty="0">
                <a:latin typeface="Segoe UI" panose="020B0502040204020203" pitchFamily="34" charset="0"/>
                <a:ea typeface="Segoe UI" panose="020B0502040204020203" pitchFamily="34" charset="0"/>
                <a:cs typeface="Segoe UI" panose="020B0502040204020203" pitchFamily="34" charset="0"/>
              </a:endParaRPr>
            </a:p>
            <a:p>
              <a:pPr marL="0" lvl="0" indent="0" algn="ctr">
                <a:spcBef>
                  <a:spcPts val="0"/>
                </a:spcBef>
                <a:buNone/>
              </a:pPr>
              <a:r>
                <a:rPr lang="en-US" sz="1400" dirty="0">
                  <a:latin typeface="Segoe UI" panose="020B0502040204020203" pitchFamily="34" charset="0"/>
                  <a:ea typeface="Segoe UI" panose="020B0502040204020203" pitchFamily="34" charset="0"/>
                  <a:cs typeface="Segoe UI" panose="020B0502040204020203" pitchFamily="34" charset="0"/>
                </a:rPr>
                <a:t>Worked with leading AWS Architects for design and implementation across multiple accounts</a:t>
              </a:r>
            </a:p>
          </p:txBody>
        </p:sp>
      </p:grpSp>
      <p:grpSp>
        <p:nvGrpSpPr>
          <p:cNvPr id="27" name="Group 26">
            <a:extLst>
              <a:ext uri="{FF2B5EF4-FFF2-40B4-BE49-F238E27FC236}">
                <a16:creationId xmlns:a16="http://schemas.microsoft.com/office/drawing/2014/main" id="{ECD82C05-7A81-FE4B-9EE0-E9A77D40AF90}"/>
              </a:ext>
            </a:extLst>
          </p:cNvPr>
          <p:cNvGrpSpPr/>
          <p:nvPr/>
        </p:nvGrpSpPr>
        <p:grpSpPr>
          <a:xfrm>
            <a:off x="3060394" y="3683201"/>
            <a:ext cx="2459566" cy="2341205"/>
            <a:chOff x="1754166" y="3460861"/>
            <a:chExt cx="2459566" cy="2341205"/>
          </a:xfrm>
        </p:grpSpPr>
        <p:sp>
          <p:nvSpPr>
            <p:cNvPr id="28" name="Rectangle 27">
              <a:extLst>
                <a:ext uri="{FF2B5EF4-FFF2-40B4-BE49-F238E27FC236}">
                  <a16:creationId xmlns:a16="http://schemas.microsoft.com/office/drawing/2014/main" id="{5D373945-9C50-A64B-A814-BFCE6A1736ED}"/>
                </a:ext>
              </a:extLst>
            </p:cNvPr>
            <p:cNvSpPr/>
            <p:nvPr/>
          </p:nvSpPr>
          <p:spPr>
            <a:xfrm>
              <a:off x="1754166" y="3460861"/>
              <a:ext cx="2459566" cy="1114206"/>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7BB8CECF-C8A0-7C47-8F81-78F5498FDAE2}"/>
                </a:ext>
              </a:extLst>
            </p:cNvPr>
            <p:cNvSpPr/>
            <p:nvPr/>
          </p:nvSpPr>
          <p:spPr>
            <a:xfrm>
              <a:off x="2651632" y="4241997"/>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30" name="TextBox 29">
              <a:extLst>
                <a:ext uri="{FF2B5EF4-FFF2-40B4-BE49-F238E27FC236}">
                  <a16:creationId xmlns:a16="http://schemas.microsoft.com/office/drawing/2014/main" id="{77996F81-D080-B946-B789-BC30FA0F736E}"/>
                </a:ext>
              </a:extLst>
            </p:cNvPr>
            <p:cNvSpPr txBox="1"/>
            <p:nvPr/>
          </p:nvSpPr>
          <p:spPr>
            <a:xfrm>
              <a:off x="2811450" y="4418684"/>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04</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09F0C771-63EE-6F40-9132-B8BBFB3E6AA5}"/>
                </a:ext>
              </a:extLst>
            </p:cNvPr>
            <p:cNvSpPr/>
            <p:nvPr/>
          </p:nvSpPr>
          <p:spPr>
            <a:xfrm>
              <a:off x="1775332" y="5708933"/>
              <a:ext cx="2438400" cy="93133"/>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32" name="Text Placeholder 32">
              <a:extLst>
                <a:ext uri="{FF2B5EF4-FFF2-40B4-BE49-F238E27FC236}">
                  <a16:creationId xmlns:a16="http://schemas.microsoft.com/office/drawing/2014/main" id="{C0948AB5-97B8-8840-97B9-21C2680A25C1}"/>
                </a:ext>
              </a:extLst>
            </p:cNvPr>
            <p:cNvSpPr txBox="1">
              <a:spLocks/>
            </p:cNvSpPr>
            <p:nvPr/>
          </p:nvSpPr>
          <p:spPr>
            <a:xfrm>
              <a:off x="1942698" y="4847708"/>
              <a:ext cx="210366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buNone/>
              </a:pPr>
              <a:r>
                <a:rPr lang="en-US" sz="1400" b="1" dirty="0">
                  <a:latin typeface="Segoe UI" panose="020B0502040204020203" pitchFamily="34" charset="0"/>
                  <a:ea typeface="Segoe UI" panose="020B0502040204020203" pitchFamily="34" charset="0"/>
                  <a:cs typeface="Segoe UI" panose="020B0502040204020203" pitchFamily="34" charset="0"/>
                </a:rPr>
                <a:t>Improved </a:t>
              </a:r>
              <a:r>
                <a:rPr lang="en-US" sz="1400" b="1">
                  <a:latin typeface="Segoe UI" panose="020B0502040204020203" pitchFamily="34" charset="0"/>
                  <a:ea typeface="Segoe UI" panose="020B0502040204020203" pitchFamily="34" charset="0"/>
                  <a:cs typeface="Segoe UI" panose="020B0502040204020203" pitchFamily="34" charset="0"/>
                </a:rPr>
                <a:t>product </a:t>
              </a:r>
              <a:r>
                <a:rPr lang="en-US" sz="1400">
                  <a:latin typeface="Segoe UI" panose="020B0502040204020203" pitchFamily="34" charset="0"/>
                  <a:ea typeface="Segoe UI" panose="020B0502040204020203" pitchFamily="34" charset="0"/>
                  <a:cs typeface="Segoe UI" panose="020B0502040204020203" pitchFamily="34" charset="0"/>
                </a:rPr>
                <a:t>roadmap with </a:t>
              </a:r>
              <a:r>
                <a:rPr lang="en-US" sz="1400" dirty="0">
                  <a:latin typeface="Segoe UI" panose="020B0502040204020203" pitchFamily="34" charset="0"/>
                  <a:ea typeface="Segoe UI" panose="020B0502040204020203" pitchFamily="34" charset="0"/>
                  <a:cs typeface="Segoe UI" panose="020B0502040204020203" pitchFamily="34" charset="0"/>
                </a:rPr>
                <a:t>feedback on </a:t>
              </a:r>
              <a:r>
                <a:rPr lang="en-US" sz="1400" b="1" dirty="0">
                  <a:latin typeface="Segoe UI" panose="020B0502040204020203" pitchFamily="34" charset="0"/>
                  <a:ea typeface="Segoe UI" panose="020B0502040204020203" pitchFamily="34" charset="0"/>
                  <a:cs typeface="Segoe UI" panose="020B0502040204020203" pitchFamily="34" charset="0"/>
                </a:rPr>
                <a:t>Glue, Redshift, AWS Data Lake</a:t>
              </a:r>
            </a:p>
          </p:txBody>
        </p:sp>
      </p:grpSp>
      <p:grpSp>
        <p:nvGrpSpPr>
          <p:cNvPr id="33" name="Group 32">
            <a:extLst>
              <a:ext uri="{FF2B5EF4-FFF2-40B4-BE49-F238E27FC236}">
                <a16:creationId xmlns:a16="http://schemas.microsoft.com/office/drawing/2014/main" id="{42E711B5-D97D-114F-B488-50639728907A}"/>
              </a:ext>
            </a:extLst>
          </p:cNvPr>
          <p:cNvGrpSpPr/>
          <p:nvPr/>
        </p:nvGrpSpPr>
        <p:grpSpPr>
          <a:xfrm>
            <a:off x="7776271" y="941881"/>
            <a:ext cx="2438400" cy="2355745"/>
            <a:chOff x="7619230" y="3451683"/>
            <a:chExt cx="2438400" cy="2355745"/>
          </a:xfrm>
        </p:grpSpPr>
        <p:sp>
          <p:nvSpPr>
            <p:cNvPr id="34" name="Rectangle 33">
              <a:extLst>
                <a:ext uri="{FF2B5EF4-FFF2-40B4-BE49-F238E27FC236}">
                  <a16:creationId xmlns:a16="http://schemas.microsoft.com/office/drawing/2014/main" id="{2F410A51-0DFE-F84A-88A3-A2CC0C83712B}"/>
                </a:ext>
              </a:extLst>
            </p:cNvPr>
            <p:cNvSpPr/>
            <p:nvPr/>
          </p:nvSpPr>
          <p:spPr>
            <a:xfrm>
              <a:off x="7619230" y="3451683"/>
              <a:ext cx="2438400" cy="1159781"/>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Segoe UI" panose="020B0502040204020203" pitchFamily="34" charset="0"/>
                <a:cs typeface="Segoe UI" panose="020B0502040204020203" pitchFamily="34" charset="0"/>
              </a:endParaRPr>
            </a:p>
          </p:txBody>
        </p:sp>
        <p:sp>
          <p:nvSpPr>
            <p:cNvPr id="35" name="Oval 34">
              <a:extLst>
                <a:ext uri="{FF2B5EF4-FFF2-40B4-BE49-F238E27FC236}">
                  <a16:creationId xmlns:a16="http://schemas.microsoft.com/office/drawing/2014/main" id="{10285743-3B1C-1F48-8EFD-40D31E84CE4F}"/>
                </a:ext>
              </a:extLst>
            </p:cNvPr>
            <p:cNvSpPr/>
            <p:nvPr/>
          </p:nvSpPr>
          <p:spPr>
            <a:xfrm>
              <a:off x="8495530" y="4264857"/>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36" name="TextBox 35">
              <a:extLst>
                <a:ext uri="{FF2B5EF4-FFF2-40B4-BE49-F238E27FC236}">
                  <a16:creationId xmlns:a16="http://schemas.microsoft.com/office/drawing/2014/main" id="{CFC12400-3C09-534F-8070-25F86744473D}"/>
                </a:ext>
              </a:extLst>
            </p:cNvPr>
            <p:cNvSpPr txBox="1"/>
            <p:nvPr/>
          </p:nvSpPr>
          <p:spPr>
            <a:xfrm>
              <a:off x="8673313" y="4443291"/>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03</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731ACC8C-A80A-874B-95E7-BB95A7AEC4A5}"/>
                </a:ext>
              </a:extLst>
            </p:cNvPr>
            <p:cNvSpPr/>
            <p:nvPr/>
          </p:nvSpPr>
          <p:spPr>
            <a:xfrm>
              <a:off x="7619230" y="5714295"/>
              <a:ext cx="2438400" cy="93133"/>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38" name="Text Placeholder 32">
              <a:extLst>
                <a:ext uri="{FF2B5EF4-FFF2-40B4-BE49-F238E27FC236}">
                  <a16:creationId xmlns:a16="http://schemas.microsoft.com/office/drawing/2014/main" id="{0BD87CA1-16F7-D749-8C1C-23922438909B}"/>
                </a:ext>
              </a:extLst>
            </p:cNvPr>
            <p:cNvSpPr txBox="1">
              <a:spLocks/>
            </p:cNvSpPr>
            <p:nvPr/>
          </p:nvSpPr>
          <p:spPr>
            <a:xfrm>
              <a:off x="7841458" y="4821080"/>
              <a:ext cx="2103668" cy="84198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buNone/>
              </a:pPr>
              <a:r>
                <a:rPr lang="en-US" sz="1400" b="1" dirty="0">
                  <a:latin typeface="Segoe UI" panose="020B0502040204020203" pitchFamily="34" charset="0"/>
                  <a:ea typeface="Segoe UI" panose="020B0502040204020203" pitchFamily="34" charset="0"/>
                  <a:cs typeface="Segoe UI" panose="020B0502040204020203" pitchFamily="34" charset="0"/>
                </a:rPr>
                <a:t>Early Adopters</a:t>
              </a:r>
              <a:endParaRPr lang="en-US" sz="1400" dirty="0">
                <a:latin typeface="Segoe UI" panose="020B0502040204020203" pitchFamily="34" charset="0"/>
                <a:ea typeface="Segoe UI" panose="020B0502040204020203" pitchFamily="34" charset="0"/>
                <a:cs typeface="Segoe UI" panose="020B0502040204020203" pitchFamily="34" charset="0"/>
              </a:endParaRPr>
            </a:p>
            <a:p>
              <a:pPr marL="0" lvl="0" indent="0" algn="ctr">
                <a:buNone/>
              </a:pPr>
              <a:r>
                <a:rPr lang="en-US" sz="1400" dirty="0">
                  <a:latin typeface="Segoe UI" panose="020B0502040204020203" pitchFamily="34" charset="0"/>
                  <a:ea typeface="Segoe UI" panose="020B0502040204020203" pitchFamily="34" charset="0"/>
                  <a:cs typeface="Segoe UI" panose="020B0502040204020203" pitchFamily="34" charset="0"/>
                </a:rPr>
                <a:t>AWS Data and Analytics Platforms like </a:t>
              </a:r>
              <a:r>
                <a:rPr lang="en-US" sz="1400" b="1" dirty="0">
                  <a:latin typeface="Segoe UI" panose="020B0502040204020203" pitchFamily="34" charset="0"/>
                  <a:ea typeface="Segoe UI" panose="020B0502040204020203" pitchFamily="34" charset="0"/>
                  <a:cs typeface="Segoe UI" panose="020B0502040204020203" pitchFamily="34" charset="0"/>
                </a:rPr>
                <a:t>Redshift, Glue, Athena, EMR</a:t>
              </a:r>
            </a:p>
            <a:p>
              <a:pPr marL="0" lvl="0" indent="0" algn="ctr">
                <a:buNone/>
              </a:pP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grpSp>
      <p:pic>
        <p:nvPicPr>
          <p:cNvPr id="39" name="Picture 38"/>
          <p:cNvPicPr>
            <a:picLocks noChangeAspect="1"/>
          </p:cNvPicPr>
          <p:nvPr/>
        </p:nvPicPr>
        <p:blipFill>
          <a:blip r:embed="rId3"/>
          <a:stretch>
            <a:fillRect/>
          </a:stretch>
        </p:blipFill>
        <p:spPr>
          <a:xfrm>
            <a:off x="1941600" y="1099963"/>
            <a:ext cx="1477733" cy="544914"/>
          </a:xfrm>
          <a:prstGeom prst="rect">
            <a:avLst/>
          </a:prstGeom>
        </p:spPr>
      </p:pic>
      <p:pic>
        <p:nvPicPr>
          <p:cNvPr id="40" name="Picture 39"/>
          <p:cNvPicPr>
            <a:picLocks noChangeAspect="1"/>
          </p:cNvPicPr>
          <p:nvPr/>
        </p:nvPicPr>
        <p:blipFill>
          <a:blip r:embed="rId4"/>
          <a:stretch>
            <a:fillRect/>
          </a:stretch>
        </p:blipFill>
        <p:spPr>
          <a:xfrm>
            <a:off x="5000467" y="1096894"/>
            <a:ext cx="615230" cy="615230"/>
          </a:xfrm>
          <a:prstGeom prst="rect">
            <a:avLst/>
          </a:prstGeom>
        </p:spPr>
      </p:pic>
      <p:pic>
        <p:nvPicPr>
          <p:cNvPr id="41" name="Picture 40"/>
          <p:cNvPicPr>
            <a:picLocks noChangeAspect="1"/>
          </p:cNvPicPr>
          <p:nvPr/>
        </p:nvPicPr>
        <p:blipFill>
          <a:blip r:embed="rId5"/>
          <a:stretch>
            <a:fillRect/>
          </a:stretch>
        </p:blipFill>
        <p:spPr>
          <a:xfrm>
            <a:off x="6258387" y="1096894"/>
            <a:ext cx="615230" cy="615230"/>
          </a:xfrm>
          <a:prstGeom prst="rect">
            <a:avLst/>
          </a:prstGeom>
        </p:spPr>
      </p:pic>
      <p:pic>
        <p:nvPicPr>
          <p:cNvPr id="42" name="Picture 41"/>
          <p:cNvPicPr>
            <a:picLocks noChangeAspect="1"/>
          </p:cNvPicPr>
          <p:nvPr/>
        </p:nvPicPr>
        <p:blipFill>
          <a:blip r:embed="rId6"/>
          <a:stretch>
            <a:fillRect/>
          </a:stretch>
        </p:blipFill>
        <p:spPr>
          <a:xfrm>
            <a:off x="7973827" y="1115357"/>
            <a:ext cx="656924" cy="656924"/>
          </a:xfrm>
          <a:prstGeom prst="rect">
            <a:avLst/>
          </a:prstGeom>
        </p:spPr>
      </p:pic>
      <p:pic>
        <p:nvPicPr>
          <p:cNvPr id="43" name="Picture 42"/>
          <p:cNvPicPr>
            <a:picLocks noChangeAspect="1"/>
          </p:cNvPicPr>
          <p:nvPr/>
        </p:nvPicPr>
        <p:blipFill>
          <a:blip r:embed="rId7"/>
          <a:stretch>
            <a:fillRect/>
          </a:stretch>
        </p:blipFill>
        <p:spPr>
          <a:xfrm>
            <a:off x="9224691" y="1096894"/>
            <a:ext cx="823269" cy="823269"/>
          </a:xfrm>
          <a:prstGeom prst="rect">
            <a:avLst/>
          </a:prstGeom>
        </p:spPr>
      </p:pic>
      <p:pic>
        <p:nvPicPr>
          <p:cNvPr id="44" name="Picture 43"/>
          <p:cNvPicPr>
            <a:picLocks noChangeAspect="1"/>
          </p:cNvPicPr>
          <p:nvPr/>
        </p:nvPicPr>
        <p:blipFill>
          <a:blip r:embed="rId8"/>
          <a:stretch>
            <a:fillRect/>
          </a:stretch>
        </p:blipFill>
        <p:spPr>
          <a:xfrm>
            <a:off x="3116417" y="3784741"/>
            <a:ext cx="973953" cy="973953"/>
          </a:xfrm>
          <a:prstGeom prst="rect">
            <a:avLst/>
          </a:prstGeom>
        </p:spPr>
      </p:pic>
      <p:pic>
        <p:nvPicPr>
          <p:cNvPr id="45" name="Picture 44"/>
          <p:cNvPicPr>
            <a:picLocks noChangeAspect="1"/>
          </p:cNvPicPr>
          <p:nvPr/>
        </p:nvPicPr>
        <p:blipFill>
          <a:blip r:embed="rId9"/>
          <a:stretch>
            <a:fillRect/>
          </a:stretch>
        </p:blipFill>
        <p:spPr>
          <a:xfrm>
            <a:off x="4422113" y="3809267"/>
            <a:ext cx="944343" cy="866370"/>
          </a:xfrm>
          <a:prstGeom prst="rect">
            <a:avLst/>
          </a:prstGeom>
        </p:spPr>
      </p:pic>
      <p:pic>
        <p:nvPicPr>
          <p:cNvPr id="46" name="Picture 45"/>
          <p:cNvPicPr>
            <a:picLocks noChangeAspect="1"/>
          </p:cNvPicPr>
          <p:nvPr/>
        </p:nvPicPr>
        <p:blipFill>
          <a:blip r:embed="rId10"/>
          <a:stretch>
            <a:fillRect/>
          </a:stretch>
        </p:blipFill>
        <p:spPr>
          <a:xfrm>
            <a:off x="6475619" y="3984680"/>
            <a:ext cx="634448" cy="634448"/>
          </a:xfrm>
          <a:prstGeom prst="rect">
            <a:avLst/>
          </a:prstGeom>
        </p:spPr>
      </p:pic>
      <p:pic>
        <p:nvPicPr>
          <p:cNvPr id="47" name="Picture 46"/>
          <p:cNvPicPr>
            <a:picLocks noChangeAspect="1"/>
          </p:cNvPicPr>
          <p:nvPr/>
        </p:nvPicPr>
        <p:blipFill>
          <a:blip r:embed="rId11"/>
          <a:stretch>
            <a:fillRect/>
          </a:stretch>
        </p:blipFill>
        <p:spPr>
          <a:xfrm>
            <a:off x="6870357" y="3867646"/>
            <a:ext cx="2043662" cy="684903"/>
          </a:xfrm>
          <a:prstGeom prst="rect">
            <a:avLst/>
          </a:prstGeom>
        </p:spPr>
      </p:pic>
    </p:spTree>
    <p:extLst>
      <p:ext uri="{BB962C8B-B14F-4D97-AF65-F5344CB8AC3E}">
        <p14:creationId xmlns:p14="http://schemas.microsoft.com/office/powerpoint/2010/main" val="4179421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17849"/>
          </a:xfrm>
          <a:prstGeom prst="rect">
            <a:avLst/>
          </a:prstGeom>
          <a:noFill/>
        </p:spPr>
        <p:txBody>
          <a:bodyPr wrap="square" lIns="89558" tIns="44780" rIns="89558" bIns="44780" rtlCol="0">
            <a:spAutoFit/>
          </a:bodyPr>
          <a:lstStyle/>
          <a:p>
            <a:pPr algn="ctr" defTabSz="1210112"/>
            <a:r>
              <a:rPr lang="en-IN" sz="4313" dirty="0">
                <a:solidFill>
                  <a:srgbClr val="FFFFFF"/>
                </a:solidFill>
                <a:latin typeface="Segoe UI"/>
                <a:cs typeface="Segoe UI"/>
              </a:rPr>
              <a:t>1. About LatentView</a:t>
            </a:r>
          </a:p>
          <a:p>
            <a:pPr algn="ctr" defTabSz="1210112"/>
            <a:endParaRPr lang="en-IN" sz="4313" dirty="0">
              <a:solidFill>
                <a:srgbClr val="FFFFFF"/>
              </a:solidFill>
              <a:latin typeface="Segoe UI"/>
              <a:cs typeface="Segoe UI"/>
            </a:endParaRPr>
          </a:p>
        </p:txBody>
      </p:sp>
    </p:spTree>
    <p:extLst>
      <p:ext uri="{BB962C8B-B14F-4D97-AF65-F5344CB8AC3E}">
        <p14:creationId xmlns:p14="http://schemas.microsoft.com/office/powerpoint/2010/main" val="2616711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974556" y="1724756"/>
            <a:ext cx="4170436" cy="4669972"/>
            <a:chOff x="914400" y="2006537"/>
            <a:chExt cx="3189249" cy="3896240"/>
          </a:xfrm>
        </p:grpSpPr>
        <p:sp>
          <p:nvSpPr>
            <p:cNvPr id="69"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0"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OPTION 1</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Calibri" panose="020F0502020204030204"/>
                  <a:ea typeface="+mn-ea"/>
                  <a:cs typeface="+mn-cs"/>
                </a:rPr>
                <a:t>(Onsite Only)</a:t>
              </a:r>
            </a:p>
          </p:txBody>
        </p:sp>
      </p:grpSp>
      <p:pic>
        <p:nvPicPr>
          <p:cNvPr id="71" name="Picture 70"/>
          <p:cNvPicPr>
            <a:picLocks noChangeAspect="1"/>
          </p:cNvPicPr>
          <p:nvPr/>
        </p:nvPicPr>
        <p:blipFill>
          <a:blip r:embed="rId3" cstate="hq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34975" y="3213336"/>
            <a:ext cx="409134" cy="591458"/>
          </a:xfrm>
          <a:prstGeom prst="rect">
            <a:avLst/>
          </a:prstGeom>
        </p:spPr>
      </p:pic>
      <p:sp>
        <p:nvSpPr>
          <p:cNvPr id="72" name="Rectangle 71"/>
          <p:cNvSpPr/>
          <p:nvPr/>
        </p:nvSpPr>
        <p:spPr bwMode="auto">
          <a:xfrm>
            <a:off x="1353671" y="3105748"/>
            <a:ext cx="3370729" cy="800558"/>
          </a:xfrm>
          <a:prstGeom prst="rect">
            <a:avLst/>
          </a:prstGeom>
          <a:noFill/>
          <a:ln w="12700">
            <a:solidFill>
              <a:schemeClr val="accent6"/>
            </a:solidFill>
            <a:round/>
            <a:headEnd/>
            <a:tailEnd/>
          </a:ln>
        </p:spPr>
        <p:txBody>
          <a:bodyPr rtlCol="0" anchor="ctr"/>
          <a:lstStyle/>
          <a:p>
            <a:pPr algn="ctr"/>
            <a:endParaRPr lang="en-US" dirty="0"/>
          </a:p>
        </p:txBody>
      </p:sp>
      <p:cxnSp>
        <p:nvCxnSpPr>
          <p:cNvPr id="73" name="Straight Connector 72"/>
          <p:cNvCxnSpPr>
            <a:cxnSpLocks/>
          </p:cNvCxnSpPr>
          <p:nvPr/>
        </p:nvCxnSpPr>
        <p:spPr>
          <a:xfrm>
            <a:off x="2003067"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258930" y="2766909"/>
            <a:ext cx="1301420" cy="28071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A5A5A5">
                    <a:lumMod val="75000"/>
                  </a:srgbClr>
                </a:solidFill>
                <a:effectLst/>
                <a:uLnTx/>
                <a:uFillTx/>
              </a:rPr>
              <a:t>Onsite (US)</a:t>
            </a:r>
          </a:p>
        </p:txBody>
      </p:sp>
      <p:sp>
        <p:nvSpPr>
          <p:cNvPr id="75" name="TextBox 74"/>
          <p:cNvSpPr txBox="1"/>
          <p:nvPr/>
        </p:nvSpPr>
        <p:spPr>
          <a:xfrm>
            <a:off x="1241977" y="3942877"/>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Lead Consultant</a:t>
            </a:r>
          </a:p>
        </p:txBody>
      </p:sp>
      <p:sp>
        <p:nvSpPr>
          <p:cNvPr id="76" name="TextBox 75"/>
          <p:cNvSpPr txBox="1"/>
          <p:nvPr/>
        </p:nvSpPr>
        <p:spPr>
          <a:xfrm>
            <a:off x="2076054" y="4003119"/>
            <a:ext cx="3068938" cy="246221"/>
          </a:xfrm>
          <a:prstGeom prst="rect">
            <a:avLst/>
          </a:prstGeom>
          <a:noFill/>
        </p:spPr>
        <p:txBody>
          <a:bodyPr wrap="square" rtlCol="0">
            <a:spAutoFit/>
          </a:bodyPr>
          <a:lstStyle/>
          <a:p>
            <a:pPr algn="ctr"/>
            <a:r>
              <a:rPr lang="en-US" sz="1000" b="1" dirty="0">
                <a:solidFill>
                  <a:srgbClr val="0070C0"/>
                </a:solidFill>
                <a:latin typeface="Segoe UI"/>
                <a:cs typeface="Segoe UI"/>
              </a:rPr>
              <a:t>Team with varied expertise </a:t>
            </a:r>
            <a:r>
              <a:rPr lang="mr-IN" sz="1000" b="1" dirty="0">
                <a:solidFill>
                  <a:srgbClr val="0070C0"/>
                </a:solidFill>
                <a:latin typeface="Segoe UI"/>
                <a:cs typeface="Segoe UI"/>
              </a:rPr>
              <a:t>–</a:t>
            </a:r>
            <a:r>
              <a:rPr lang="en-US" sz="1000" b="1" dirty="0">
                <a:solidFill>
                  <a:srgbClr val="0070C0"/>
                </a:solidFill>
                <a:latin typeface="Segoe UI"/>
                <a:cs typeface="Segoe UI"/>
              </a:rPr>
              <a:t> BA, DE,  Data Architect</a:t>
            </a:r>
          </a:p>
        </p:txBody>
      </p:sp>
      <p:pic>
        <p:nvPicPr>
          <p:cNvPr id="77" name="Picture 76"/>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2220495" y="3213336"/>
            <a:ext cx="409134" cy="591458"/>
          </a:xfrm>
          <a:prstGeom prst="rect">
            <a:avLst/>
          </a:prstGeom>
        </p:spPr>
      </p:pic>
      <p:pic>
        <p:nvPicPr>
          <p:cNvPr id="78" name="Picture 77"/>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2883297" y="3213336"/>
            <a:ext cx="409134" cy="591458"/>
          </a:xfrm>
          <a:prstGeom prst="rect">
            <a:avLst/>
          </a:prstGeom>
        </p:spPr>
      </p:pic>
      <p:pic>
        <p:nvPicPr>
          <p:cNvPr id="79" name="Picture 78"/>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3552272" y="3213336"/>
            <a:ext cx="409134" cy="591458"/>
          </a:xfrm>
          <a:prstGeom prst="rect">
            <a:avLst/>
          </a:prstGeom>
        </p:spPr>
      </p:pic>
      <p:pic>
        <p:nvPicPr>
          <p:cNvPr id="80" name="Picture 79"/>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4220269" y="3213336"/>
            <a:ext cx="409134" cy="591458"/>
          </a:xfrm>
          <a:prstGeom prst="rect">
            <a:avLst/>
          </a:prstGeom>
        </p:spPr>
      </p:pic>
      <p:grpSp>
        <p:nvGrpSpPr>
          <p:cNvPr id="82" name="Group 81"/>
          <p:cNvGrpSpPr/>
          <p:nvPr/>
        </p:nvGrpSpPr>
        <p:grpSpPr>
          <a:xfrm>
            <a:off x="7222580" y="1724755"/>
            <a:ext cx="4170436" cy="4669973"/>
            <a:chOff x="914400" y="2006537"/>
            <a:chExt cx="3189249" cy="3896240"/>
          </a:xfrm>
        </p:grpSpPr>
        <p:sp>
          <p:nvSpPr>
            <p:cNvPr id="83"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4"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OPTION </a:t>
              </a:r>
              <a:r>
                <a:rPr lang="en-US" sz="2400" b="1" kern="0" dirty="0">
                  <a:solidFill>
                    <a:schemeClr val="bg1"/>
                  </a:solidFill>
                  <a:effectLst>
                    <a:outerShdw blurRad="38100" dist="38100" dir="2700000" algn="tl">
                      <a:srgbClr val="000000">
                        <a:alpha val="43137"/>
                      </a:srgbClr>
                    </a:outerShdw>
                  </a:effectLst>
                  <a:latin typeface="Calibri" panose="020F0502020204030204"/>
                </a:rPr>
                <a:t>2</a:t>
              </a:r>
              <a:endParaRPr kumimoji="0" lang="en-US" sz="2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Calibri" panose="020F0502020204030204"/>
                  <a:ea typeface="+mn-ea"/>
                  <a:cs typeface="+mn-cs"/>
                </a:rPr>
                <a:t>(Onsite-Offshore Model)</a:t>
              </a:r>
            </a:p>
          </p:txBody>
        </p:sp>
      </p:grpSp>
      <p:pic>
        <p:nvPicPr>
          <p:cNvPr id="85" name="Picture 84"/>
          <p:cNvPicPr>
            <a:picLocks noChangeAspect="1"/>
          </p:cNvPicPr>
          <p:nvPr/>
        </p:nvPicPr>
        <p:blipFill>
          <a:blip r:embed="rId3" cstate="hq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10551" y="3213336"/>
            <a:ext cx="409134" cy="591458"/>
          </a:xfrm>
          <a:prstGeom prst="rect">
            <a:avLst/>
          </a:prstGeom>
        </p:spPr>
      </p:pic>
      <p:sp>
        <p:nvSpPr>
          <p:cNvPr id="86" name="Rectangle 85"/>
          <p:cNvSpPr/>
          <p:nvPr/>
        </p:nvSpPr>
        <p:spPr bwMode="auto">
          <a:xfrm>
            <a:off x="7304535" y="3105748"/>
            <a:ext cx="1297220" cy="800558"/>
          </a:xfrm>
          <a:prstGeom prst="rect">
            <a:avLst/>
          </a:prstGeom>
          <a:noFill/>
          <a:ln w="12700">
            <a:solidFill>
              <a:schemeClr val="accent6"/>
            </a:solidFill>
            <a:round/>
            <a:headEnd/>
            <a:tailEnd/>
          </a:ln>
        </p:spPr>
        <p:txBody>
          <a:bodyPr rtlCol="0" anchor="ctr"/>
          <a:lstStyle/>
          <a:p>
            <a:pPr algn="ctr"/>
            <a:endParaRPr lang="en-US" dirty="0"/>
          </a:p>
        </p:txBody>
      </p:sp>
      <p:cxnSp>
        <p:nvCxnSpPr>
          <p:cNvPr id="87" name="Straight Connector 86"/>
          <p:cNvCxnSpPr>
            <a:cxnSpLocks/>
          </p:cNvCxnSpPr>
          <p:nvPr/>
        </p:nvCxnSpPr>
        <p:spPr>
          <a:xfrm>
            <a:off x="7960715"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148987" y="3933829"/>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Lead Consultant</a:t>
            </a:r>
          </a:p>
        </p:txBody>
      </p:sp>
      <p:sp>
        <p:nvSpPr>
          <p:cNvPr id="89" name="TextBox 88"/>
          <p:cNvSpPr txBox="1"/>
          <p:nvPr/>
        </p:nvSpPr>
        <p:spPr>
          <a:xfrm>
            <a:off x="7843041" y="3946311"/>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Data Engineer</a:t>
            </a:r>
          </a:p>
        </p:txBody>
      </p:sp>
      <p:pic>
        <p:nvPicPr>
          <p:cNvPr id="90" name="Picture 89"/>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8079526" y="3213336"/>
            <a:ext cx="409134" cy="591458"/>
          </a:xfrm>
          <a:prstGeom prst="rect">
            <a:avLst/>
          </a:prstGeom>
        </p:spPr>
      </p:pic>
      <p:pic>
        <p:nvPicPr>
          <p:cNvPr id="91" name="Picture 90"/>
          <p:cNvPicPr>
            <a:picLocks noChangeAspect="1"/>
          </p:cNvPicPr>
          <p:nvPr/>
        </p:nvPicPr>
        <p:blipFill>
          <a:blip r:embed="rId3" cstate="hq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61596" y="3213336"/>
            <a:ext cx="409134" cy="591458"/>
          </a:xfrm>
          <a:prstGeom prst="rect">
            <a:avLst/>
          </a:prstGeom>
        </p:spPr>
      </p:pic>
      <p:pic>
        <p:nvPicPr>
          <p:cNvPr id="92" name="Picture 91"/>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9530571" y="3213336"/>
            <a:ext cx="409134" cy="591458"/>
          </a:xfrm>
          <a:prstGeom prst="rect">
            <a:avLst/>
          </a:prstGeom>
        </p:spPr>
      </p:pic>
      <p:pic>
        <p:nvPicPr>
          <p:cNvPr id="93" name="Picture 92"/>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98568" y="3213336"/>
            <a:ext cx="409134" cy="591458"/>
          </a:xfrm>
          <a:prstGeom prst="rect">
            <a:avLst/>
          </a:prstGeom>
        </p:spPr>
      </p:pic>
      <p:pic>
        <p:nvPicPr>
          <p:cNvPr id="94" name="Picture 93"/>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67543" y="3213336"/>
            <a:ext cx="409134" cy="591458"/>
          </a:xfrm>
          <a:prstGeom prst="rect">
            <a:avLst/>
          </a:prstGeom>
        </p:spPr>
      </p:pic>
      <p:sp>
        <p:nvSpPr>
          <p:cNvPr id="95" name="Rectangle 94"/>
          <p:cNvSpPr/>
          <p:nvPr/>
        </p:nvSpPr>
        <p:spPr bwMode="auto">
          <a:xfrm>
            <a:off x="8705782" y="3105748"/>
            <a:ext cx="2634225" cy="800557"/>
          </a:xfrm>
          <a:prstGeom prst="rect">
            <a:avLst/>
          </a:prstGeom>
          <a:noFill/>
          <a:ln w="12700">
            <a:solidFill>
              <a:schemeClr val="accent6"/>
            </a:solidFill>
            <a:round/>
            <a:headEnd/>
            <a:tailEnd/>
          </a:ln>
        </p:spPr>
        <p:txBody>
          <a:bodyPr rtlCol="0" anchor="ctr"/>
          <a:lstStyle/>
          <a:p>
            <a:pPr algn="ctr"/>
            <a:endParaRPr lang="en-US" dirty="0"/>
          </a:p>
        </p:txBody>
      </p:sp>
      <p:sp>
        <p:nvSpPr>
          <p:cNvPr id="96" name="TextBox 95"/>
          <p:cNvSpPr txBox="1"/>
          <p:nvPr/>
        </p:nvSpPr>
        <p:spPr>
          <a:xfrm>
            <a:off x="9270730" y="3946311"/>
            <a:ext cx="2122286" cy="400110"/>
          </a:xfrm>
          <a:prstGeom prst="rect">
            <a:avLst/>
          </a:prstGeom>
          <a:noFill/>
        </p:spPr>
        <p:txBody>
          <a:bodyPr wrap="square" rtlCol="0">
            <a:spAutoFit/>
          </a:bodyPr>
          <a:lstStyle/>
          <a:p>
            <a:pPr algn="ctr"/>
            <a:r>
              <a:rPr lang="en-US" sz="1000" b="1" dirty="0">
                <a:solidFill>
                  <a:srgbClr val="0070C0"/>
                </a:solidFill>
                <a:latin typeface="Segoe UI"/>
                <a:cs typeface="Segoe UI"/>
              </a:rPr>
              <a:t>Team with varied expertise </a:t>
            </a:r>
            <a:r>
              <a:rPr lang="mr-IN" sz="1000" b="1" dirty="0">
                <a:solidFill>
                  <a:srgbClr val="0070C0"/>
                </a:solidFill>
                <a:latin typeface="Segoe UI"/>
                <a:cs typeface="Segoe UI"/>
              </a:rPr>
              <a:t>–</a:t>
            </a:r>
            <a:r>
              <a:rPr lang="en-US" sz="1000" b="1" dirty="0">
                <a:solidFill>
                  <a:srgbClr val="0070C0"/>
                </a:solidFill>
                <a:latin typeface="Segoe UI"/>
                <a:cs typeface="Segoe UI"/>
              </a:rPr>
              <a:t> BA, DE,  Architect</a:t>
            </a:r>
          </a:p>
        </p:txBody>
      </p:sp>
      <p:sp>
        <p:nvSpPr>
          <p:cNvPr id="97" name="TextBox 96"/>
          <p:cNvSpPr txBox="1"/>
          <p:nvPr/>
        </p:nvSpPr>
        <p:spPr>
          <a:xfrm>
            <a:off x="7346805" y="2765791"/>
            <a:ext cx="938036" cy="28071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A5A5A5">
                    <a:lumMod val="75000"/>
                  </a:srgbClr>
                </a:solidFill>
                <a:effectLst/>
                <a:uLnTx/>
                <a:uFillTx/>
              </a:rPr>
              <a:t>Onsite (US)</a:t>
            </a:r>
          </a:p>
        </p:txBody>
      </p:sp>
      <p:sp>
        <p:nvSpPr>
          <p:cNvPr id="98" name="TextBox 97"/>
          <p:cNvSpPr txBox="1"/>
          <p:nvPr/>
        </p:nvSpPr>
        <p:spPr>
          <a:xfrm>
            <a:off x="9103726" y="2745383"/>
            <a:ext cx="1329203" cy="28071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A5A5A5">
                    <a:lumMod val="75000"/>
                  </a:srgbClr>
                </a:solidFill>
                <a:effectLst/>
                <a:uLnTx/>
                <a:uFillTx/>
              </a:rPr>
              <a:t>Offshore (India)</a:t>
            </a:r>
          </a:p>
        </p:txBody>
      </p:sp>
      <p:sp>
        <p:nvSpPr>
          <p:cNvPr id="102" name="TextBox 101"/>
          <p:cNvSpPr txBox="1"/>
          <p:nvPr/>
        </p:nvSpPr>
        <p:spPr>
          <a:xfrm>
            <a:off x="1241977" y="4689254"/>
            <a:ext cx="2169849" cy="400110"/>
          </a:xfrm>
          <a:prstGeom prst="rect">
            <a:avLst/>
          </a:prstGeom>
          <a:noFill/>
        </p:spPr>
        <p:txBody>
          <a:bodyPr wrap="square" rtlCol="0">
            <a:spAutoFit/>
          </a:bodyPr>
          <a:lstStyle/>
          <a:p>
            <a:pPr algn="ctr"/>
            <a:r>
              <a:rPr lang="en-US" sz="1000" b="1" dirty="0">
                <a:solidFill>
                  <a:srgbClr val="0070C0"/>
                </a:solidFill>
                <a:latin typeface="Segoe UI"/>
                <a:cs typeface="Segoe UI"/>
              </a:rPr>
              <a:t>Additional members will be added as required</a:t>
            </a:r>
          </a:p>
        </p:txBody>
      </p:sp>
      <p:grpSp>
        <p:nvGrpSpPr>
          <p:cNvPr id="3" name="Group 2"/>
          <p:cNvGrpSpPr/>
          <p:nvPr/>
        </p:nvGrpSpPr>
        <p:grpSpPr>
          <a:xfrm>
            <a:off x="10043713" y="4390318"/>
            <a:ext cx="1297220" cy="800558"/>
            <a:chOff x="10043713" y="3697143"/>
            <a:chExt cx="1297220" cy="800558"/>
          </a:xfrm>
        </p:grpSpPr>
        <p:pic>
          <p:nvPicPr>
            <p:cNvPr id="103" name="Picture 102"/>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104" name="Rectangle 103"/>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p>
          </p:txBody>
        </p:sp>
        <p:pic>
          <p:nvPicPr>
            <p:cNvPr id="105" name="Picture 104"/>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106" name="TextBox 105"/>
          <p:cNvSpPr txBox="1"/>
          <p:nvPr/>
        </p:nvSpPr>
        <p:spPr>
          <a:xfrm>
            <a:off x="7573039" y="4594591"/>
            <a:ext cx="2280295" cy="400110"/>
          </a:xfrm>
          <a:prstGeom prst="rect">
            <a:avLst/>
          </a:prstGeom>
          <a:noFill/>
        </p:spPr>
        <p:txBody>
          <a:bodyPr wrap="square" rtlCol="0">
            <a:spAutoFit/>
          </a:bodyPr>
          <a:lstStyle/>
          <a:p>
            <a:pPr algn="ctr"/>
            <a:r>
              <a:rPr lang="en-US" sz="1000" b="1" dirty="0">
                <a:solidFill>
                  <a:srgbClr val="0070C0"/>
                </a:solidFill>
                <a:latin typeface="Segoe UI"/>
                <a:cs typeface="Segoe UI"/>
              </a:rPr>
              <a:t>Scalable pool of offshore Analysts will be added as required</a:t>
            </a:r>
          </a:p>
        </p:txBody>
      </p:sp>
      <p:sp>
        <p:nvSpPr>
          <p:cNvPr id="107" name="TextBox 106"/>
          <p:cNvSpPr txBox="1"/>
          <p:nvPr/>
        </p:nvSpPr>
        <p:spPr>
          <a:xfrm>
            <a:off x="8611881" y="3938877"/>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Offshore Lead</a:t>
            </a:r>
          </a:p>
        </p:txBody>
      </p:sp>
      <p:cxnSp>
        <p:nvCxnSpPr>
          <p:cNvPr id="108" name="Straight Connector 107"/>
          <p:cNvCxnSpPr>
            <a:cxnSpLocks/>
          </p:cNvCxnSpPr>
          <p:nvPr/>
        </p:nvCxnSpPr>
        <p:spPr>
          <a:xfrm>
            <a:off x="9413814"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12" name="Rectangle: Rounded Corners 1"/>
          <p:cNvSpPr/>
          <p:nvPr/>
        </p:nvSpPr>
        <p:spPr>
          <a:xfrm>
            <a:off x="1977927" y="5539871"/>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Proposed Fee: $110k / month</a:t>
            </a:r>
          </a:p>
        </p:txBody>
      </p:sp>
      <p:pic>
        <p:nvPicPr>
          <p:cNvPr id="113" name="Picture 112"/>
          <p:cNvPicPr>
            <a:picLocks/>
          </p:cNvPicPr>
          <p:nvPr/>
        </p:nvPicPr>
        <p:blipFill>
          <a:blip r:embed="rId4" cstate="email">
            <a:extLst>
              <a:ext uri="{28A0092B-C50C-407E-A947-70E740481C1C}">
                <a14:useLocalDpi xmlns:a14="http://schemas.microsoft.com/office/drawing/2010/main"/>
              </a:ext>
            </a:extLst>
          </a:blip>
          <a:stretch>
            <a:fillRect/>
          </a:stretch>
        </p:blipFill>
        <p:spPr>
          <a:xfrm>
            <a:off x="3473166" y="2748979"/>
            <a:ext cx="432000" cy="324000"/>
          </a:xfrm>
          <a:prstGeom prst="rect">
            <a:avLst/>
          </a:prstGeom>
        </p:spPr>
      </p:pic>
      <p:pic>
        <p:nvPicPr>
          <p:cNvPr id="114" name="Picture 113"/>
          <p:cNvPicPr>
            <a:picLocks/>
          </p:cNvPicPr>
          <p:nvPr/>
        </p:nvPicPr>
        <p:blipFill>
          <a:blip r:embed="rId4" cstate="email">
            <a:extLst>
              <a:ext uri="{28A0092B-C50C-407E-A947-70E740481C1C}">
                <a14:useLocalDpi xmlns:a14="http://schemas.microsoft.com/office/drawing/2010/main"/>
              </a:ext>
            </a:extLst>
          </a:blip>
          <a:stretch>
            <a:fillRect/>
          </a:stretch>
        </p:blipFill>
        <p:spPr>
          <a:xfrm>
            <a:off x="8170916" y="2747532"/>
            <a:ext cx="432000" cy="324000"/>
          </a:xfrm>
          <a:prstGeom prst="rect">
            <a:avLst/>
          </a:prstGeom>
        </p:spPr>
      </p:pic>
      <p:pic>
        <p:nvPicPr>
          <p:cNvPr id="115" name="Picture 1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23695" y="2677394"/>
            <a:ext cx="360000" cy="360000"/>
          </a:xfrm>
          <a:prstGeom prst="rect">
            <a:avLst/>
          </a:prstGeom>
        </p:spPr>
      </p:pic>
      <p:sp>
        <p:nvSpPr>
          <p:cNvPr id="117" name="Rectangle: Rounded Corners 81"/>
          <p:cNvSpPr/>
          <p:nvPr/>
        </p:nvSpPr>
        <p:spPr>
          <a:xfrm>
            <a:off x="8170916" y="5504978"/>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Proposed Fee: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a:t>
            </a:r>
            <a:r>
              <a:rPr lang="en-US" sz="2000" kern="0" dirty="0">
                <a:solidFill>
                  <a:prstClr val="white"/>
                </a:solidFill>
                <a:latin typeface="Calibri" panose="020F0502020204030204"/>
              </a:rPr>
              <a:t>65</a:t>
            </a: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k / month</a:t>
            </a:r>
          </a:p>
        </p:txBody>
      </p:sp>
      <p:grpSp>
        <p:nvGrpSpPr>
          <p:cNvPr id="131" name="Group 130"/>
          <p:cNvGrpSpPr/>
          <p:nvPr/>
        </p:nvGrpSpPr>
        <p:grpSpPr>
          <a:xfrm>
            <a:off x="3427180" y="4393046"/>
            <a:ext cx="1297220" cy="800558"/>
            <a:chOff x="10043713" y="3697143"/>
            <a:chExt cx="1297220" cy="800558"/>
          </a:xfrm>
        </p:grpSpPr>
        <p:pic>
          <p:nvPicPr>
            <p:cNvPr id="132" name="Picture 131"/>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133" name="Rectangle 132"/>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p>
          </p:txBody>
        </p:sp>
        <p:pic>
          <p:nvPicPr>
            <p:cNvPr id="134" name="Picture 133"/>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4" name="Title 3">
            <a:extLst>
              <a:ext uri="{FF2B5EF4-FFF2-40B4-BE49-F238E27FC236}">
                <a16:creationId xmlns:a16="http://schemas.microsoft.com/office/drawing/2014/main" id="{1615BF4B-4314-497A-8E2D-E0C137235379}"/>
              </a:ext>
            </a:extLst>
          </p:cNvPr>
          <p:cNvSpPr>
            <a:spLocks noGrp="1"/>
          </p:cNvSpPr>
          <p:nvPr>
            <p:ph type="title"/>
          </p:nvPr>
        </p:nvSpPr>
        <p:spPr/>
        <p:txBody>
          <a:bodyPr>
            <a:normAutofit/>
          </a:bodyPr>
          <a:lstStyle/>
          <a:p>
            <a:r>
              <a:rPr lang="en-IN" dirty="0"/>
              <a:t>Proposed Team Structure Options &amp; Pricing</a:t>
            </a:r>
            <a:endParaRPr lang="en-US" dirty="0"/>
          </a:p>
        </p:txBody>
      </p:sp>
      <p:sp>
        <p:nvSpPr>
          <p:cNvPr id="51" name="Slide Number Placeholder 2">
            <a:extLst>
              <a:ext uri="{FF2B5EF4-FFF2-40B4-BE49-F238E27FC236}">
                <a16:creationId xmlns:a16="http://schemas.microsoft.com/office/drawing/2014/main" id="{39A460EA-1E98-4F6F-926F-4BFAF20DFDB7}"/>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30</a:t>
            </a:fld>
            <a:endParaRPr lang="en-US" dirty="0"/>
          </a:p>
        </p:txBody>
      </p:sp>
      <p:sp>
        <p:nvSpPr>
          <p:cNvPr id="52" name="TextBox 51">
            <a:extLst>
              <a:ext uri="{FF2B5EF4-FFF2-40B4-BE49-F238E27FC236}">
                <a16:creationId xmlns:a16="http://schemas.microsoft.com/office/drawing/2014/main" id="{D430386A-215F-4EC2-A092-88FAB43F7626}"/>
              </a:ext>
            </a:extLst>
          </p:cNvPr>
          <p:cNvSpPr txBox="1"/>
          <p:nvPr/>
        </p:nvSpPr>
        <p:spPr>
          <a:xfrm>
            <a:off x="256673" y="532263"/>
            <a:ext cx="11595855" cy="769441"/>
          </a:xfrm>
          <a:prstGeom prst="rect">
            <a:avLst/>
          </a:prstGeom>
          <a:noFill/>
        </p:spPr>
        <p:txBody>
          <a:bodyPr wrap="square" rtlCol="0">
            <a:spAutoFit/>
          </a:bodyPr>
          <a:lstStyle/>
          <a:p>
            <a:r>
              <a:rPr lang="en-US" sz="2200" i="1" dirty="0"/>
              <a:t>Though we have the capability of delivering the solution with a completely onsite team, we would recommend a flexible onsite-offshore model that is highly cost-effective, scalable and efficient</a:t>
            </a:r>
          </a:p>
        </p:txBody>
      </p:sp>
      <p:sp>
        <p:nvSpPr>
          <p:cNvPr id="2" name="Footer Placeholder 1">
            <a:extLst>
              <a:ext uri="{FF2B5EF4-FFF2-40B4-BE49-F238E27FC236}">
                <a16:creationId xmlns:a16="http://schemas.microsoft.com/office/drawing/2014/main" id="{2167F9DD-DB7B-48FE-B5E7-4B81DAEF99E2}"/>
              </a:ext>
            </a:extLst>
          </p:cNvPr>
          <p:cNvSpPr>
            <a:spLocks noGrp="1"/>
          </p:cNvSpPr>
          <p:nvPr>
            <p:ph type="ftr" sz="quarter" idx="11"/>
          </p:nvPr>
        </p:nvSpPr>
        <p:spPr/>
        <p:txBody>
          <a:bodyPr/>
          <a:lstStyle/>
          <a:p>
            <a:r>
              <a:rPr lang="en-US" dirty="0"/>
              <a:t>© LatentView Analytics. Confidential</a:t>
            </a:r>
          </a:p>
        </p:txBody>
      </p:sp>
      <p:sp>
        <p:nvSpPr>
          <p:cNvPr id="5" name="Rectangle: Rounded Corners 4">
            <a:extLst>
              <a:ext uri="{FF2B5EF4-FFF2-40B4-BE49-F238E27FC236}">
                <a16:creationId xmlns:a16="http://schemas.microsoft.com/office/drawing/2014/main" id="{9443F61C-E3B4-49B3-804F-3F2C4996DF3F}"/>
              </a:ext>
            </a:extLst>
          </p:cNvPr>
          <p:cNvSpPr/>
          <p:nvPr/>
        </p:nvSpPr>
        <p:spPr>
          <a:xfrm>
            <a:off x="7026442" y="1398118"/>
            <a:ext cx="4555958" cy="5094757"/>
          </a:xfrm>
          <a:prstGeom prst="roundRect">
            <a:avLst>
              <a:gd name="adj" fmla="val 4802"/>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38B37C2-A7CF-4FB4-81FD-E8669450E2DF}"/>
              </a:ext>
            </a:extLst>
          </p:cNvPr>
          <p:cNvSpPr txBox="1"/>
          <p:nvPr/>
        </p:nvSpPr>
        <p:spPr>
          <a:xfrm>
            <a:off x="8436991" y="1398118"/>
            <a:ext cx="1667477" cy="369332"/>
          </a:xfrm>
          <a:prstGeom prst="rect">
            <a:avLst/>
          </a:prstGeom>
          <a:noFill/>
        </p:spPr>
        <p:txBody>
          <a:bodyPr wrap="square" rtlCol="0">
            <a:spAutoFit/>
          </a:bodyPr>
          <a:lstStyle/>
          <a:p>
            <a:r>
              <a:rPr lang="en-US" i="1" dirty="0"/>
              <a:t>Recommended</a:t>
            </a:r>
          </a:p>
        </p:txBody>
      </p:sp>
    </p:spTree>
    <p:extLst>
      <p:ext uri="{BB962C8B-B14F-4D97-AF65-F5344CB8AC3E}">
        <p14:creationId xmlns:p14="http://schemas.microsoft.com/office/powerpoint/2010/main" val="307112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1" nodeType="clickEffect">
                                  <p:stCondLst>
                                    <p:cond delay="0"/>
                                  </p:stCondLst>
                                  <p:childTnLst>
                                    <p:set>
                                      <p:cBhvr>
                                        <p:cTn id="8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p:bldP spid="75" grpId="0"/>
      <p:bldP spid="76" grpId="0"/>
      <p:bldP spid="86" grpId="0" animBg="1"/>
      <p:bldP spid="88" grpId="0"/>
      <p:bldP spid="89" grpId="0"/>
      <p:bldP spid="95" grpId="0" animBg="1"/>
      <p:bldP spid="96" grpId="0"/>
      <p:bldP spid="97" grpId="0"/>
      <p:bldP spid="98" grpId="0"/>
      <p:bldP spid="102" grpId="0"/>
      <p:bldP spid="106" grpId="0"/>
      <p:bldP spid="107" grpId="0"/>
      <p:bldP spid="112" grpId="0" animBg="1"/>
      <p:bldP spid="11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595C27-4F1E-4467-995C-2B5F85199E6E}"/>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26DA9760-D0E9-4D4F-A150-65B8D16A8FB1}"/>
              </a:ext>
            </a:extLst>
          </p:cNvPr>
          <p:cNvSpPr>
            <a:spLocks noGrp="1"/>
          </p:cNvSpPr>
          <p:nvPr>
            <p:ph type="sldNum" sz="quarter" idx="12"/>
          </p:nvPr>
        </p:nvSpPr>
        <p:spPr/>
        <p:txBody>
          <a:bodyPr/>
          <a:lstStyle/>
          <a:p>
            <a:fld id="{A0C1D9D2-9780-41B5-B48D-9BB1413BC614}" type="slidenum">
              <a:rPr lang="en-US" smtClean="0"/>
              <a:pPr/>
              <a:t>31</a:t>
            </a:fld>
            <a:endParaRPr lang="en-US" dirty="0"/>
          </a:p>
        </p:txBody>
      </p:sp>
      <p:sp>
        <p:nvSpPr>
          <p:cNvPr id="4" name="Title 3">
            <a:extLst>
              <a:ext uri="{FF2B5EF4-FFF2-40B4-BE49-F238E27FC236}">
                <a16:creationId xmlns:a16="http://schemas.microsoft.com/office/drawing/2014/main" id="{17690345-3B21-4087-B8AD-835EDF7B1D02}"/>
              </a:ext>
            </a:extLst>
          </p:cNvPr>
          <p:cNvSpPr>
            <a:spLocks noGrp="1"/>
          </p:cNvSpPr>
          <p:nvPr>
            <p:ph type="title"/>
          </p:nvPr>
        </p:nvSpPr>
        <p:spPr/>
        <p:txBody>
          <a:bodyPr/>
          <a:lstStyle/>
          <a:p>
            <a:r>
              <a:rPr lang="en-US" dirty="0"/>
              <a:t>Onsite – Offshore Model: Details</a:t>
            </a:r>
          </a:p>
        </p:txBody>
      </p:sp>
      <p:sp>
        <p:nvSpPr>
          <p:cNvPr id="20" name="Rectangle 19">
            <a:extLst>
              <a:ext uri="{FF2B5EF4-FFF2-40B4-BE49-F238E27FC236}">
                <a16:creationId xmlns:a16="http://schemas.microsoft.com/office/drawing/2014/main" id="{896B6644-86C9-4742-920C-9394EDF74769}"/>
              </a:ext>
            </a:extLst>
          </p:cNvPr>
          <p:cNvSpPr/>
          <p:nvPr/>
        </p:nvSpPr>
        <p:spPr>
          <a:xfrm>
            <a:off x="3030037" y="756984"/>
            <a:ext cx="6581255" cy="2031325"/>
          </a:xfrm>
          <a:prstGeom prst="rect">
            <a:avLst/>
          </a:prstGeom>
          <a:ln w="28575">
            <a:no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effectLst/>
                <a:uLnTx/>
                <a:uFillTx/>
                <a:ea typeface="+mn-ea"/>
                <a:cs typeface="Segoe UI"/>
              </a:rPr>
              <a:t>Fundamental Policies</a:t>
            </a:r>
          </a:p>
          <a:p>
            <a:pPr marL="280121" lvl="0" indent="-280121" defTabSz="1241088">
              <a:buFont typeface="Arial" panose="020B0604020202020204" pitchFamily="34" charset="0"/>
              <a:buChar char="•"/>
              <a:defRPr/>
            </a:pPr>
            <a:r>
              <a:rPr lang="en-US" sz="1400" b="1" dirty="0">
                <a:cs typeface="Segoe UI"/>
              </a:rPr>
              <a:t>Data remains within Dropbox network </a:t>
            </a:r>
          </a:p>
          <a:p>
            <a:pPr marL="280121" indent="-280121" defTabSz="1241088">
              <a:buFont typeface="Arial" panose="020B0604020202020204" pitchFamily="34" charset="0"/>
              <a:buChar char="•"/>
              <a:defRPr/>
            </a:pPr>
            <a:r>
              <a:rPr lang="en-US" sz="1400" dirty="0">
                <a:cs typeface="Segoe UI"/>
              </a:rPr>
              <a:t>All data, computing &amp; modelling to be done in </a:t>
            </a:r>
            <a:r>
              <a:rPr lang="en-US" sz="1400" b="1" dirty="0">
                <a:cs typeface="Segoe UI"/>
              </a:rPr>
              <a:t>Dropbox infrastructure</a:t>
            </a:r>
          </a:p>
          <a:p>
            <a:pPr marL="280121" indent="-280121" defTabSz="1241088">
              <a:buFont typeface="Arial" panose="020B0604020202020204" pitchFamily="34" charset="0"/>
              <a:buChar char="•"/>
              <a:defRPr/>
            </a:pPr>
            <a:r>
              <a:rPr lang="en-US" sz="1400" b="1" dirty="0">
                <a:cs typeface="Segoe UI"/>
              </a:rPr>
              <a:t>Onsite</a:t>
            </a:r>
            <a:r>
              <a:rPr lang="en-US" sz="1400" dirty="0">
                <a:cs typeface="Segoe UI"/>
              </a:rPr>
              <a:t> team members will </a:t>
            </a:r>
            <a:r>
              <a:rPr lang="en-US" sz="1400" b="1" dirty="0">
                <a:cs typeface="Segoe UI"/>
              </a:rPr>
              <a:t>work from Dropbox office </a:t>
            </a:r>
            <a:r>
              <a:rPr lang="en-US" sz="1400" dirty="0">
                <a:cs typeface="Segoe UI"/>
              </a:rPr>
              <a:t>in San Francisco</a:t>
            </a:r>
          </a:p>
          <a:p>
            <a:pPr marL="280121" indent="-280121" defTabSz="1241088">
              <a:buFont typeface="Arial" panose="020B0604020202020204" pitchFamily="34" charset="0"/>
              <a:buChar char="•"/>
              <a:defRPr/>
            </a:pPr>
            <a:r>
              <a:rPr lang="en-US" sz="1400" b="1" dirty="0">
                <a:cs typeface="Segoe UI"/>
              </a:rPr>
              <a:t>Client</a:t>
            </a:r>
            <a:r>
              <a:rPr lang="en-US" sz="1400" dirty="0">
                <a:cs typeface="Segoe UI"/>
              </a:rPr>
              <a:t> provided &amp; security cleared </a:t>
            </a:r>
            <a:r>
              <a:rPr lang="en-US" sz="1400" b="1" dirty="0">
                <a:cs typeface="Segoe UI"/>
              </a:rPr>
              <a:t>machines</a:t>
            </a:r>
            <a:r>
              <a:rPr lang="en-US" sz="1400" dirty="0">
                <a:cs typeface="Segoe UI"/>
              </a:rPr>
              <a:t> to be used in offshore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ea typeface="+mn-ea"/>
                <a:cs typeface="Segoe UI"/>
              </a:rPr>
              <a:t>Offshore team members will have </a:t>
            </a:r>
            <a:r>
              <a:rPr lang="en-US" sz="1400" dirty="0">
                <a:cs typeface="Segoe UI"/>
              </a:rPr>
              <a:t>a</a:t>
            </a:r>
            <a:r>
              <a:rPr kumimoji="0" lang="en-US" sz="1400" b="0" i="0" u="none" strike="noStrike" kern="1200" cap="none" spc="0" normalizeH="0" baseline="0" noProof="0" dirty="0" err="1">
                <a:ln>
                  <a:noFill/>
                </a:ln>
                <a:effectLst/>
                <a:uLnTx/>
                <a:uFillTx/>
                <a:ea typeface="+mn-ea"/>
                <a:cs typeface="Segoe UI"/>
              </a:rPr>
              <a:t>ccess</a:t>
            </a:r>
            <a:r>
              <a:rPr kumimoji="0" lang="en-US" sz="1400" b="0" i="0" u="none" strike="noStrike" kern="1200" cap="none" spc="0" normalizeH="0" baseline="0" noProof="0" dirty="0">
                <a:ln>
                  <a:noFill/>
                </a:ln>
                <a:effectLst/>
                <a:uLnTx/>
                <a:uFillTx/>
                <a:ea typeface="+mn-ea"/>
                <a:cs typeface="Segoe UI"/>
              </a:rPr>
              <a:t> only through </a:t>
            </a:r>
            <a:r>
              <a:rPr kumimoji="0" lang="en-US" sz="1400" b="1" i="0" u="none" strike="noStrike" kern="1200" cap="none" spc="0" normalizeH="0" baseline="0" noProof="0" dirty="0">
                <a:ln>
                  <a:noFill/>
                </a:ln>
                <a:effectLst/>
                <a:uLnTx/>
                <a:uFillTx/>
                <a:ea typeface="+mn-ea"/>
                <a:cs typeface="Segoe UI"/>
              </a:rPr>
              <a:t>VPN Via secured gateways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effectLst/>
                <a:uLnTx/>
                <a:uFillTx/>
                <a:ea typeface="+mn-ea"/>
                <a:cs typeface="Segoe UI"/>
              </a:rPr>
              <a:t>No Downloads and Uploads </a:t>
            </a:r>
            <a:r>
              <a:rPr kumimoji="0" lang="en-US" sz="1400" b="0" i="0" u="none" strike="noStrike" kern="1200" cap="none" spc="0" normalizeH="0" baseline="0" noProof="0" dirty="0">
                <a:ln>
                  <a:noFill/>
                </a:ln>
                <a:effectLst/>
                <a:uLnTx/>
                <a:uFillTx/>
                <a:ea typeface="+mn-ea"/>
                <a:cs typeface="Segoe UI"/>
              </a:rPr>
              <a:t>to and from Virtual Network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cs typeface="Segoe UI"/>
              </a:rPr>
              <a:t>No code or data is shared over email</a:t>
            </a:r>
            <a:r>
              <a:rPr lang="en-US" sz="1400" dirty="0">
                <a:cs typeface="Segoe UI"/>
              </a:rPr>
              <a:t> or any other communication mechanism</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dirty="0">
                <a:ln>
                  <a:noFill/>
                </a:ln>
                <a:effectLst/>
                <a:uLnTx/>
                <a:uFillTx/>
                <a:cs typeface="Segoe UI"/>
              </a:rPr>
              <a:t>Code</a:t>
            </a:r>
            <a:r>
              <a:rPr kumimoji="0" lang="en-US" sz="1400" b="0" u="none" strike="noStrike" kern="1200" cap="none" spc="0" normalizeH="0" noProof="0" dirty="0">
                <a:ln>
                  <a:noFill/>
                </a:ln>
                <a:effectLst/>
                <a:uLnTx/>
                <a:uFillTx/>
                <a:cs typeface="Segoe UI"/>
              </a:rPr>
              <a:t> to be maintained and documented in </a:t>
            </a:r>
            <a:r>
              <a:rPr kumimoji="0" lang="en-US" sz="1400" b="0" u="none" strike="noStrike" kern="1200" cap="none" spc="0" normalizeH="0" noProof="0" dirty="0" err="1">
                <a:ln>
                  <a:noFill/>
                </a:ln>
                <a:effectLst/>
                <a:uLnTx/>
                <a:uFillTx/>
                <a:cs typeface="Segoe UI"/>
              </a:rPr>
              <a:t>git</a:t>
            </a:r>
            <a:endParaRPr kumimoji="0" lang="en-US" sz="1400" b="0" u="none" strike="noStrike" kern="1200" cap="none" spc="0" normalizeH="0" baseline="0" noProof="0" dirty="0">
              <a:ln>
                <a:noFill/>
              </a:ln>
              <a:effectLst/>
              <a:uLnTx/>
              <a:uFillTx/>
              <a:cs typeface="Segoe UI"/>
            </a:endParaRPr>
          </a:p>
        </p:txBody>
      </p:sp>
      <p:sp>
        <p:nvSpPr>
          <p:cNvPr id="21" name="Rectangle: Rounded Corners 57">
            <a:extLst>
              <a:ext uri="{FF2B5EF4-FFF2-40B4-BE49-F238E27FC236}">
                <a16:creationId xmlns:a16="http://schemas.microsoft.com/office/drawing/2014/main" id="{C7680A5C-D5B5-4BDB-925D-EA78A34EC5BA}"/>
              </a:ext>
            </a:extLst>
          </p:cNvPr>
          <p:cNvSpPr/>
          <p:nvPr/>
        </p:nvSpPr>
        <p:spPr>
          <a:xfrm>
            <a:off x="7721479" y="3683033"/>
            <a:ext cx="4170436" cy="2776748"/>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2" name="Rectangle: Top Corners Rounded 58">
            <a:extLst>
              <a:ext uri="{FF2B5EF4-FFF2-40B4-BE49-F238E27FC236}">
                <a16:creationId xmlns:a16="http://schemas.microsoft.com/office/drawing/2014/main" id="{CF3951C6-E062-401F-B5F9-1B4B057E7917}"/>
              </a:ext>
            </a:extLst>
          </p:cNvPr>
          <p:cNvSpPr/>
          <p:nvPr/>
        </p:nvSpPr>
        <p:spPr>
          <a:xfrm>
            <a:off x="7721479" y="3756076"/>
            <a:ext cx="4170436" cy="500785"/>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Onsite</a:t>
            </a:r>
            <a:endParaRPr kumimoji="0" lang="en-US" sz="14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sp>
        <p:nvSpPr>
          <p:cNvPr id="23" name="Rectangle: Rounded Corners 57">
            <a:extLst>
              <a:ext uri="{FF2B5EF4-FFF2-40B4-BE49-F238E27FC236}">
                <a16:creationId xmlns:a16="http://schemas.microsoft.com/office/drawing/2014/main" id="{B33A3738-A30F-48AF-8ED3-D4B992BA1D6F}"/>
              </a:ext>
            </a:extLst>
          </p:cNvPr>
          <p:cNvSpPr/>
          <p:nvPr/>
        </p:nvSpPr>
        <p:spPr>
          <a:xfrm>
            <a:off x="366251" y="3687534"/>
            <a:ext cx="4170436" cy="280534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4" name="Rectangle: Top Corners Rounded 58">
            <a:extLst>
              <a:ext uri="{FF2B5EF4-FFF2-40B4-BE49-F238E27FC236}">
                <a16:creationId xmlns:a16="http://schemas.microsoft.com/office/drawing/2014/main" id="{8BD278C9-26E0-4180-A323-57086180E064}"/>
              </a:ext>
            </a:extLst>
          </p:cNvPr>
          <p:cNvSpPr/>
          <p:nvPr/>
        </p:nvSpPr>
        <p:spPr>
          <a:xfrm>
            <a:off x="366251" y="3750230"/>
            <a:ext cx="4170436" cy="525377"/>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Offshore</a:t>
            </a:r>
            <a:endParaRPr kumimoji="0" lang="en-US" sz="14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4A3D2580-6D0A-481F-A1C8-28DE95BD31A7}"/>
              </a:ext>
            </a:extLst>
          </p:cNvPr>
          <p:cNvSpPr txBox="1"/>
          <p:nvPr/>
        </p:nvSpPr>
        <p:spPr>
          <a:xfrm>
            <a:off x="8301188" y="4417542"/>
            <a:ext cx="3011017" cy="1815882"/>
          </a:xfrm>
          <a:prstGeom prst="rect">
            <a:avLst/>
          </a:prstGeom>
          <a:noFill/>
        </p:spPr>
        <p:txBody>
          <a:bodyPr wrap="none" rtlCol="0">
            <a:spAutoFit/>
          </a:bodyPr>
          <a:lstStyle/>
          <a:p>
            <a:pPr marL="285750" indent="-285750">
              <a:buFont typeface="Arial" charset="0"/>
              <a:buChar char="•"/>
            </a:pPr>
            <a:r>
              <a:rPr lang="en-US" sz="1400" dirty="0"/>
              <a:t>Process Discovery</a:t>
            </a:r>
          </a:p>
          <a:p>
            <a:pPr marL="742950" lvl="1" indent="-285750">
              <a:buFont typeface="Arial" charset="0"/>
              <a:buChar char="•"/>
            </a:pPr>
            <a:r>
              <a:rPr lang="en-US" sz="1400" dirty="0"/>
              <a:t>Reverse engineering Metrics</a:t>
            </a:r>
          </a:p>
          <a:p>
            <a:pPr marL="742950" lvl="1" indent="-285750">
              <a:buFont typeface="Arial" charset="0"/>
              <a:buChar char="•"/>
            </a:pPr>
            <a:r>
              <a:rPr lang="en-US" sz="1400" dirty="0"/>
              <a:t>Automation</a:t>
            </a:r>
          </a:p>
          <a:p>
            <a:pPr marL="742950" lvl="1" indent="-285750">
              <a:buFont typeface="Arial" charset="0"/>
              <a:buChar char="•"/>
            </a:pPr>
            <a:r>
              <a:rPr lang="en-US" sz="1400" dirty="0"/>
              <a:t>Review of Metrics QA</a:t>
            </a:r>
          </a:p>
          <a:p>
            <a:pPr marL="285750" indent="-285750">
              <a:buFont typeface="Arial" charset="0"/>
              <a:buChar char="•"/>
            </a:pPr>
            <a:r>
              <a:rPr lang="en-US" sz="1400" dirty="0"/>
              <a:t>Project Communication</a:t>
            </a:r>
          </a:p>
          <a:p>
            <a:pPr marL="285750" indent="-285750">
              <a:buFont typeface="Arial" charset="0"/>
              <a:buChar char="•"/>
            </a:pPr>
            <a:r>
              <a:rPr lang="en-US" sz="1400" dirty="0"/>
              <a:t>Enforce Data Governance</a:t>
            </a:r>
          </a:p>
          <a:p>
            <a:pPr marL="742950" lvl="1" indent="-285750">
              <a:buFont typeface="Arial" charset="0"/>
              <a:buChar char="•"/>
            </a:pPr>
            <a:r>
              <a:rPr lang="en-US" sz="1400" dirty="0"/>
              <a:t>Access Control Rules</a:t>
            </a:r>
          </a:p>
          <a:p>
            <a:pPr marL="742950" lvl="1" indent="-285750">
              <a:buFont typeface="Arial" charset="0"/>
              <a:buChar char="•"/>
            </a:pPr>
            <a:r>
              <a:rPr lang="en-US" sz="1400" dirty="0"/>
              <a:t>Security Requirements</a:t>
            </a:r>
          </a:p>
        </p:txBody>
      </p:sp>
      <p:sp>
        <p:nvSpPr>
          <p:cNvPr id="26" name="TextBox 25">
            <a:extLst>
              <a:ext uri="{FF2B5EF4-FFF2-40B4-BE49-F238E27FC236}">
                <a16:creationId xmlns:a16="http://schemas.microsoft.com/office/drawing/2014/main" id="{6F82AAFD-98F2-46FA-9207-27F926609374}"/>
              </a:ext>
            </a:extLst>
          </p:cNvPr>
          <p:cNvSpPr txBox="1"/>
          <p:nvPr/>
        </p:nvSpPr>
        <p:spPr>
          <a:xfrm>
            <a:off x="366251" y="4335684"/>
            <a:ext cx="3837974" cy="2246769"/>
          </a:xfrm>
          <a:prstGeom prst="rect">
            <a:avLst/>
          </a:prstGeom>
          <a:noFill/>
        </p:spPr>
        <p:txBody>
          <a:bodyPr wrap="none" rtlCol="0">
            <a:spAutoFit/>
          </a:bodyPr>
          <a:lstStyle/>
          <a:p>
            <a:pPr marL="285750" indent="-285750">
              <a:buFont typeface="Arial" charset="0"/>
              <a:buChar char="•"/>
            </a:pPr>
            <a:r>
              <a:rPr lang="en-US" sz="1400" dirty="0"/>
              <a:t>ETL Instrumentation</a:t>
            </a:r>
          </a:p>
          <a:p>
            <a:pPr marL="742950" lvl="1" indent="-285750">
              <a:buFont typeface="Arial" charset="0"/>
              <a:buChar char="•"/>
            </a:pPr>
            <a:r>
              <a:rPr lang="en-US" sz="1400" dirty="0"/>
              <a:t>Coding &amp; Development of modules</a:t>
            </a:r>
          </a:p>
          <a:p>
            <a:pPr marL="742950" lvl="1" indent="-285750">
              <a:buFont typeface="Arial" charset="0"/>
              <a:buChar char="•"/>
            </a:pPr>
            <a:r>
              <a:rPr lang="en-US" sz="1400" dirty="0"/>
              <a:t>Access and test data via secure VPN</a:t>
            </a:r>
          </a:p>
          <a:p>
            <a:pPr marL="285750" indent="-285750">
              <a:buFont typeface="Arial" charset="0"/>
              <a:buChar char="•"/>
            </a:pPr>
            <a:r>
              <a:rPr lang="en-US" sz="1400" dirty="0"/>
              <a:t>ETL Dependency Management</a:t>
            </a:r>
          </a:p>
          <a:p>
            <a:pPr marL="742950" lvl="1" indent="-285750">
              <a:buFont typeface="Arial" charset="0"/>
              <a:buChar char="•"/>
            </a:pPr>
            <a:r>
              <a:rPr lang="en-US" sz="1400" dirty="0"/>
              <a:t>Test dependencies</a:t>
            </a:r>
          </a:p>
          <a:p>
            <a:pPr marL="742950" lvl="1" indent="-285750">
              <a:buFont typeface="Arial" charset="0"/>
              <a:buChar char="•"/>
            </a:pPr>
            <a:r>
              <a:rPr lang="en-US" sz="1400" dirty="0"/>
              <a:t>Instrument and benchmark on test data</a:t>
            </a:r>
          </a:p>
          <a:p>
            <a:pPr marL="285750" indent="-285750">
              <a:buFont typeface="Arial" charset="0"/>
              <a:buChar char="•"/>
            </a:pPr>
            <a:r>
              <a:rPr lang="en-US" sz="1400" dirty="0"/>
              <a:t>Data &amp; Process QA</a:t>
            </a:r>
          </a:p>
          <a:p>
            <a:pPr marL="742950" lvl="1" indent="-285750">
              <a:buFont typeface="Arial" charset="0"/>
              <a:buChar char="•"/>
            </a:pPr>
            <a:r>
              <a:rPr lang="en-US" sz="1400" dirty="0"/>
              <a:t>Present data &amp; metrics summary</a:t>
            </a:r>
          </a:p>
          <a:p>
            <a:pPr marL="742950" lvl="1" indent="-285750">
              <a:buFont typeface="Arial" charset="0"/>
              <a:buChar char="•"/>
            </a:pPr>
            <a:r>
              <a:rPr lang="en-US" sz="1400" dirty="0"/>
              <a:t>Data &amp; Code shared via approved tools</a:t>
            </a:r>
          </a:p>
          <a:p>
            <a:pPr marL="285750" indent="-285750">
              <a:buFont typeface="Arial" charset="0"/>
              <a:buChar char="•"/>
            </a:pPr>
            <a:endParaRPr lang="en-US" sz="1400" dirty="0"/>
          </a:p>
        </p:txBody>
      </p:sp>
      <p:sp>
        <p:nvSpPr>
          <p:cNvPr id="39" name="TextBox 38">
            <a:extLst>
              <a:ext uri="{FF2B5EF4-FFF2-40B4-BE49-F238E27FC236}">
                <a16:creationId xmlns:a16="http://schemas.microsoft.com/office/drawing/2014/main" id="{BAD2991C-F9F5-43CE-809F-E370CDF5C32E}"/>
              </a:ext>
            </a:extLst>
          </p:cNvPr>
          <p:cNvSpPr txBox="1"/>
          <p:nvPr/>
        </p:nvSpPr>
        <p:spPr>
          <a:xfrm>
            <a:off x="507128" y="3022311"/>
            <a:ext cx="4759188" cy="338554"/>
          </a:xfrm>
          <a:prstGeom prst="rect">
            <a:avLst/>
          </a:prstGeom>
          <a:noFill/>
        </p:spPr>
        <p:txBody>
          <a:bodyPr wrap="none" rtlCol="0">
            <a:spAutoFit/>
          </a:bodyPr>
          <a:lstStyle/>
          <a:p>
            <a:r>
              <a:rPr lang="en-US" sz="1600" b="1" u="sng" dirty="0">
                <a:latin typeface="Segoe UI Semibold" panose="020B0702040204020203" pitchFamily="34" charset="0"/>
              </a:rPr>
              <a:t>Distribution of work between onsite and offshore</a:t>
            </a:r>
          </a:p>
        </p:txBody>
      </p:sp>
      <p:pic>
        <p:nvPicPr>
          <p:cNvPr id="40" name="Content Placeholder 5">
            <a:extLst>
              <a:ext uri="{FF2B5EF4-FFF2-40B4-BE49-F238E27FC236}">
                <a16:creationId xmlns:a16="http://schemas.microsoft.com/office/drawing/2014/main" id="{3E706578-BB7E-4F8D-AA96-C4DE2B41A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068" y="4508660"/>
            <a:ext cx="2752199" cy="1682070"/>
          </a:xfrm>
          <a:prstGeom prst="rect">
            <a:avLst/>
          </a:prstGeom>
          <a:noFill/>
          <a:ln>
            <a:noFill/>
          </a:ln>
        </p:spPr>
      </p:pic>
      <p:sp>
        <p:nvSpPr>
          <p:cNvPr id="14" name="Rectangle 13">
            <a:hlinkClick r:id="rId3" action="ppaction://hlinksldjump"/>
            <a:extLst>
              <a:ext uri="{FF2B5EF4-FFF2-40B4-BE49-F238E27FC236}">
                <a16:creationId xmlns:a16="http://schemas.microsoft.com/office/drawing/2014/main" id="{67D0EDD0-6087-4745-9815-C693636495A7}"/>
              </a:ext>
            </a:extLst>
          </p:cNvPr>
          <p:cNvSpPr/>
          <p:nvPr/>
        </p:nvSpPr>
        <p:spPr>
          <a:xfrm>
            <a:off x="9090006" y="6533513"/>
            <a:ext cx="2458606"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More Details</a:t>
            </a:r>
          </a:p>
        </p:txBody>
      </p:sp>
      <p:sp>
        <p:nvSpPr>
          <p:cNvPr id="15" name="Chevron 14">
            <a:hlinkClick r:id="rId3" action="ppaction://hlinksldjump"/>
            <a:extLst>
              <a:ext uri="{FF2B5EF4-FFF2-40B4-BE49-F238E27FC236}">
                <a16:creationId xmlns:a16="http://schemas.microsoft.com/office/drawing/2014/main" id="{73D26424-16D4-4040-BD81-3194133223C3}"/>
              </a:ext>
            </a:extLst>
          </p:cNvPr>
          <p:cNvSpPr/>
          <p:nvPr/>
        </p:nvSpPr>
        <p:spPr>
          <a:xfrm>
            <a:off x="11542776"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5571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out)">
                                      <p:cBhvr>
                                        <p:cTn id="7"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44651"/>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5. LatentView’s Data Engineering Capabilities</a:t>
            </a:r>
          </a:p>
          <a:p>
            <a:pPr algn="ctr"/>
            <a:endParaRPr lang="en-US" sz="4400" dirty="0">
              <a:solidFill>
                <a:schemeClr val="bg1"/>
              </a:solidFill>
            </a:endParaRPr>
          </a:p>
        </p:txBody>
      </p:sp>
    </p:spTree>
    <p:extLst>
      <p:ext uri="{BB962C8B-B14F-4D97-AF65-F5344CB8AC3E}">
        <p14:creationId xmlns:p14="http://schemas.microsoft.com/office/powerpoint/2010/main" val="106969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6A885D89-1B4A-4EAE-994F-1090AB3F01B7}"/>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33</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12" name="Title 3">
            <a:extLst>
              <a:ext uri="{FF2B5EF4-FFF2-40B4-BE49-F238E27FC236}">
                <a16:creationId xmlns:a16="http://schemas.microsoft.com/office/drawing/2014/main" id="{FB2F1759-263D-4EA7-AF4E-BE1281219FA2}"/>
              </a:ext>
            </a:extLst>
          </p:cNvPr>
          <p:cNvSpPr txBox="1">
            <a:spLocks/>
          </p:cNvSpPr>
          <p:nvPr/>
        </p:nvSpPr>
        <p:spPr>
          <a:xfrm>
            <a:off x="115076" y="0"/>
            <a:ext cx="11198918" cy="703385"/>
          </a:xfrm>
          <a:prstGeom prst="rect">
            <a:avLst/>
          </a:prstGeom>
        </p:spPr>
        <p:txBody>
          <a:bodyPr vert="horz" lIns="91440" tIns="45720" rIns="91440" bIns="45720" rtlCol="0" anchor="ctr">
            <a:normAutofit/>
          </a:bodyPr>
          <a:lstStyle>
            <a:lvl1pPr>
              <a:lnSpc>
                <a:spcPct val="90000"/>
              </a:lnSpc>
              <a:spcBef>
                <a:spcPct val="0"/>
              </a:spcBef>
              <a:buNone/>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LatentView’s Data Engineering Capabilities</a:t>
            </a:r>
          </a:p>
        </p:txBody>
      </p:sp>
      <p:sp>
        <p:nvSpPr>
          <p:cNvPr id="6" name="Footer Placeholder 5">
            <a:extLst>
              <a:ext uri="{FF2B5EF4-FFF2-40B4-BE49-F238E27FC236}">
                <a16:creationId xmlns:a16="http://schemas.microsoft.com/office/drawing/2014/main" id="{2A68FCFE-4322-4463-894F-3AA1897A93CD}"/>
              </a:ext>
            </a:extLst>
          </p:cNvPr>
          <p:cNvSpPr>
            <a:spLocks noGrp="1"/>
          </p:cNvSpPr>
          <p:nvPr>
            <p:ph type="ftr" sz="quarter" idx="10"/>
          </p:nvPr>
        </p:nvSpPr>
        <p:spPr/>
        <p:txBody>
          <a:bodyPr/>
          <a:lstStyle/>
          <a:p>
            <a:r>
              <a:rPr lang="de-DE"/>
              <a:t>© </a:t>
            </a:r>
            <a:r>
              <a:rPr lang="en-US" dirty="0"/>
              <a:t>LatentView Analytics. Confidential</a:t>
            </a:r>
          </a:p>
        </p:txBody>
      </p:sp>
      <p:sp>
        <p:nvSpPr>
          <p:cNvPr id="13" name="TextBox 12">
            <a:extLst>
              <a:ext uri="{FF2B5EF4-FFF2-40B4-BE49-F238E27FC236}">
                <a16:creationId xmlns:a16="http://schemas.microsoft.com/office/drawing/2014/main" id="{0D471617-0C03-4422-8159-98AA8A45D607}"/>
              </a:ext>
            </a:extLst>
          </p:cNvPr>
          <p:cNvSpPr txBox="1"/>
          <p:nvPr/>
        </p:nvSpPr>
        <p:spPr>
          <a:xfrm>
            <a:off x="320842" y="532263"/>
            <a:ext cx="1134984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i="1" dirty="0">
                <a:solidFill>
                  <a:srgbClr val="000000"/>
                </a:solidFill>
                <a:latin typeface="Calibri"/>
              </a:rPr>
              <a:t>Trends and Challenges in a typical Modern data-driven Enterprise</a:t>
            </a:r>
            <a:endParaRPr kumimoji="0" lang="en-US" sz="2200" b="0" i="1" u="none" strike="noStrike" kern="1200" cap="none" spc="0" normalizeH="0" baseline="0" noProof="0" dirty="0">
              <a:ln>
                <a:noFill/>
              </a:ln>
              <a:solidFill>
                <a:srgbClr val="000000"/>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C2328010-EAAF-BE46-B795-E7274634DE87}"/>
              </a:ext>
            </a:extLst>
          </p:cNvPr>
          <p:cNvGrpSpPr/>
          <p:nvPr/>
        </p:nvGrpSpPr>
        <p:grpSpPr>
          <a:xfrm>
            <a:off x="1027045" y="1328378"/>
            <a:ext cx="10098156" cy="848140"/>
            <a:chOff x="1027045" y="1033669"/>
            <a:chExt cx="10098156" cy="848140"/>
          </a:xfrm>
        </p:grpSpPr>
        <p:sp>
          <p:nvSpPr>
            <p:cNvPr id="16" name="Rectangle 15">
              <a:extLst>
                <a:ext uri="{FF2B5EF4-FFF2-40B4-BE49-F238E27FC236}">
                  <a16:creationId xmlns:a16="http://schemas.microsoft.com/office/drawing/2014/main" id="{977494D8-358E-6045-8011-B220FB84EE3D}"/>
                </a:ext>
              </a:extLst>
            </p:cNvPr>
            <p:cNvSpPr/>
            <p:nvPr/>
          </p:nvSpPr>
          <p:spPr bwMode="auto">
            <a:xfrm>
              <a:off x="1027045" y="1033669"/>
              <a:ext cx="4578626" cy="848140"/>
            </a:xfrm>
            <a:prstGeom prst="rect">
              <a:avLst/>
            </a:prstGeom>
            <a:solidFill>
              <a:schemeClr val="bg1">
                <a:lumMod val="95000"/>
              </a:schemeClr>
            </a:solidFill>
            <a:ln w="28575">
              <a:solidFill>
                <a:schemeClr val="accent1"/>
              </a:solidFill>
              <a:round/>
              <a:headEnd/>
              <a:tailEnd/>
            </a:ln>
          </p:spPr>
          <p:txBody>
            <a:bodyPr rtlCol="0" anchor="ctr"/>
            <a:lstStyle/>
            <a:p>
              <a:pPr algn="ctr"/>
              <a:r>
                <a:rPr lang="en-US" dirty="0"/>
                <a:t>Rapid proliferation and broad adoption of Analytics within the organization</a:t>
              </a:r>
            </a:p>
          </p:txBody>
        </p:sp>
        <p:sp>
          <p:nvSpPr>
            <p:cNvPr id="17" name="Rectangle 16">
              <a:extLst>
                <a:ext uri="{FF2B5EF4-FFF2-40B4-BE49-F238E27FC236}">
                  <a16:creationId xmlns:a16="http://schemas.microsoft.com/office/drawing/2014/main" id="{87907CF2-326C-5045-B1C1-CBD537DBF217}"/>
                </a:ext>
              </a:extLst>
            </p:cNvPr>
            <p:cNvSpPr/>
            <p:nvPr/>
          </p:nvSpPr>
          <p:spPr bwMode="auto">
            <a:xfrm>
              <a:off x="6546575" y="1033669"/>
              <a:ext cx="4578626" cy="848140"/>
            </a:xfrm>
            <a:prstGeom prst="rect">
              <a:avLst/>
            </a:prstGeom>
            <a:solidFill>
              <a:schemeClr val="bg1"/>
            </a:solidFill>
            <a:ln w="28575">
              <a:solidFill>
                <a:schemeClr val="accent1"/>
              </a:solidFill>
              <a:round/>
              <a:headEnd/>
              <a:tailEnd/>
            </a:ln>
          </p:spPr>
          <p:txBody>
            <a:bodyPr rtlCol="0" anchor="ctr"/>
            <a:lstStyle/>
            <a:p>
              <a:pPr algn="ctr"/>
              <a:r>
                <a:rPr lang="en-US" dirty="0"/>
                <a:t>Insights are based on wide range of data sources, with varying levels of Trustworthiness</a:t>
              </a:r>
            </a:p>
          </p:txBody>
        </p:sp>
        <p:sp>
          <p:nvSpPr>
            <p:cNvPr id="18" name="Chevron 17">
              <a:extLst>
                <a:ext uri="{FF2B5EF4-FFF2-40B4-BE49-F238E27FC236}">
                  <a16:creationId xmlns:a16="http://schemas.microsoft.com/office/drawing/2014/main" id="{19FFBEBE-E103-DD48-93D4-883B96D4734E}"/>
                </a:ext>
              </a:extLst>
            </p:cNvPr>
            <p:cNvSpPr/>
            <p:nvPr/>
          </p:nvSpPr>
          <p:spPr bwMode="auto">
            <a:xfrm>
              <a:off x="5910471" y="1205948"/>
              <a:ext cx="331304" cy="503583"/>
            </a:xfrm>
            <a:prstGeom prst="chevron">
              <a:avLst/>
            </a:prstGeom>
            <a:solidFill>
              <a:schemeClr val="accent6"/>
            </a:solidFill>
            <a:ln w="12700">
              <a:noFill/>
              <a:round/>
              <a:headEnd/>
              <a:tailEnd/>
            </a:ln>
          </p:spPr>
          <p:txBody>
            <a:bodyPr rtlCol="0" anchor="ctr"/>
            <a:lstStyle/>
            <a:p>
              <a:pPr algn="ctr"/>
              <a:endParaRPr lang="en-US" dirty="0"/>
            </a:p>
          </p:txBody>
        </p:sp>
      </p:grpSp>
      <p:grpSp>
        <p:nvGrpSpPr>
          <p:cNvPr id="19" name="Group 18">
            <a:extLst>
              <a:ext uri="{FF2B5EF4-FFF2-40B4-BE49-F238E27FC236}">
                <a16:creationId xmlns:a16="http://schemas.microsoft.com/office/drawing/2014/main" id="{4DB8E031-EAB6-E940-BF9E-B33668E562AC}"/>
              </a:ext>
            </a:extLst>
          </p:cNvPr>
          <p:cNvGrpSpPr/>
          <p:nvPr/>
        </p:nvGrpSpPr>
        <p:grpSpPr>
          <a:xfrm>
            <a:off x="1027045" y="2407456"/>
            <a:ext cx="10098156" cy="848140"/>
            <a:chOff x="1027045" y="2112747"/>
            <a:chExt cx="10098156" cy="848140"/>
          </a:xfrm>
        </p:grpSpPr>
        <p:sp>
          <p:nvSpPr>
            <p:cNvPr id="20" name="Rectangle 19">
              <a:extLst>
                <a:ext uri="{FF2B5EF4-FFF2-40B4-BE49-F238E27FC236}">
                  <a16:creationId xmlns:a16="http://schemas.microsoft.com/office/drawing/2014/main" id="{7B3637A9-1446-8241-BDA6-F323AFF04902}"/>
                </a:ext>
              </a:extLst>
            </p:cNvPr>
            <p:cNvSpPr/>
            <p:nvPr/>
          </p:nvSpPr>
          <p:spPr bwMode="auto">
            <a:xfrm>
              <a:off x="1027045" y="2112747"/>
              <a:ext cx="4578626" cy="848140"/>
            </a:xfrm>
            <a:prstGeom prst="rect">
              <a:avLst/>
            </a:prstGeom>
            <a:solidFill>
              <a:schemeClr val="bg1">
                <a:lumMod val="95000"/>
              </a:schemeClr>
            </a:solidFill>
            <a:ln w="28575">
              <a:solidFill>
                <a:schemeClr val="accent1"/>
              </a:solidFill>
              <a:round/>
              <a:headEnd/>
              <a:tailEnd/>
            </a:ln>
          </p:spPr>
          <p:txBody>
            <a:bodyPr rtlCol="0" anchor="ctr"/>
            <a:lstStyle/>
            <a:p>
              <a:pPr algn="ctr"/>
              <a:r>
                <a:rPr lang="en-US" dirty="0"/>
                <a:t>Competitive pressures force business people to take things into their hands</a:t>
              </a:r>
            </a:p>
          </p:txBody>
        </p:sp>
        <p:sp>
          <p:nvSpPr>
            <p:cNvPr id="21" name="Rectangle 20">
              <a:extLst>
                <a:ext uri="{FF2B5EF4-FFF2-40B4-BE49-F238E27FC236}">
                  <a16:creationId xmlns:a16="http://schemas.microsoft.com/office/drawing/2014/main" id="{A705A5E4-8122-5B44-9DEF-AD3F599B101F}"/>
                </a:ext>
              </a:extLst>
            </p:cNvPr>
            <p:cNvSpPr/>
            <p:nvPr/>
          </p:nvSpPr>
          <p:spPr bwMode="auto">
            <a:xfrm>
              <a:off x="6546575" y="2112747"/>
              <a:ext cx="4578626" cy="848140"/>
            </a:xfrm>
            <a:prstGeom prst="rect">
              <a:avLst/>
            </a:prstGeom>
            <a:solidFill>
              <a:schemeClr val="bg1"/>
            </a:solidFill>
            <a:ln w="28575">
              <a:solidFill>
                <a:schemeClr val="accent1"/>
              </a:solidFill>
              <a:round/>
              <a:headEnd/>
              <a:tailEnd/>
            </a:ln>
          </p:spPr>
          <p:txBody>
            <a:bodyPr rtlCol="0" anchor="ctr"/>
            <a:lstStyle/>
            <a:p>
              <a:pPr algn="ctr"/>
              <a:r>
                <a:rPr lang="en-US" dirty="0"/>
                <a:t>Hampered by lack of flexibility in IT-centric tools, businesses are creating redundant and inconsistent views of data</a:t>
              </a:r>
            </a:p>
          </p:txBody>
        </p:sp>
        <p:sp>
          <p:nvSpPr>
            <p:cNvPr id="22" name="Chevron 21">
              <a:extLst>
                <a:ext uri="{FF2B5EF4-FFF2-40B4-BE49-F238E27FC236}">
                  <a16:creationId xmlns:a16="http://schemas.microsoft.com/office/drawing/2014/main" id="{9FD8444E-F4A5-5F4F-A1DB-EFB712C48767}"/>
                </a:ext>
              </a:extLst>
            </p:cNvPr>
            <p:cNvSpPr/>
            <p:nvPr/>
          </p:nvSpPr>
          <p:spPr bwMode="auto">
            <a:xfrm>
              <a:off x="5910471" y="2285026"/>
              <a:ext cx="331304" cy="503583"/>
            </a:xfrm>
            <a:prstGeom prst="chevron">
              <a:avLst/>
            </a:prstGeom>
            <a:solidFill>
              <a:schemeClr val="accent6"/>
            </a:solidFill>
            <a:ln w="12700">
              <a:noFill/>
              <a:round/>
              <a:headEnd/>
              <a:tailEnd/>
            </a:ln>
          </p:spPr>
          <p:txBody>
            <a:bodyPr rtlCol="0" anchor="ctr"/>
            <a:lstStyle/>
            <a:p>
              <a:pPr algn="ctr"/>
              <a:endParaRPr lang="en-US" dirty="0"/>
            </a:p>
          </p:txBody>
        </p:sp>
      </p:grpSp>
      <p:grpSp>
        <p:nvGrpSpPr>
          <p:cNvPr id="23" name="Group 22">
            <a:extLst>
              <a:ext uri="{FF2B5EF4-FFF2-40B4-BE49-F238E27FC236}">
                <a16:creationId xmlns:a16="http://schemas.microsoft.com/office/drawing/2014/main" id="{B31274DE-EBB3-F843-86F1-AF91DE6DE92F}"/>
              </a:ext>
            </a:extLst>
          </p:cNvPr>
          <p:cNvGrpSpPr/>
          <p:nvPr/>
        </p:nvGrpSpPr>
        <p:grpSpPr>
          <a:xfrm>
            <a:off x="1027045" y="3486534"/>
            <a:ext cx="10098156" cy="848140"/>
            <a:chOff x="1027045" y="3191825"/>
            <a:chExt cx="10098156" cy="848140"/>
          </a:xfrm>
        </p:grpSpPr>
        <p:sp>
          <p:nvSpPr>
            <p:cNvPr id="24" name="Rectangle 23">
              <a:extLst>
                <a:ext uri="{FF2B5EF4-FFF2-40B4-BE49-F238E27FC236}">
                  <a16:creationId xmlns:a16="http://schemas.microsoft.com/office/drawing/2014/main" id="{6C9837AA-CB9F-D042-B003-203E77A9D0B9}"/>
                </a:ext>
              </a:extLst>
            </p:cNvPr>
            <p:cNvSpPr/>
            <p:nvPr/>
          </p:nvSpPr>
          <p:spPr bwMode="auto">
            <a:xfrm>
              <a:off x="1027045" y="3191825"/>
              <a:ext cx="4578626" cy="848140"/>
            </a:xfrm>
            <a:prstGeom prst="rect">
              <a:avLst/>
            </a:prstGeom>
            <a:solidFill>
              <a:schemeClr val="bg1">
                <a:lumMod val="95000"/>
              </a:schemeClr>
            </a:solidFill>
            <a:ln w="28575">
              <a:solidFill>
                <a:schemeClr val="accent1"/>
              </a:solidFill>
              <a:round/>
              <a:headEnd/>
              <a:tailEnd/>
            </a:ln>
          </p:spPr>
          <p:txBody>
            <a:bodyPr rtlCol="0" anchor="ctr"/>
            <a:lstStyle/>
            <a:p>
              <a:pPr algn="ctr"/>
              <a:r>
                <a:rPr lang="en-US" dirty="0"/>
                <a:t>Pressure to do things faster leads to hacks rather than long term solutions</a:t>
              </a:r>
            </a:p>
          </p:txBody>
        </p:sp>
        <p:sp>
          <p:nvSpPr>
            <p:cNvPr id="25" name="Rectangle 24">
              <a:extLst>
                <a:ext uri="{FF2B5EF4-FFF2-40B4-BE49-F238E27FC236}">
                  <a16:creationId xmlns:a16="http://schemas.microsoft.com/office/drawing/2014/main" id="{435A71EA-2B2D-3E4D-BC0D-61CF275F6AEA}"/>
                </a:ext>
              </a:extLst>
            </p:cNvPr>
            <p:cNvSpPr/>
            <p:nvPr/>
          </p:nvSpPr>
          <p:spPr bwMode="auto">
            <a:xfrm>
              <a:off x="6546575" y="3191825"/>
              <a:ext cx="4578626" cy="848140"/>
            </a:xfrm>
            <a:prstGeom prst="rect">
              <a:avLst/>
            </a:prstGeom>
            <a:solidFill>
              <a:schemeClr val="bg1"/>
            </a:solidFill>
            <a:ln w="28575">
              <a:solidFill>
                <a:schemeClr val="accent1"/>
              </a:solidFill>
              <a:round/>
              <a:headEnd/>
              <a:tailEnd/>
            </a:ln>
          </p:spPr>
          <p:txBody>
            <a:bodyPr rtlCol="0" anchor="ctr"/>
            <a:lstStyle/>
            <a:p>
              <a:pPr algn="ctr"/>
              <a:r>
                <a:rPr lang="en-US" dirty="0"/>
                <a:t>Pervasive anti-patterns impacting scalability, reliability, maintainability</a:t>
              </a:r>
            </a:p>
          </p:txBody>
        </p:sp>
        <p:sp>
          <p:nvSpPr>
            <p:cNvPr id="26" name="Chevron 25">
              <a:extLst>
                <a:ext uri="{FF2B5EF4-FFF2-40B4-BE49-F238E27FC236}">
                  <a16:creationId xmlns:a16="http://schemas.microsoft.com/office/drawing/2014/main" id="{F2049070-5FEA-E942-8F63-91E49C9ECE14}"/>
                </a:ext>
              </a:extLst>
            </p:cNvPr>
            <p:cNvSpPr/>
            <p:nvPr/>
          </p:nvSpPr>
          <p:spPr bwMode="auto">
            <a:xfrm>
              <a:off x="5910471" y="3364104"/>
              <a:ext cx="331304" cy="503583"/>
            </a:xfrm>
            <a:prstGeom prst="chevron">
              <a:avLst/>
            </a:prstGeom>
            <a:solidFill>
              <a:schemeClr val="accent6"/>
            </a:solidFill>
            <a:ln w="12700">
              <a:noFill/>
              <a:round/>
              <a:headEnd/>
              <a:tailEnd/>
            </a:ln>
          </p:spPr>
          <p:txBody>
            <a:bodyPr rtlCol="0" anchor="ctr"/>
            <a:lstStyle/>
            <a:p>
              <a:pPr algn="ctr"/>
              <a:endParaRPr lang="en-US" dirty="0"/>
            </a:p>
          </p:txBody>
        </p:sp>
      </p:grpSp>
      <p:grpSp>
        <p:nvGrpSpPr>
          <p:cNvPr id="27" name="Group 26">
            <a:extLst>
              <a:ext uri="{FF2B5EF4-FFF2-40B4-BE49-F238E27FC236}">
                <a16:creationId xmlns:a16="http://schemas.microsoft.com/office/drawing/2014/main" id="{441EAC8D-3D9A-9842-90C8-44EF0B6F2DA4}"/>
              </a:ext>
            </a:extLst>
          </p:cNvPr>
          <p:cNvGrpSpPr/>
          <p:nvPr/>
        </p:nvGrpSpPr>
        <p:grpSpPr>
          <a:xfrm>
            <a:off x="1027045" y="4565612"/>
            <a:ext cx="10098156" cy="848140"/>
            <a:chOff x="1027045" y="4270903"/>
            <a:chExt cx="10098156" cy="848140"/>
          </a:xfrm>
        </p:grpSpPr>
        <p:sp>
          <p:nvSpPr>
            <p:cNvPr id="28" name="Rectangle 27">
              <a:extLst>
                <a:ext uri="{FF2B5EF4-FFF2-40B4-BE49-F238E27FC236}">
                  <a16:creationId xmlns:a16="http://schemas.microsoft.com/office/drawing/2014/main" id="{66140155-3C91-9D42-BE7D-650A4BAFA44A}"/>
                </a:ext>
              </a:extLst>
            </p:cNvPr>
            <p:cNvSpPr/>
            <p:nvPr/>
          </p:nvSpPr>
          <p:spPr bwMode="auto">
            <a:xfrm>
              <a:off x="1027045" y="4270903"/>
              <a:ext cx="4578626" cy="848140"/>
            </a:xfrm>
            <a:prstGeom prst="rect">
              <a:avLst/>
            </a:prstGeom>
            <a:solidFill>
              <a:schemeClr val="bg1">
                <a:lumMod val="95000"/>
              </a:schemeClr>
            </a:solidFill>
            <a:ln w="28575">
              <a:solidFill>
                <a:schemeClr val="accent1"/>
              </a:solidFill>
              <a:round/>
              <a:headEnd/>
              <a:tailEnd/>
            </a:ln>
          </p:spPr>
          <p:txBody>
            <a:bodyPr rtlCol="0" anchor="ctr"/>
            <a:lstStyle/>
            <a:p>
              <a:pPr algn="ctr"/>
              <a:r>
                <a:rPr lang="en-US" dirty="0"/>
                <a:t>Diversity in Analytics use cases as well as tools landscape</a:t>
              </a:r>
            </a:p>
          </p:txBody>
        </p:sp>
        <p:sp>
          <p:nvSpPr>
            <p:cNvPr id="29" name="Rectangle 28">
              <a:extLst>
                <a:ext uri="{FF2B5EF4-FFF2-40B4-BE49-F238E27FC236}">
                  <a16:creationId xmlns:a16="http://schemas.microsoft.com/office/drawing/2014/main" id="{F3541F83-ACE5-AC4B-AF32-E7BA4AAFBB81}"/>
                </a:ext>
              </a:extLst>
            </p:cNvPr>
            <p:cNvSpPr/>
            <p:nvPr/>
          </p:nvSpPr>
          <p:spPr bwMode="auto">
            <a:xfrm>
              <a:off x="6546575" y="4270903"/>
              <a:ext cx="4578626" cy="848140"/>
            </a:xfrm>
            <a:prstGeom prst="rect">
              <a:avLst/>
            </a:prstGeom>
            <a:solidFill>
              <a:schemeClr val="bg1"/>
            </a:solidFill>
            <a:ln w="28575">
              <a:solidFill>
                <a:schemeClr val="accent1"/>
              </a:solidFill>
              <a:round/>
              <a:headEnd/>
              <a:tailEnd/>
            </a:ln>
          </p:spPr>
          <p:txBody>
            <a:bodyPr rtlCol="0" anchor="ctr"/>
            <a:lstStyle/>
            <a:p>
              <a:pPr algn="ctr"/>
              <a:r>
                <a:rPr lang="en-US" dirty="0"/>
                <a:t>Current infrastructure does not enable everyone to be productive</a:t>
              </a:r>
            </a:p>
          </p:txBody>
        </p:sp>
        <p:sp>
          <p:nvSpPr>
            <p:cNvPr id="30" name="Chevron 29">
              <a:extLst>
                <a:ext uri="{FF2B5EF4-FFF2-40B4-BE49-F238E27FC236}">
                  <a16:creationId xmlns:a16="http://schemas.microsoft.com/office/drawing/2014/main" id="{1A89ED90-662D-CE45-BB67-51FEC47D58A2}"/>
                </a:ext>
              </a:extLst>
            </p:cNvPr>
            <p:cNvSpPr/>
            <p:nvPr/>
          </p:nvSpPr>
          <p:spPr bwMode="auto">
            <a:xfrm>
              <a:off x="5910471" y="4443182"/>
              <a:ext cx="331304" cy="503583"/>
            </a:xfrm>
            <a:prstGeom prst="chevron">
              <a:avLst/>
            </a:prstGeom>
            <a:solidFill>
              <a:schemeClr val="accent6"/>
            </a:solidFill>
            <a:ln w="12700">
              <a:noFill/>
              <a:round/>
              <a:headEnd/>
              <a:tailEnd/>
            </a:ln>
          </p:spPr>
          <p:txBody>
            <a:bodyPr rtlCol="0" anchor="ctr"/>
            <a:lstStyle/>
            <a:p>
              <a:pPr algn="ctr"/>
              <a:endParaRPr lang="en-US" dirty="0"/>
            </a:p>
          </p:txBody>
        </p:sp>
      </p:grpSp>
      <p:grpSp>
        <p:nvGrpSpPr>
          <p:cNvPr id="31" name="Group 30">
            <a:extLst>
              <a:ext uri="{FF2B5EF4-FFF2-40B4-BE49-F238E27FC236}">
                <a16:creationId xmlns:a16="http://schemas.microsoft.com/office/drawing/2014/main" id="{D3D23FA5-6CBC-6449-9A6E-9C643EEA7F1B}"/>
              </a:ext>
            </a:extLst>
          </p:cNvPr>
          <p:cNvGrpSpPr/>
          <p:nvPr/>
        </p:nvGrpSpPr>
        <p:grpSpPr>
          <a:xfrm>
            <a:off x="1027045" y="5644690"/>
            <a:ext cx="10098156" cy="848140"/>
            <a:chOff x="1027045" y="5349981"/>
            <a:chExt cx="10098156" cy="848140"/>
          </a:xfrm>
        </p:grpSpPr>
        <p:sp>
          <p:nvSpPr>
            <p:cNvPr id="32" name="Rectangle 31">
              <a:extLst>
                <a:ext uri="{FF2B5EF4-FFF2-40B4-BE49-F238E27FC236}">
                  <a16:creationId xmlns:a16="http://schemas.microsoft.com/office/drawing/2014/main" id="{7ADCFF3D-CD00-1245-97B5-EEEF2ECB630F}"/>
                </a:ext>
              </a:extLst>
            </p:cNvPr>
            <p:cNvSpPr/>
            <p:nvPr/>
          </p:nvSpPr>
          <p:spPr bwMode="auto">
            <a:xfrm>
              <a:off x="1027045" y="5349981"/>
              <a:ext cx="4578626" cy="848140"/>
            </a:xfrm>
            <a:prstGeom prst="rect">
              <a:avLst/>
            </a:prstGeom>
            <a:solidFill>
              <a:schemeClr val="bg1">
                <a:lumMod val="95000"/>
              </a:schemeClr>
            </a:solidFill>
            <a:ln w="28575">
              <a:solidFill>
                <a:schemeClr val="accent1"/>
              </a:solidFill>
              <a:round/>
              <a:headEnd/>
              <a:tailEnd/>
            </a:ln>
          </p:spPr>
          <p:txBody>
            <a:bodyPr rtlCol="0" anchor="ctr"/>
            <a:lstStyle/>
            <a:p>
              <a:pPr algn="ctr"/>
              <a:r>
                <a:rPr lang="en-US" dirty="0"/>
                <a:t>Increasing complexity of moving from data to insights to ROI</a:t>
              </a:r>
            </a:p>
          </p:txBody>
        </p:sp>
        <p:sp>
          <p:nvSpPr>
            <p:cNvPr id="33" name="Rectangle 32">
              <a:extLst>
                <a:ext uri="{FF2B5EF4-FFF2-40B4-BE49-F238E27FC236}">
                  <a16:creationId xmlns:a16="http://schemas.microsoft.com/office/drawing/2014/main" id="{FADE96BD-45CA-9042-B6E3-B431334EABA3}"/>
                </a:ext>
              </a:extLst>
            </p:cNvPr>
            <p:cNvSpPr/>
            <p:nvPr/>
          </p:nvSpPr>
          <p:spPr bwMode="auto">
            <a:xfrm>
              <a:off x="6546575" y="5349981"/>
              <a:ext cx="4578626" cy="848140"/>
            </a:xfrm>
            <a:prstGeom prst="rect">
              <a:avLst/>
            </a:prstGeom>
            <a:solidFill>
              <a:schemeClr val="bg1"/>
            </a:solidFill>
            <a:ln w="28575">
              <a:solidFill>
                <a:schemeClr val="accent1"/>
              </a:solidFill>
              <a:round/>
              <a:headEnd/>
              <a:tailEnd/>
            </a:ln>
          </p:spPr>
          <p:txBody>
            <a:bodyPr rtlCol="0" anchor="ctr"/>
            <a:lstStyle/>
            <a:p>
              <a:pPr algn="ctr"/>
              <a:r>
                <a:rPr lang="en-US" dirty="0"/>
                <a:t>Lack of Analytics talent that can help organizations exploit opportunities in data</a:t>
              </a:r>
            </a:p>
          </p:txBody>
        </p:sp>
        <p:sp>
          <p:nvSpPr>
            <p:cNvPr id="34" name="Chevron 33">
              <a:extLst>
                <a:ext uri="{FF2B5EF4-FFF2-40B4-BE49-F238E27FC236}">
                  <a16:creationId xmlns:a16="http://schemas.microsoft.com/office/drawing/2014/main" id="{159C3D2C-4CE3-C345-B67D-728906761979}"/>
                </a:ext>
              </a:extLst>
            </p:cNvPr>
            <p:cNvSpPr/>
            <p:nvPr/>
          </p:nvSpPr>
          <p:spPr bwMode="auto">
            <a:xfrm>
              <a:off x="5910471" y="5522260"/>
              <a:ext cx="331304" cy="503583"/>
            </a:xfrm>
            <a:prstGeom prst="chevron">
              <a:avLst/>
            </a:prstGeom>
            <a:solidFill>
              <a:schemeClr val="accent6"/>
            </a:solidFill>
            <a:ln w="12700">
              <a:noFill/>
              <a:round/>
              <a:headEnd/>
              <a:tailEnd/>
            </a:ln>
          </p:spPr>
          <p:txBody>
            <a:bodyPr rtlCol="0" anchor="ctr"/>
            <a:lstStyle/>
            <a:p>
              <a:pPr algn="ctr"/>
              <a:endParaRPr lang="en-US" dirty="0"/>
            </a:p>
          </p:txBody>
        </p:sp>
      </p:grpSp>
      <p:sp>
        <p:nvSpPr>
          <p:cNvPr id="4" name="Rectangle 3">
            <a:extLst>
              <a:ext uri="{FF2B5EF4-FFF2-40B4-BE49-F238E27FC236}">
                <a16:creationId xmlns:a16="http://schemas.microsoft.com/office/drawing/2014/main" id="{BC5ECFBA-BB89-C74C-AF79-DCBC4E814E5B}"/>
              </a:ext>
            </a:extLst>
          </p:cNvPr>
          <p:cNvSpPr/>
          <p:nvPr/>
        </p:nvSpPr>
        <p:spPr>
          <a:xfrm>
            <a:off x="1027045" y="947687"/>
            <a:ext cx="4581275" cy="349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Trends in Analytics</a:t>
            </a:r>
          </a:p>
        </p:txBody>
      </p:sp>
      <p:sp>
        <p:nvSpPr>
          <p:cNvPr id="35" name="Rectangle 34">
            <a:extLst>
              <a:ext uri="{FF2B5EF4-FFF2-40B4-BE49-F238E27FC236}">
                <a16:creationId xmlns:a16="http://schemas.microsoft.com/office/drawing/2014/main" id="{EB03BEA2-189B-EA4B-8E0D-0E31884AAB2A}"/>
              </a:ext>
            </a:extLst>
          </p:cNvPr>
          <p:cNvSpPr/>
          <p:nvPr/>
        </p:nvSpPr>
        <p:spPr>
          <a:xfrm>
            <a:off x="6531734" y="947687"/>
            <a:ext cx="4581275" cy="349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Challenges</a:t>
            </a:r>
          </a:p>
        </p:txBody>
      </p:sp>
    </p:spTree>
    <p:extLst>
      <p:ext uri="{BB962C8B-B14F-4D97-AF65-F5344CB8AC3E}">
        <p14:creationId xmlns:p14="http://schemas.microsoft.com/office/powerpoint/2010/main" val="4165938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6A885D89-1B4A-4EAE-994F-1090AB3F01B7}"/>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34</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12" name="Title 3">
            <a:extLst>
              <a:ext uri="{FF2B5EF4-FFF2-40B4-BE49-F238E27FC236}">
                <a16:creationId xmlns:a16="http://schemas.microsoft.com/office/drawing/2014/main" id="{FB2F1759-263D-4EA7-AF4E-BE1281219FA2}"/>
              </a:ext>
            </a:extLst>
          </p:cNvPr>
          <p:cNvSpPr txBox="1">
            <a:spLocks/>
          </p:cNvSpPr>
          <p:nvPr/>
        </p:nvSpPr>
        <p:spPr>
          <a:xfrm>
            <a:off x="115076" y="0"/>
            <a:ext cx="11198918" cy="703385"/>
          </a:xfrm>
          <a:prstGeom prst="rect">
            <a:avLst/>
          </a:prstGeom>
        </p:spPr>
        <p:txBody>
          <a:bodyPr vert="horz" lIns="91440" tIns="45720" rIns="91440" bIns="45720" rtlCol="0" anchor="ctr">
            <a:normAutofit/>
          </a:bodyPr>
          <a:lstStyle>
            <a:lvl1pPr>
              <a:lnSpc>
                <a:spcPct val="90000"/>
              </a:lnSpc>
              <a:spcBef>
                <a:spcPct val="0"/>
              </a:spcBef>
              <a:buNone/>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LatentView’s Data Engineering Capabilities</a:t>
            </a:r>
          </a:p>
        </p:txBody>
      </p:sp>
      <p:sp>
        <p:nvSpPr>
          <p:cNvPr id="6" name="Footer Placeholder 5">
            <a:extLst>
              <a:ext uri="{FF2B5EF4-FFF2-40B4-BE49-F238E27FC236}">
                <a16:creationId xmlns:a16="http://schemas.microsoft.com/office/drawing/2014/main" id="{2A68FCFE-4322-4463-894F-3AA1897A93CD}"/>
              </a:ext>
            </a:extLst>
          </p:cNvPr>
          <p:cNvSpPr>
            <a:spLocks noGrp="1"/>
          </p:cNvSpPr>
          <p:nvPr>
            <p:ph type="ftr" sz="quarter" idx="10"/>
          </p:nvPr>
        </p:nvSpPr>
        <p:spPr/>
        <p:txBody>
          <a:bodyPr/>
          <a:lstStyle/>
          <a:p>
            <a:r>
              <a:rPr lang="de-DE"/>
              <a:t>© </a:t>
            </a:r>
            <a:r>
              <a:rPr lang="en-US" dirty="0"/>
              <a:t>LatentView Analytics. Confidential</a:t>
            </a:r>
          </a:p>
        </p:txBody>
      </p:sp>
      <p:sp>
        <p:nvSpPr>
          <p:cNvPr id="13" name="TextBox 12">
            <a:extLst>
              <a:ext uri="{FF2B5EF4-FFF2-40B4-BE49-F238E27FC236}">
                <a16:creationId xmlns:a16="http://schemas.microsoft.com/office/drawing/2014/main" id="{0D471617-0C03-4422-8159-98AA8A45D607}"/>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brings together the right blend of capabilities to helps clients get to their insights faster while improving trust</a:t>
            </a:r>
          </a:p>
        </p:txBody>
      </p:sp>
      <p:graphicFrame>
        <p:nvGraphicFramePr>
          <p:cNvPr id="2" name="Diagram 1">
            <a:extLst>
              <a:ext uri="{FF2B5EF4-FFF2-40B4-BE49-F238E27FC236}">
                <a16:creationId xmlns:a16="http://schemas.microsoft.com/office/drawing/2014/main" id="{0AF18FC3-4DD1-6445-B2B2-EE7FEBECDFD3}"/>
              </a:ext>
            </a:extLst>
          </p:cNvPr>
          <p:cNvGraphicFramePr/>
          <p:nvPr>
            <p:extLst>
              <p:ext uri="{D42A27DB-BD31-4B8C-83A1-F6EECF244321}">
                <p14:modId xmlns:p14="http://schemas.microsoft.com/office/powerpoint/2010/main" val="1794479118"/>
              </p:ext>
            </p:extLst>
          </p:nvPr>
        </p:nvGraphicFramePr>
        <p:xfrm>
          <a:off x="320842" y="1833968"/>
          <a:ext cx="5524535" cy="4060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3B3838E-C042-834B-BA87-827A222039A9}"/>
              </a:ext>
            </a:extLst>
          </p:cNvPr>
          <p:cNvSpPr txBox="1"/>
          <p:nvPr/>
        </p:nvSpPr>
        <p:spPr>
          <a:xfrm>
            <a:off x="740780" y="1301704"/>
            <a:ext cx="4699321" cy="369332"/>
          </a:xfrm>
          <a:prstGeom prst="rect">
            <a:avLst/>
          </a:prstGeom>
          <a:solidFill>
            <a:schemeClr val="accent6"/>
          </a:solidFill>
        </p:spPr>
        <p:txBody>
          <a:bodyPr wrap="square" rtlCol="0">
            <a:spAutoFit/>
          </a:bodyPr>
          <a:lstStyle/>
          <a:p>
            <a:pPr algn="ctr"/>
            <a:r>
              <a:rPr lang="en-US" b="1" dirty="0"/>
              <a:t>Capabilities</a:t>
            </a:r>
          </a:p>
        </p:txBody>
      </p:sp>
      <p:sp>
        <p:nvSpPr>
          <p:cNvPr id="14" name="TextBox 13">
            <a:extLst>
              <a:ext uri="{FF2B5EF4-FFF2-40B4-BE49-F238E27FC236}">
                <a16:creationId xmlns:a16="http://schemas.microsoft.com/office/drawing/2014/main" id="{7BDAE997-66EB-DB4F-87C3-F2A36A3C91C8}"/>
              </a:ext>
            </a:extLst>
          </p:cNvPr>
          <p:cNvSpPr txBox="1"/>
          <p:nvPr/>
        </p:nvSpPr>
        <p:spPr>
          <a:xfrm>
            <a:off x="6088285" y="1301704"/>
            <a:ext cx="5717892" cy="369332"/>
          </a:xfrm>
          <a:prstGeom prst="rect">
            <a:avLst/>
          </a:prstGeom>
          <a:solidFill>
            <a:schemeClr val="accent6"/>
          </a:solidFill>
        </p:spPr>
        <p:txBody>
          <a:bodyPr wrap="square" rtlCol="0">
            <a:spAutoFit/>
          </a:bodyPr>
          <a:lstStyle/>
          <a:p>
            <a:pPr algn="ctr"/>
            <a:r>
              <a:rPr lang="en-US" b="1" dirty="0"/>
              <a:t>Use Cases</a:t>
            </a:r>
          </a:p>
        </p:txBody>
      </p:sp>
      <p:graphicFrame>
        <p:nvGraphicFramePr>
          <p:cNvPr id="5" name="Diagram 4">
            <a:extLst>
              <a:ext uri="{FF2B5EF4-FFF2-40B4-BE49-F238E27FC236}">
                <a16:creationId xmlns:a16="http://schemas.microsoft.com/office/drawing/2014/main" id="{74B4FE9F-B904-AC44-8F42-6AB6FA76E166}"/>
              </a:ext>
            </a:extLst>
          </p:cNvPr>
          <p:cNvGraphicFramePr/>
          <p:nvPr>
            <p:extLst>
              <p:ext uri="{D42A27DB-BD31-4B8C-83A1-F6EECF244321}">
                <p14:modId xmlns:p14="http://schemas.microsoft.com/office/powerpoint/2010/main" val="1496222625"/>
              </p:ext>
            </p:extLst>
          </p:nvPr>
        </p:nvGraphicFramePr>
        <p:xfrm>
          <a:off x="6088285" y="1719436"/>
          <a:ext cx="5717892" cy="44742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riangle 6">
            <a:extLst>
              <a:ext uri="{FF2B5EF4-FFF2-40B4-BE49-F238E27FC236}">
                <a16:creationId xmlns:a16="http://schemas.microsoft.com/office/drawing/2014/main" id="{D4EBC49E-63BC-BC45-8DF7-1C517E61A29A}"/>
              </a:ext>
            </a:extLst>
          </p:cNvPr>
          <p:cNvSpPr/>
          <p:nvPr/>
        </p:nvSpPr>
        <p:spPr>
          <a:xfrm rot="5400000">
            <a:off x="5464795" y="3684834"/>
            <a:ext cx="858294" cy="358815"/>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9821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6A885D89-1B4A-4EAE-994F-1090AB3F01B7}"/>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35</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12" name="Title 3">
            <a:extLst>
              <a:ext uri="{FF2B5EF4-FFF2-40B4-BE49-F238E27FC236}">
                <a16:creationId xmlns:a16="http://schemas.microsoft.com/office/drawing/2014/main" id="{FB2F1759-263D-4EA7-AF4E-BE1281219FA2}"/>
              </a:ext>
            </a:extLst>
          </p:cNvPr>
          <p:cNvSpPr txBox="1">
            <a:spLocks/>
          </p:cNvSpPr>
          <p:nvPr/>
        </p:nvSpPr>
        <p:spPr>
          <a:xfrm>
            <a:off x="115076" y="0"/>
            <a:ext cx="11198918" cy="703385"/>
          </a:xfrm>
          <a:prstGeom prst="rect">
            <a:avLst/>
          </a:prstGeom>
        </p:spPr>
        <p:txBody>
          <a:bodyPr vert="horz" lIns="91440" tIns="45720" rIns="91440" bIns="45720" rtlCol="0" anchor="ctr">
            <a:normAutofit/>
          </a:bodyPr>
          <a:lstStyle>
            <a:lvl1pPr>
              <a:lnSpc>
                <a:spcPct val="90000"/>
              </a:lnSpc>
              <a:spcBef>
                <a:spcPct val="0"/>
              </a:spcBef>
              <a:buNone/>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LatentView’s Approach Data Engineering</a:t>
            </a:r>
          </a:p>
        </p:txBody>
      </p:sp>
      <p:sp>
        <p:nvSpPr>
          <p:cNvPr id="6" name="Footer Placeholder 5">
            <a:extLst>
              <a:ext uri="{FF2B5EF4-FFF2-40B4-BE49-F238E27FC236}">
                <a16:creationId xmlns:a16="http://schemas.microsoft.com/office/drawing/2014/main" id="{2A68FCFE-4322-4463-894F-3AA1897A93CD}"/>
              </a:ext>
            </a:extLst>
          </p:cNvPr>
          <p:cNvSpPr>
            <a:spLocks noGrp="1"/>
          </p:cNvSpPr>
          <p:nvPr>
            <p:ph type="ftr" sz="quarter" idx="10"/>
          </p:nvPr>
        </p:nvSpPr>
        <p:spPr/>
        <p:txBody>
          <a:bodyPr/>
          <a:lstStyle/>
          <a:p>
            <a:r>
              <a:rPr lang="de-DE"/>
              <a:t>© </a:t>
            </a:r>
            <a:r>
              <a:rPr lang="en-US" dirty="0"/>
              <a:t>LatentView Analytics. Confidential</a:t>
            </a:r>
          </a:p>
        </p:txBody>
      </p:sp>
      <p:sp>
        <p:nvSpPr>
          <p:cNvPr id="13" name="TextBox 12">
            <a:extLst>
              <a:ext uri="{FF2B5EF4-FFF2-40B4-BE49-F238E27FC236}">
                <a16:creationId xmlns:a16="http://schemas.microsoft.com/office/drawing/2014/main" id="{0D471617-0C03-4422-8159-98AA8A45D607}"/>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Our business-</a:t>
            </a:r>
            <a:r>
              <a:rPr lang="en-US" sz="2200" i="1" dirty="0">
                <a:solidFill>
                  <a:srgbClr val="000000"/>
                </a:solidFill>
                <a:latin typeface="Calibri"/>
              </a:rPr>
              <a:t>focused </a:t>
            </a:r>
            <a:r>
              <a:rPr kumimoji="0" lang="en-US" sz="2200" b="0" i="1" u="none" strike="noStrike" kern="1200" cap="none" spc="0" normalizeH="0" baseline="0" noProof="0" dirty="0">
                <a:ln>
                  <a:noFill/>
                </a:ln>
                <a:solidFill>
                  <a:srgbClr val="000000"/>
                </a:solidFill>
                <a:effectLst/>
                <a:uLnTx/>
                <a:uFillTx/>
                <a:latin typeface="Calibri"/>
                <a:ea typeface="+mn-ea"/>
                <a:cs typeface="+mn-cs"/>
              </a:rPr>
              <a:t>approach helps provide different levels of end user capabilities from any source of data by leveraging modern architectures</a:t>
            </a:r>
          </a:p>
        </p:txBody>
      </p:sp>
      <p:graphicFrame>
        <p:nvGraphicFramePr>
          <p:cNvPr id="2" name="Diagram 1">
            <a:extLst>
              <a:ext uri="{FF2B5EF4-FFF2-40B4-BE49-F238E27FC236}">
                <a16:creationId xmlns:a16="http://schemas.microsoft.com/office/drawing/2014/main" id="{CCCCE547-B667-F541-A103-2487E3E288FB}"/>
              </a:ext>
            </a:extLst>
          </p:cNvPr>
          <p:cNvGraphicFramePr/>
          <p:nvPr>
            <p:extLst>
              <p:ext uri="{D42A27DB-BD31-4B8C-83A1-F6EECF244321}">
                <p14:modId xmlns:p14="http://schemas.microsoft.com/office/powerpoint/2010/main" val="1904632"/>
              </p:ext>
            </p:extLst>
          </p:nvPr>
        </p:nvGraphicFramePr>
        <p:xfrm>
          <a:off x="2032000" y="1414272"/>
          <a:ext cx="8128000" cy="4724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5718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557557-0565-8449-89FF-CCA234BBF058}"/>
              </a:ext>
            </a:extLst>
          </p:cNvPr>
          <p:cNvGrpSpPr/>
          <p:nvPr/>
        </p:nvGrpSpPr>
        <p:grpSpPr>
          <a:xfrm>
            <a:off x="4586610" y="958193"/>
            <a:ext cx="2438400" cy="2343645"/>
            <a:chOff x="4619409" y="687736"/>
            <a:chExt cx="2438400" cy="2343645"/>
          </a:xfrm>
        </p:grpSpPr>
        <p:sp>
          <p:nvSpPr>
            <p:cNvPr id="62" name="Rectangle 61">
              <a:extLst>
                <a:ext uri="{FF2B5EF4-FFF2-40B4-BE49-F238E27FC236}">
                  <a16:creationId xmlns:a16="http://schemas.microsoft.com/office/drawing/2014/main" id="{160AC0A3-90BB-E049-91F5-72CF5A4AE7BA}"/>
                </a:ext>
              </a:extLst>
            </p:cNvPr>
            <p:cNvSpPr/>
            <p:nvPr/>
          </p:nvSpPr>
          <p:spPr>
            <a:xfrm>
              <a:off x="4619409" y="687736"/>
              <a:ext cx="2438400" cy="1157288"/>
            </a:xfrm>
            <a:prstGeom prst="rect">
              <a:avLst/>
            </a:prstGeom>
            <a:solidFill>
              <a:srgbClr val="0786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71" name="Oval 70">
              <a:extLst>
                <a:ext uri="{FF2B5EF4-FFF2-40B4-BE49-F238E27FC236}">
                  <a16:creationId xmlns:a16="http://schemas.microsoft.com/office/drawing/2014/main" id="{FDA4295C-B6EB-6D4D-88FA-3B41E5F343F9}"/>
                </a:ext>
              </a:extLst>
            </p:cNvPr>
            <p:cNvSpPr/>
            <p:nvPr/>
          </p:nvSpPr>
          <p:spPr>
            <a:xfrm>
              <a:off x="5495709" y="1512086"/>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3" name="Freeform 476">
              <a:extLst>
                <a:ext uri="{FF2B5EF4-FFF2-40B4-BE49-F238E27FC236}">
                  <a16:creationId xmlns:a16="http://schemas.microsoft.com/office/drawing/2014/main" id="{85B5D185-0988-B649-958E-D8356CD35F68}"/>
                </a:ext>
              </a:extLst>
            </p:cNvPr>
            <p:cNvSpPr>
              <a:spLocks noChangeAspect="1" noEditPoints="1"/>
            </p:cNvSpPr>
            <p:nvPr/>
          </p:nvSpPr>
          <p:spPr bwMode="auto">
            <a:xfrm>
              <a:off x="5477864" y="793035"/>
              <a:ext cx="696089" cy="548640"/>
            </a:xfrm>
            <a:custGeom>
              <a:avLst/>
              <a:gdLst>
                <a:gd name="T0" fmla="*/ 30 w 104"/>
                <a:gd name="T1" fmla="*/ 17 h 82"/>
                <a:gd name="T2" fmla="*/ 24 w 104"/>
                <a:gd name="T3" fmla="*/ 23 h 82"/>
                <a:gd name="T4" fmla="*/ 6 w 104"/>
                <a:gd name="T5" fmla="*/ 23 h 82"/>
                <a:gd name="T6" fmla="*/ 0 w 104"/>
                <a:gd name="T7" fmla="*/ 17 h 82"/>
                <a:gd name="T8" fmla="*/ 0 w 104"/>
                <a:gd name="T9" fmla="*/ 6 h 82"/>
                <a:gd name="T10" fmla="*/ 6 w 104"/>
                <a:gd name="T11" fmla="*/ 0 h 82"/>
                <a:gd name="T12" fmla="*/ 24 w 104"/>
                <a:gd name="T13" fmla="*/ 0 h 82"/>
                <a:gd name="T14" fmla="*/ 30 w 104"/>
                <a:gd name="T15" fmla="*/ 6 h 82"/>
                <a:gd name="T16" fmla="*/ 30 w 104"/>
                <a:gd name="T17" fmla="*/ 17 h 82"/>
                <a:gd name="T18" fmla="*/ 30 w 104"/>
                <a:gd name="T19" fmla="*/ 47 h 82"/>
                <a:gd name="T20" fmla="*/ 24 w 104"/>
                <a:gd name="T21" fmla="*/ 52 h 82"/>
                <a:gd name="T22" fmla="*/ 6 w 104"/>
                <a:gd name="T23" fmla="*/ 52 h 82"/>
                <a:gd name="T24" fmla="*/ 0 w 104"/>
                <a:gd name="T25" fmla="*/ 47 h 82"/>
                <a:gd name="T26" fmla="*/ 0 w 104"/>
                <a:gd name="T27" fmla="*/ 36 h 82"/>
                <a:gd name="T28" fmla="*/ 6 w 104"/>
                <a:gd name="T29" fmla="*/ 30 h 82"/>
                <a:gd name="T30" fmla="*/ 24 w 104"/>
                <a:gd name="T31" fmla="*/ 30 h 82"/>
                <a:gd name="T32" fmla="*/ 30 w 104"/>
                <a:gd name="T33" fmla="*/ 36 h 82"/>
                <a:gd name="T34" fmla="*/ 30 w 104"/>
                <a:gd name="T35" fmla="*/ 47 h 82"/>
                <a:gd name="T36" fmla="*/ 30 w 104"/>
                <a:gd name="T37" fmla="*/ 77 h 82"/>
                <a:gd name="T38" fmla="*/ 24 w 104"/>
                <a:gd name="T39" fmla="*/ 82 h 82"/>
                <a:gd name="T40" fmla="*/ 6 w 104"/>
                <a:gd name="T41" fmla="*/ 82 h 82"/>
                <a:gd name="T42" fmla="*/ 0 w 104"/>
                <a:gd name="T43" fmla="*/ 77 h 82"/>
                <a:gd name="T44" fmla="*/ 0 w 104"/>
                <a:gd name="T45" fmla="*/ 65 h 82"/>
                <a:gd name="T46" fmla="*/ 6 w 104"/>
                <a:gd name="T47" fmla="*/ 60 h 82"/>
                <a:gd name="T48" fmla="*/ 24 w 104"/>
                <a:gd name="T49" fmla="*/ 60 h 82"/>
                <a:gd name="T50" fmla="*/ 30 w 104"/>
                <a:gd name="T51" fmla="*/ 65 h 82"/>
                <a:gd name="T52" fmla="*/ 30 w 104"/>
                <a:gd name="T53" fmla="*/ 77 h 82"/>
                <a:gd name="T54" fmla="*/ 104 w 104"/>
                <a:gd name="T55" fmla="*/ 17 h 82"/>
                <a:gd name="T56" fmla="*/ 99 w 104"/>
                <a:gd name="T57" fmla="*/ 23 h 82"/>
                <a:gd name="T58" fmla="*/ 43 w 104"/>
                <a:gd name="T59" fmla="*/ 23 h 82"/>
                <a:gd name="T60" fmla="*/ 37 w 104"/>
                <a:gd name="T61" fmla="*/ 17 h 82"/>
                <a:gd name="T62" fmla="*/ 37 w 104"/>
                <a:gd name="T63" fmla="*/ 6 h 82"/>
                <a:gd name="T64" fmla="*/ 43 w 104"/>
                <a:gd name="T65" fmla="*/ 0 h 82"/>
                <a:gd name="T66" fmla="*/ 99 w 104"/>
                <a:gd name="T67" fmla="*/ 0 h 82"/>
                <a:gd name="T68" fmla="*/ 104 w 104"/>
                <a:gd name="T69" fmla="*/ 6 h 82"/>
                <a:gd name="T70" fmla="*/ 104 w 104"/>
                <a:gd name="T71" fmla="*/ 17 h 82"/>
                <a:gd name="T72" fmla="*/ 104 w 104"/>
                <a:gd name="T73" fmla="*/ 47 h 82"/>
                <a:gd name="T74" fmla="*/ 99 w 104"/>
                <a:gd name="T75" fmla="*/ 52 h 82"/>
                <a:gd name="T76" fmla="*/ 43 w 104"/>
                <a:gd name="T77" fmla="*/ 52 h 82"/>
                <a:gd name="T78" fmla="*/ 37 w 104"/>
                <a:gd name="T79" fmla="*/ 47 h 82"/>
                <a:gd name="T80" fmla="*/ 37 w 104"/>
                <a:gd name="T81" fmla="*/ 36 h 82"/>
                <a:gd name="T82" fmla="*/ 43 w 104"/>
                <a:gd name="T83" fmla="*/ 30 h 82"/>
                <a:gd name="T84" fmla="*/ 99 w 104"/>
                <a:gd name="T85" fmla="*/ 30 h 82"/>
                <a:gd name="T86" fmla="*/ 104 w 104"/>
                <a:gd name="T87" fmla="*/ 36 h 82"/>
                <a:gd name="T88" fmla="*/ 104 w 104"/>
                <a:gd name="T89" fmla="*/ 47 h 82"/>
                <a:gd name="T90" fmla="*/ 104 w 104"/>
                <a:gd name="T91" fmla="*/ 77 h 82"/>
                <a:gd name="T92" fmla="*/ 99 w 104"/>
                <a:gd name="T93" fmla="*/ 82 h 82"/>
                <a:gd name="T94" fmla="*/ 43 w 104"/>
                <a:gd name="T95" fmla="*/ 82 h 82"/>
                <a:gd name="T96" fmla="*/ 37 w 104"/>
                <a:gd name="T97" fmla="*/ 77 h 82"/>
                <a:gd name="T98" fmla="*/ 37 w 104"/>
                <a:gd name="T99" fmla="*/ 65 h 82"/>
                <a:gd name="T100" fmla="*/ 43 w 104"/>
                <a:gd name="T101" fmla="*/ 60 h 82"/>
                <a:gd name="T102" fmla="*/ 99 w 104"/>
                <a:gd name="T103" fmla="*/ 60 h 82"/>
                <a:gd name="T104" fmla="*/ 104 w 104"/>
                <a:gd name="T105" fmla="*/ 65 h 82"/>
                <a:gd name="T106" fmla="*/ 104 w 104"/>
                <a:gd name="T10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82">
                  <a:moveTo>
                    <a:pt x="30" y="17"/>
                  </a:moveTo>
                  <a:cubicBezTo>
                    <a:pt x="30" y="20"/>
                    <a:pt x="27" y="23"/>
                    <a:pt x="24" y="23"/>
                  </a:cubicBezTo>
                  <a:cubicBezTo>
                    <a:pt x="6" y="23"/>
                    <a:pt x="6" y="23"/>
                    <a:pt x="6" y="23"/>
                  </a:cubicBezTo>
                  <a:cubicBezTo>
                    <a:pt x="3" y="23"/>
                    <a:pt x="0" y="20"/>
                    <a:pt x="0" y="17"/>
                  </a:cubicBezTo>
                  <a:cubicBezTo>
                    <a:pt x="0" y="6"/>
                    <a:pt x="0" y="6"/>
                    <a:pt x="0" y="6"/>
                  </a:cubicBezTo>
                  <a:cubicBezTo>
                    <a:pt x="0" y="3"/>
                    <a:pt x="3" y="0"/>
                    <a:pt x="6" y="0"/>
                  </a:cubicBezTo>
                  <a:cubicBezTo>
                    <a:pt x="24" y="0"/>
                    <a:pt x="24" y="0"/>
                    <a:pt x="24" y="0"/>
                  </a:cubicBezTo>
                  <a:cubicBezTo>
                    <a:pt x="27" y="0"/>
                    <a:pt x="30" y="3"/>
                    <a:pt x="30" y="6"/>
                  </a:cubicBezTo>
                  <a:lnTo>
                    <a:pt x="30" y="17"/>
                  </a:lnTo>
                  <a:close/>
                  <a:moveTo>
                    <a:pt x="30" y="47"/>
                  </a:moveTo>
                  <a:cubicBezTo>
                    <a:pt x="30" y="50"/>
                    <a:pt x="27" y="52"/>
                    <a:pt x="24" y="52"/>
                  </a:cubicBezTo>
                  <a:cubicBezTo>
                    <a:pt x="6" y="52"/>
                    <a:pt x="6" y="52"/>
                    <a:pt x="6" y="52"/>
                  </a:cubicBezTo>
                  <a:cubicBezTo>
                    <a:pt x="3" y="52"/>
                    <a:pt x="0" y="50"/>
                    <a:pt x="0" y="47"/>
                  </a:cubicBezTo>
                  <a:cubicBezTo>
                    <a:pt x="0" y="36"/>
                    <a:pt x="0" y="36"/>
                    <a:pt x="0" y="36"/>
                  </a:cubicBezTo>
                  <a:cubicBezTo>
                    <a:pt x="0" y="33"/>
                    <a:pt x="3" y="30"/>
                    <a:pt x="6" y="30"/>
                  </a:cubicBezTo>
                  <a:cubicBezTo>
                    <a:pt x="24" y="30"/>
                    <a:pt x="24" y="30"/>
                    <a:pt x="24" y="30"/>
                  </a:cubicBezTo>
                  <a:cubicBezTo>
                    <a:pt x="27" y="30"/>
                    <a:pt x="30" y="33"/>
                    <a:pt x="30" y="36"/>
                  </a:cubicBezTo>
                  <a:lnTo>
                    <a:pt x="30" y="47"/>
                  </a:lnTo>
                  <a:close/>
                  <a:moveTo>
                    <a:pt x="30" y="77"/>
                  </a:moveTo>
                  <a:cubicBezTo>
                    <a:pt x="30" y="80"/>
                    <a:pt x="27" y="82"/>
                    <a:pt x="24" y="82"/>
                  </a:cubicBezTo>
                  <a:cubicBezTo>
                    <a:pt x="6" y="82"/>
                    <a:pt x="6" y="82"/>
                    <a:pt x="6" y="82"/>
                  </a:cubicBezTo>
                  <a:cubicBezTo>
                    <a:pt x="3" y="82"/>
                    <a:pt x="0" y="80"/>
                    <a:pt x="0" y="77"/>
                  </a:cubicBezTo>
                  <a:cubicBezTo>
                    <a:pt x="0" y="65"/>
                    <a:pt x="0" y="65"/>
                    <a:pt x="0" y="65"/>
                  </a:cubicBezTo>
                  <a:cubicBezTo>
                    <a:pt x="0" y="62"/>
                    <a:pt x="3" y="60"/>
                    <a:pt x="6" y="60"/>
                  </a:cubicBezTo>
                  <a:cubicBezTo>
                    <a:pt x="24" y="60"/>
                    <a:pt x="24" y="60"/>
                    <a:pt x="24" y="60"/>
                  </a:cubicBezTo>
                  <a:cubicBezTo>
                    <a:pt x="27" y="60"/>
                    <a:pt x="30" y="62"/>
                    <a:pt x="30" y="65"/>
                  </a:cubicBezTo>
                  <a:lnTo>
                    <a:pt x="30" y="77"/>
                  </a:lnTo>
                  <a:close/>
                  <a:moveTo>
                    <a:pt x="104" y="17"/>
                  </a:moveTo>
                  <a:cubicBezTo>
                    <a:pt x="104" y="20"/>
                    <a:pt x="102" y="23"/>
                    <a:pt x="99" y="23"/>
                  </a:cubicBezTo>
                  <a:cubicBezTo>
                    <a:pt x="43" y="23"/>
                    <a:pt x="43" y="23"/>
                    <a:pt x="43" y="23"/>
                  </a:cubicBezTo>
                  <a:cubicBezTo>
                    <a:pt x="40" y="23"/>
                    <a:pt x="37" y="20"/>
                    <a:pt x="37" y="17"/>
                  </a:cubicBezTo>
                  <a:cubicBezTo>
                    <a:pt x="37" y="6"/>
                    <a:pt x="37" y="6"/>
                    <a:pt x="37" y="6"/>
                  </a:cubicBezTo>
                  <a:cubicBezTo>
                    <a:pt x="37" y="3"/>
                    <a:pt x="40" y="0"/>
                    <a:pt x="43" y="0"/>
                  </a:cubicBezTo>
                  <a:cubicBezTo>
                    <a:pt x="99" y="0"/>
                    <a:pt x="99" y="0"/>
                    <a:pt x="99" y="0"/>
                  </a:cubicBezTo>
                  <a:cubicBezTo>
                    <a:pt x="102" y="0"/>
                    <a:pt x="104" y="3"/>
                    <a:pt x="104" y="6"/>
                  </a:cubicBezTo>
                  <a:lnTo>
                    <a:pt x="104" y="17"/>
                  </a:lnTo>
                  <a:close/>
                  <a:moveTo>
                    <a:pt x="104" y="47"/>
                  </a:moveTo>
                  <a:cubicBezTo>
                    <a:pt x="104" y="50"/>
                    <a:pt x="102" y="52"/>
                    <a:pt x="99" y="52"/>
                  </a:cubicBezTo>
                  <a:cubicBezTo>
                    <a:pt x="43" y="52"/>
                    <a:pt x="43" y="52"/>
                    <a:pt x="43" y="52"/>
                  </a:cubicBezTo>
                  <a:cubicBezTo>
                    <a:pt x="40" y="52"/>
                    <a:pt x="37" y="50"/>
                    <a:pt x="37" y="47"/>
                  </a:cubicBezTo>
                  <a:cubicBezTo>
                    <a:pt x="37" y="36"/>
                    <a:pt x="37" y="36"/>
                    <a:pt x="37" y="36"/>
                  </a:cubicBezTo>
                  <a:cubicBezTo>
                    <a:pt x="37" y="33"/>
                    <a:pt x="40" y="30"/>
                    <a:pt x="43" y="30"/>
                  </a:cubicBezTo>
                  <a:cubicBezTo>
                    <a:pt x="99" y="30"/>
                    <a:pt x="99" y="30"/>
                    <a:pt x="99" y="30"/>
                  </a:cubicBezTo>
                  <a:cubicBezTo>
                    <a:pt x="102" y="30"/>
                    <a:pt x="104" y="33"/>
                    <a:pt x="104" y="36"/>
                  </a:cubicBezTo>
                  <a:lnTo>
                    <a:pt x="104" y="47"/>
                  </a:lnTo>
                  <a:close/>
                  <a:moveTo>
                    <a:pt x="104" y="77"/>
                  </a:moveTo>
                  <a:cubicBezTo>
                    <a:pt x="104" y="80"/>
                    <a:pt x="102" y="82"/>
                    <a:pt x="99" y="82"/>
                  </a:cubicBezTo>
                  <a:cubicBezTo>
                    <a:pt x="43" y="82"/>
                    <a:pt x="43" y="82"/>
                    <a:pt x="43" y="82"/>
                  </a:cubicBezTo>
                  <a:cubicBezTo>
                    <a:pt x="40" y="82"/>
                    <a:pt x="37" y="80"/>
                    <a:pt x="37" y="77"/>
                  </a:cubicBezTo>
                  <a:cubicBezTo>
                    <a:pt x="37" y="65"/>
                    <a:pt x="37" y="65"/>
                    <a:pt x="37" y="65"/>
                  </a:cubicBezTo>
                  <a:cubicBezTo>
                    <a:pt x="37" y="62"/>
                    <a:pt x="40" y="60"/>
                    <a:pt x="43" y="60"/>
                  </a:cubicBezTo>
                  <a:cubicBezTo>
                    <a:pt x="99" y="60"/>
                    <a:pt x="99" y="60"/>
                    <a:pt x="99" y="60"/>
                  </a:cubicBezTo>
                  <a:cubicBezTo>
                    <a:pt x="102" y="60"/>
                    <a:pt x="104" y="62"/>
                    <a:pt x="104" y="65"/>
                  </a:cubicBezTo>
                  <a:lnTo>
                    <a:pt x="104" y="77"/>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id-ID" sz="1600">
                <a:latin typeface="Segoe UI" panose="020B0502040204020203" pitchFamily="34" charset="0"/>
                <a:ea typeface="Segoe UI" panose="020B0502040204020203" pitchFamily="34" charset="0"/>
                <a:cs typeface="Segoe UI" panose="020B0502040204020203" pitchFamily="34" charset="0"/>
              </a:endParaRPr>
            </a:p>
          </p:txBody>
        </p:sp>
        <p:sp>
          <p:nvSpPr>
            <p:cNvPr id="75" name="TextBox 74">
              <a:extLst>
                <a:ext uri="{FF2B5EF4-FFF2-40B4-BE49-F238E27FC236}">
                  <a16:creationId xmlns:a16="http://schemas.microsoft.com/office/drawing/2014/main" id="{422430A7-41D1-8547-AA32-26F9753B73DC}"/>
                </a:ext>
              </a:extLst>
            </p:cNvPr>
            <p:cNvSpPr txBox="1"/>
            <p:nvPr/>
          </p:nvSpPr>
          <p:spPr>
            <a:xfrm>
              <a:off x="5665373" y="1665913"/>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01</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F203E3E5-0AED-8A43-AF69-009BF9131333}"/>
                </a:ext>
              </a:extLst>
            </p:cNvPr>
            <p:cNvSpPr/>
            <p:nvPr/>
          </p:nvSpPr>
          <p:spPr>
            <a:xfrm>
              <a:off x="4619409" y="2938248"/>
              <a:ext cx="2438400" cy="93133"/>
            </a:xfrm>
            <a:prstGeom prst="rect">
              <a:avLst/>
            </a:prstGeom>
            <a:solidFill>
              <a:srgbClr val="0786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5" name="Text Placeholder 32">
              <a:extLst>
                <a:ext uri="{FF2B5EF4-FFF2-40B4-BE49-F238E27FC236}">
                  <a16:creationId xmlns:a16="http://schemas.microsoft.com/office/drawing/2014/main" id="{D5B4A8CB-463A-B540-A17C-6B339EDD6820}"/>
                </a:ext>
              </a:extLst>
            </p:cNvPr>
            <p:cNvSpPr txBox="1">
              <a:spLocks/>
            </p:cNvSpPr>
            <p:nvPr/>
          </p:nvSpPr>
          <p:spPr>
            <a:xfrm>
              <a:off x="4895496" y="2028654"/>
              <a:ext cx="1998134"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Understand People </a:t>
              </a:r>
              <a:r>
                <a:rPr lang="mr-IN" sz="1400" dirty="0">
                  <a:latin typeface="Segoe UI" panose="020B0502040204020203" pitchFamily="34" charset="0"/>
                  <a:ea typeface="Segoe UI" panose="020B0502040204020203" pitchFamily="34" charset="0"/>
                  <a:cs typeface="Lucida Sans"/>
                </a:rPr>
                <a:t>–</a:t>
              </a:r>
              <a:r>
                <a:rPr lang="en-US" sz="1400" dirty="0">
                  <a:latin typeface="Segoe UI" panose="020B0502040204020203" pitchFamily="34" charset="0"/>
                  <a:ea typeface="Segoe UI" panose="020B0502040204020203" pitchFamily="34" charset="0"/>
                  <a:cs typeface="Segoe UI" panose="020B0502040204020203" pitchFamily="34" charset="0"/>
                </a:rPr>
                <a:t> who, how they make decisions, biases, where they fall short</a:t>
              </a:r>
            </a:p>
          </p:txBody>
        </p:sp>
      </p:grpSp>
      <p:grpSp>
        <p:nvGrpSpPr>
          <p:cNvPr id="13" name="Group 12">
            <a:extLst>
              <a:ext uri="{FF2B5EF4-FFF2-40B4-BE49-F238E27FC236}">
                <a16:creationId xmlns:a16="http://schemas.microsoft.com/office/drawing/2014/main" id="{498C9EF5-8865-D141-A055-460FD11E355A}"/>
              </a:ext>
            </a:extLst>
          </p:cNvPr>
          <p:cNvGrpSpPr/>
          <p:nvPr/>
        </p:nvGrpSpPr>
        <p:grpSpPr>
          <a:xfrm>
            <a:off x="1454052" y="1712014"/>
            <a:ext cx="2438400" cy="2345290"/>
            <a:chOff x="1454052" y="1966844"/>
            <a:chExt cx="2438400" cy="2345290"/>
          </a:xfrm>
        </p:grpSpPr>
        <p:sp>
          <p:nvSpPr>
            <p:cNvPr id="66" name="Rectangle 65">
              <a:extLst>
                <a:ext uri="{FF2B5EF4-FFF2-40B4-BE49-F238E27FC236}">
                  <a16:creationId xmlns:a16="http://schemas.microsoft.com/office/drawing/2014/main" id="{AED1D837-C272-124E-AB59-4393FF91217D}"/>
                </a:ext>
              </a:extLst>
            </p:cNvPr>
            <p:cNvSpPr/>
            <p:nvPr/>
          </p:nvSpPr>
          <p:spPr>
            <a:xfrm>
              <a:off x="1454052" y="1966844"/>
              <a:ext cx="2438400" cy="11475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00">
                <a:solidFill>
                  <a:srgbClr val="F33745"/>
                </a:solidFill>
                <a:latin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CAC4AB91-C639-F543-B4F3-F17950DA697E}"/>
                </a:ext>
              </a:extLst>
            </p:cNvPr>
            <p:cNvSpPr/>
            <p:nvPr/>
          </p:nvSpPr>
          <p:spPr>
            <a:xfrm>
              <a:off x="2330352" y="2746468"/>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Garamond" charset="0"/>
                <a:cs typeface="Segoe UI" panose="020B0502040204020203" pitchFamily="34" charset="0"/>
              </a:endParaRPr>
            </a:p>
          </p:txBody>
        </p:sp>
        <p:sp>
          <p:nvSpPr>
            <p:cNvPr id="79" name="TextBox 78">
              <a:extLst>
                <a:ext uri="{FF2B5EF4-FFF2-40B4-BE49-F238E27FC236}">
                  <a16:creationId xmlns:a16="http://schemas.microsoft.com/office/drawing/2014/main" id="{6AAFE55E-0689-1944-85BB-4E27437306D0}"/>
                </a:ext>
              </a:extLst>
            </p:cNvPr>
            <p:cNvSpPr txBox="1"/>
            <p:nvPr/>
          </p:nvSpPr>
          <p:spPr>
            <a:xfrm>
              <a:off x="2492595" y="2895190"/>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05</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8A41D545-CBC3-2B4B-A6D7-E6BD627FF81E}"/>
                </a:ext>
              </a:extLst>
            </p:cNvPr>
            <p:cNvSpPr/>
            <p:nvPr/>
          </p:nvSpPr>
          <p:spPr>
            <a:xfrm>
              <a:off x="1454052" y="4219001"/>
              <a:ext cx="2438400" cy="931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00">
                <a:solidFill>
                  <a:srgbClr val="F33745"/>
                </a:solidFill>
                <a:latin typeface="Segoe UI" panose="020B0502040204020203" pitchFamily="34" charset="0"/>
                <a:cs typeface="Segoe UI" panose="020B0502040204020203" pitchFamily="34" charset="0"/>
              </a:endParaRPr>
            </a:p>
          </p:txBody>
        </p:sp>
        <p:sp>
          <p:nvSpPr>
            <p:cNvPr id="89" name="Text Placeholder 32">
              <a:extLst>
                <a:ext uri="{FF2B5EF4-FFF2-40B4-BE49-F238E27FC236}">
                  <a16:creationId xmlns:a16="http://schemas.microsoft.com/office/drawing/2014/main" id="{B94C8060-366E-D64D-B966-3AB51A4BEEFA}"/>
                </a:ext>
              </a:extLst>
            </p:cNvPr>
            <p:cNvSpPr txBox="1">
              <a:spLocks/>
            </p:cNvSpPr>
            <p:nvPr/>
          </p:nvSpPr>
          <p:spPr>
            <a:xfrm>
              <a:off x="1663912" y="3317629"/>
              <a:ext cx="207416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Drive accountable adoption of Analytics within the organization for better decision making</a:t>
              </a:r>
            </a:p>
          </p:txBody>
        </p:sp>
        <p:sp>
          <p:nvSpPr>
            <p:cNvPr id="94" name="Freeform 333">
              <a:extLst>
                <a:ext uri="{FF2B5EF4-FFF2-40B4-BE49-F238E27FC236}">
                  <a16:creationId xmlns:a16="http://schemas.microsoft.com/office/drawing/2014/main" id="{2B2CFFD7-3497-1942-A03C-86CB7621A7F2}"/>
                </a:ext>
              </a:extLst>
            </p:cNvPr>
            <p:cNvSpPr>
              <a:spLocks noEditPoints="1"/>
            </p:cNvSpPr>
            <p:nvPr/>
          </p:nvSpPr>
          <p:spPr bwMode="auto">
            <a:xfrm>
              <a:off x="2418803" y="2082355"/>
              <a:ext cx="500247" cy="489856"/>
            </a:xfrm>
            <a:custGeom>
              <a:avLst/>
              <a:gdLst>
                <a:gd name="T0" fmla="*/ 74 w 89"/>
                <a:gd name="T1" fmla="*/ 67 h 113"/>
                <a:gd name="T2" fmla="*/ 74 w 89"/>
                <a:gd name="T3" fmla="*/ 111 h 113"/>
                <a:gd name="T4" fmla="*/ 74 w 89"/>
                <a:gd name="T5" fmla="*/ 113 h 113"/>
                <a:gd name="T6" fmla="*/ 74 w 89"/>
                <a:gd name="T7" fmla="*/ 113 h 113"/>
                <a:gd name="T8" fmla="*/ 3 w 89"/>
                <a:gd name="T9" fmla="*/ 113 h 113"/>
                <a:gd name="T10" fmla="*/ 0 w 89"/>
                <a:gd name="T11" fmla="*/ 113 h 113"/>
                <a:gd name="T12" fmla="*/ 0 w 89"/>
                <a:gd name="T13" fmla="*/ 113 h 113"/>
                <a:gd name="T14" fmla="*/ 0 w 89"/>
                <a:gd name="T15" fmla="*/ 67 h 113"/>
                <a:gd name="T16" fmla="*/ 8 w 89"/>
                <a:gd name="T17" fmla="*/ 67 h 113"/>
                <a:gd name="T18" fmla="*/ 8 w 89"/>
                <a:gd name="T19" fmla="*/ 105 h 113"/>
                <a:gd name="T20" fmla="*/ 66 w 89"/>
                <a:gd name="T21" fmla="*/ 105 h 113"/>
                <a:gd name="T22" fmla="*/ 66 w 89"/>
                <a:gd name="T23" fmla="*/ 67 h 113"/>
                <a:gd name="T24" fmla="*/ 74 w 89"/>
                <a:gd name="T25" fmla="*/ 67 h 113"/>
                <a:gd name="T26" fmla="*/ 59 w 89"/>
                <a:gd name="T27" fmla="*/ 89 h 113"/>
                <a:gd name="T28" fmla="*/ 59 w 89"/>
                <a:gd name="T29" fmla="*/ 98 h 113"/>
                <a:gd name="T30" fmla="*/ 14 w 89"/>
                <a:gd name="T31" fmla="*/ 98 h 113"/>
                <a:gd name="T32" fmla="*/ 14 w 89"/>
                <a:gd name="T33" fmla="*/ 89 h 113"/>
                <a:gd name="T34" fmla="*/ 59 w 89"/>
                <a:gd name="T35" fmla="*/ 89 h 113"/>
                <a:gd name="T36" fmla="*/ 16 w 89"/>
                <a:gd name="T37" fmla="*/ 72 h 113"/>
                <a:gd name="T38" fmla="*/ 60 w 89"/>
                <a:gd name="T39" fmla="*/ 76 h 113"/>
                <a:gd name="T40" fmla="*/ 59 w 89"/>
                <a:gd name="T41" fmla="*/ 86 h 113"/>
                <a:gd name="T42" fmla="*/ 15 w 89"/>
                <a:gd name="T43" fmla="*/ 81 h 113"/>
                <a:gd name="T44" fmla="*/ 16 w 89"/>
                <a:gd name="T45" fmla="*/ 72 h 113"/>
                <a:gd name="T46" fmla="*/ 20 w 89"/>
                <a:gd name="T47" fmla="*/ 52 h 113"/>
                <a:gd name="T48" fmla="*/ 63 w 89"/>
                <a:gd name="T49" fmla="*/ 64 h 113"/>
                <a:gd name="T50" fmla="*/ 60 w 89"/>
                <a:gd name="T51" fmla="*/ 73 h 113"/>
                <a:gd name="T52" fmla="*/ 18 w 89"/>
                <a:gd name="T53" fmla="*/ 62 h 113"/>
                <a:gd name="T54" fmla="*/ 20 w 89"/>
                <a:gd name="T55" fmla="*/ 52 h 113"/>
                <a:gd name="T56" fmla="*/ 30 w 89"/>
                <a:gd name="T57" fmla="*/ 30 h 113"/>
                <a:gd name="T58" fmla="*/ 68 w 89"/>
                <a:gd name="T59" fmla="*/ 53 h 113"/>
                <a:gd name="T60" fmla="*/ 63 w 89"/>
                <a:gd name="T61" fmla="*/ 62 h 113"/>
                <a:gd name="T62" fmla="*/ 26 w 89"/>
                <a:gd name="T63" fmla="*/ 39 h 113"/>
                <a:gd name="T64" fmla="*/ 30 w 89"/>
                <a:gd name="T65" fmla="*/ 30 h 113"/>
                <a:gd name="T66" fmla="*/ 53 w 89"/>
                <a:gd name="T67" fmla="*/ 10 h 113"/>
                <a:gd name="T68" fmla="*/ 78 w 89"/>
                <a:gd name="T69" fmla="*/ 46 h 113"/>
                <a:gd name="T70" fmla="*/ 70 w 89"/>
                <a:gd name="T71" fmla="*/ 52 h 113"/>
                <a:gd name="T72" fmla="*/ 45 w 89"/>
                <a:gd name="T73" fmla="*/ 15 h 113"/>
                <a:gd name="T74" fmla="*/ 53 w 89"/>
                <a:gd name="T75" fmla="*/ 10 h 113"/>
                <a:gd name="T76" fmla="*/ 81 w 89"/>
                <a:gd name="T77" fmla="*/ 0 h 113"/>
                <a:gd name="T78" fmla="*/ 89 w 89"/>
                <a:gd name="T79" fmla="*/ 44 h 113"/>
                <a:gd name="T80" fmla="*/ 79 w 89"/>
                <a:gd name="T81" fmla="*/ 46 h 113"/>
                <a:gd name="T82" fmla="*/ 72 w 89"/>
                <a:gd name="T83" fmla="*/ 2 h 113"/>
                <a:gd name="T84" fmla="*/ 81 w 89"/>
                <a:gd name="T8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113">
                  <a:moveTo>
                    <a:pt x="74" y="67"/>
                  </a:moveTo>
                  <a:lnTo>
                    <a:pt x="74" y="111"/>
                  </a:lnTo>
                  <a:lnTo>
                    <a:pt x="74" y="113"/>
                  </a:lnTo>
                  <a:lnTo>
                    <a:pt x="74" y="113"/>
                  </a:lnTo>
                  <a:lnTo>
                    <a:pt x="3" y="113"/>
                  </a:lnTo>
                  <a:lnTo>
                    <a:pt x="0" y="113"/>
                  </a:lnTo>
                  <a:lnTo>
                    <a:pt x="0" y="113"/>
                  </a:lnTo>
                  <a:lnTo>
                    <a:pt x="0" y="67"/>
                  </a:lnTo>
                  <a:lnTo>
                    <a:pt x="8" y="67"/>
                  </a:lnTo>
                  <a:lnTo>
                    <a:pt x="8" y="105"/>
                  </a:lnTo>
                  <a:lnTo>
                    <a:pt x="66" y="105"/>
                  </a:lnTo>
                  <a:lnTo>
                    <a:pt x="66" y="67"/>
                  </a:lnTo>
                  <a:lnTo>
                    <a:pt x="74" y="67"/>
                  </a:lnTo>
                  <a:close/>
                  <a:moveTo>
                    <a:pt x="59" y="89"/>
                  </a:moveTo>
                  <a:lnTo>
                    <a:pt x="59" y="98"/>
                  </a:lnTo>
                  <a:lnTo>
                    <a:pt x="14" y="98"/>
                  </a:lnTo>
                  <a:lnTo>
                    <a:pt x="14" y="89"/>
                  </a:lnTo>
                  <a:lnTo>
                    <a:pt x="59" y="89"/>
                  </a:lnTo>
                  <a:close/>
                  <a:moveTo>
                    <a:pt x="16" y="72"/>
                  </a:moveTo>
                  <a:lnTo>
                    <a:pt x="60" y="76"/>
                  </a:lnTo>
                  <a:lnTo>
                    <a:pt x="59" y="86"/>
                  </a:lnTo>
                  <a:lnTo>
                    <a:pt x="15" y="81"/>
                  </a:lnTo>
                  <a:lnTo>
                    <a:pt x="16" y="72"/>
                  </a:lnTo>
                  <a:close/>
                  <a:moveTo>
                    <a:pt x="20" y="52"/>
                  </a:moveTo>
                  <a:lnTo>
                    <a:pt x="63" y="64"/>
                  </a:lnTo>
                  <a:lnTo>
                    <a:pt x="60" y="73"/>
                  </a:lnTo>
                  <a:lnTo>
                    <a:pt x="18" y="62"/>
                  </a:lnTo>
                  <a:lnTo>
                    <a:pt x="20" y="52"/>
                  </a:lnTo>
                  <a:close/>
                  <a:moveTo>
                    <a:pt x="30" y="30"/>
                  </a:moveTo>
                  <a:lnTo>
                    <a:pt x="68" y="53"/>
                  </a:lnTo>
                  <a:lnTo>
                    <a:pt x="63" y="62"/>
                  </a:lnTo>
                  <a:lnTo>
                    <a:pt x="26" y="39"/>
                  </a:lnTo>
                  <a:lnTo>
                    <a:pt x="30" y="30"/>
                  </a:lnTo>
                  <a:close/>
                  <a:moveTo>
                    <a:pt x="53" y="10"/>
                  </a:moveTo>
                  <a:lnTo>
                    <a:pt x="78" y="46"/>
                  </a:lnTo>
                  <a:lnTo>
                    <a:pt x="70" y="52"/>
                  </a:lnTo>
                  <a:lnTo>
                    <a:pt x="45" y="15"/>
                  </a:lnTo>
                  <a:lnTo>
                    <a:pt x="53" y="10"/>
                  </a:lnTo>
                  <a:close/>
                  <a:moveTo>
                    <a:pt x="81" y="0"/>
                  </a:moveTo>
                  <a:lnTo>
                    <a:pt x="89" y="44"/>
                  </a:lnTo>
                  <a:lnTo>
                    <a:pt x="79" y="46"/>
                  </a:lnTo>
                  <a:lnTo>
                    <a:pt x="72" y="2"/>
                  </a:lnTo>
                  <a:lnTo>
                    <a:pt x="81"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1D1E84E8-C7EB-8647-AE55-EC30343A8EA9}"/>
              </a:ext>
            </a:extLst>
          </p:cNvPr>
          <p:cNvGrpSpPr/>
          <p:nvPr/>
        </p:nvGrpSpPr>
        <p:grpSpPr>
          <a:xfrm>
            <a:off x="7817790" y="1713746"/>
            <a:ext cx="2438400" cy="2343558"/>
            <a:chOff x="7897163" y="686090"/>
            <a:chExt cx="2438400" cy="2343558"/>
          </a:xfrm>
        </p:grpSpPr>
        <p:sp>
          <p:nvSpPr>
            <p:cNvPr id="63" name="Rectangle 62">
              <a:extLst>
                <a:ext uri="{FF2B5EF4-FFF2-40B4-BE49-F238E27FC236}">
                  <a16:creationId xmlns:a16="http://schemas.microsoft.com/office/drawing/2014/main" id="{6C9EBA29-A82D-C442-A355-42A0020EA2DF}"/>
                </a:ext>
              </a:extLst>
            </p:cNvPr>
            <p:cNvSpPr/>
            <p:nvPr/>
          </p:nvSpPr>
          <p:spPr>
            <a:xfrm>
              <a:off x="7897163" y="686090"/>
              <a:ext cx="2438400" cy="1147594"/>
            </a:xfrm>
            <a:prstGeom prst="rect">
              <a:avLst/>
            </a:prstGeom>
            <a:solidFill>
              <a:srgbClr val="BD1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68" name="Oval 67">
              <a:extLst>
                <a:ext uri="{FF2B5EF4-FFF2-40B4-BE49-F238E27FC236}">
                  <a16:creationId xmlns:a16="http://schemas.microsoft.com/office/drawing/2014/main" id="{E13F2F3F-B4E4-F94B-AA2F-693E0450BCDB}"/>
                </a:ext>
              </a:extLst>
            </p:cNvPr>
            <p:cNvSpPr/>
            <p:nvPr/>
          </p:nvSpPr>
          <p:spPr>
            <a:xfrm>
              <a:off x="8884577" y="1476142"/>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4" name="Freeform 574">
              <a:extLst>
                <a:ext uri="{FF2B5EF4-FFF2-40B4-BE49-F238E27FC236}">
                  <a16:creationId xmlns:a16="http://schemas.microsoft.com/office/drawing/2014/main" id="{8D978D17-C156-2641-969C-5FC7B0D03076}"/>
                </a:ext>
              </a:extLst>
            </p:cNvPr>
            <p:cNvSpPr>
              <a:spLocks noChangeAspect="1" noEditPoints="1"/>
            </p:cNvSpPr>
            <p:nvPr/>
          </p:nvSpPr>
          <p:spPr bwMode="auto">
            <a:xfrm>
              <a:off x="8892134" y="767830"/>
              <a:ext cx="696089" cy="548640"/>
            </a:xfrm>
            <a:custGeom>
              <a:avLst/>
              <a:gdLst>
                <a:gd name="T0" fmla="*/ 41 w 104"/>
                <a:gd name="T1" fmla="*/ 60 h 82"/>
                <a:gd name="T2" fmla="*/ 31 w 104"/>
                <a:gd name="T3" fmla="*/ 59 h 82"/>
                <a:gd name="T4" fmla="*/ 15 w 104"/>
                <a:gd name="T5" fmla="*/ 66 h 82"/>
                <a:gd name="T6" fmla="*/ 10 w 104"/>
                <a:gd name="T7" fmla="*/ 67 h 82"/>
                <a:gd name="T8" fmla="*/ 10 w 104"/>
                <a:gd name="T9" fmla="*/ 67 h 82"/>
                <a:gd name="T10" fmla="*/ 8 w 104"/>
                <a:gd name="T11" fmla="*/ 65 h 82"/>
                <a:gd name="T12" fmla="*/ 9 w 104"/>
                <a:gd name="T13" fmla="*/ 63 h 82"/>
                <a:gd name="T14" fmla="*/ 16 w 104"/>
                <a:gd name="T15" fmla="*/ 53 h 82"/>
                <a:gd name="T16" fmla="*/ 0 w 104"/>
                <a:gd name="T17" fmla="*/ 30 h 82"/>
                <a:gd name="T18" fmla="*/ 41 w 104"/>
                <a:gd name="T19" fmla="*/ 0 h 82"/>
                <a:gd name="T20" fmla="*/ 82 w 104"/>
                <a:gd name="T21" fmla="*/ 30 h 82"/>
                <a:gd name="T22" fmla="*/ 41 w 104"/>
                <a:gd name="T23" fmla="*/ 60 h 82"/>
                <a:gd name="T24" fmla="*/ 89 w 104"/>
                <a:gd name="T25" fmla="*/ 68 h 82"/>
                <a:gd name="T26" fmla="*/ 96 w 104"/>
                <a:gd name="T27" fmla="*/ 78 h 82"/>
                <a:gd name="T28" fmla="*/ 97 w 104"/>
                <a:gd name="T29" fmla="*/ 80 h 82"/>
                <a:gd name="T30" fmla="*/ 95 w 104"/>
                <a:gd name="T31" fmla="*/ 82 h 82"/>
                <a:gd name="T32" fmla="*/ 90 w 104"/>
                <a:gd name="T33" fmla="*/ 81 h 82"/>
                <a:gd name="T34" fmla="*/ 74 w 104"/>
                <a:gd name="T35" fmla="*/ 74 h 82"/>
                <a:gd name="T36" fmla="*/ 63 w 104"/>
                <a:gd name="T37" fmla="*/ 75 h 82"/>
                <a:gd name="T38" fmla="*/ 36 w 104"/>
                <a:gd name="T39" fmla="*/ 67 h 82"/>
                <a:gd name="T40" fmla="*/ 41 w 104"/>
                <a:gd name="T41" fmla="*/ 67 h 82"/>
                <a:gd name="T42" fmla="*/ 74 w 104"/>
                <a:gd name="T43" fmla="*/ 57 h 82"/>
                <a:gd name="T44" fmla="*/ 89 w 104"/>
                <a:gd name="T45" fmla="*/ 30 h 82"/>
                <a:gd name="T46" fmla="*/ 88 w 104"/>
                <a:gd name="T47" fmla="*/ 21 h 82"/>
                <a:gd name="T48" fmla="*/ 104 w 104"/>
                <a:gd name="T49" fmla="*/ 45 h 82"/>
                <a:gd name="T50" fmla="*/ 89 w 104"/>
                <a:gd name="T51" fmla="*/ 6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82">
                  <a:moveTo>
                    <a:pt x="41" y="60"/>
                  </a:moveTo>
                  <a:cubicBezTo>
                    <a:pt x="37" y="60"/>
                    <a:pt x="34" y="59"/>
                    <a:pt x="31" y="59"/>
                  </a:cubicBezTo>
                  <a:cubicBezTo>
                    <a:pt x="26" y="62"/>
                    <a:pt x="21" y="65"/>
                    <a:pt x="15" y="66"/>
                  </a:cubicBezTo>
                  <a:cubicBezTo>
                    <a:pt x="13" y="67"/>
                    <a:pt x="11" y="67"/>
                    <a:pt x="10" y="67"/>
                  </a:cubicBezTo>
                  <a:cubicBezTo>
                    <a:pt x="10" y="67"/>
                    <a:pt x="10" y="67"/>
                    <a:pt x="10" y="67"/>
                  </a:cubicBezTo>
                  <a:cubicBezTo>
                    <a:pt x="9" y="67"/>
                    <a:pt x="8" y="66"/>
                    <a:pt x="8" y="65"/>
                  </a:cubicBezTo>
                  <a:cubicBezTo>
                    <a:pt x="7" y="64"/>
                    <a:pt x="8" y="64"/>
                    <a:pt x="9" y="63"/>
                  </a:cubicBezTo>
                  <a:cubicBezTo>
                    <a:pt x="11" y="60"/>
                    <a:pt x="14" y="58"/>
                    <a:pt x="16" y="53"/>
                  </a:cubicBezTo>
                  <a:cubicBezTo>
                    <a:pt x="6" y="48"/>
                    <a:pt x="0" y="39"/>
                    <a:pt x="0" y="30"/>
                  </a:cubicBezTo>
                  <a:cubicBezTo>
                    <a:pt x="0" y="14"/>
                    <a:pt x="18" y="0"/>
                    <a:pt x="41" y="0"/>
                  </a:cubicBezTo>
                  <a:cubicBezTo>
                    <a:pt x="64" y="0"/>
                    <a:pt x="82" y="14"/>
                    <a:pt x="82" y="30"/>
                  </a:cubicBezTo>
                  <a:cubicBezTo>
                    <a:pt x="82" y="46"/>
                    <a:pt x="64" y="60"/>
                    <a:pt x="41" y="60"/>
                  </a:cubicBezTo>
                  <a:close/>
                  <a:moveTo>
                    <a:pt x="89" y="68"/>
                  </a:moveTo>
                  <a:cubicBezTo>
                    <a:pt x="91" y="73"/>
                    <a:pt x="93" y="75"/>
                    <a:pt x="96" y="78"/>
                  </a:cubicBezTo>
                  <a:cubicBezTo>
                    <a:pt x="96" y="79"/>
                    <a:pt x="97" y="79"/>
                    <a:pt x="97" y="80"/>
                  </a:cubicBezTo>
                  <a:cubicBezTo>
                    <a:pt x="96" y="81"/>
                    <a:pt x="96" y="82"/>
                    <a:pt x="95" y="82"/>
                  </a:cubicBezTo>
                  <a:cubicBezTo>
                    <a:pt x="93" y="82"/>
                    <a:pt x="91" y="81"/>
                    <a:pt x="90" y="81"/>
                  </a:cubicBezTo>
                  <a:cubicBezTo>
                    <a:pt x="84" y="80"/>
                    <a:pt x="78" y="77"/>
                    <a:pt x="74" y="74"/>
                  </a:cubicBezTo>
                  <a:cubicBezTo>
                    <a:pt x="70" y="74"/>
                    <a:pt x="67" y="75"/>
                    <a:pt x="63" y="75"/>
                  </a:cubicBezTo>
                  <a:cubicBezTo>
                    <a:pt x="53" y="75"/>
                    <a:pt x="43" y="72"/>
                    <a:pt x="36" y="67"/>
                  </a:cubicBezTo>
                  <a:cubicBezTo>
                    <a:pt x="38" y="67"/>
                    <a:pt x="39" y="67"/>
                    <a:pt x="41" y="67"/>
                  </a:cubicBezTo>
                  <a:cubicBezTo>
                    <a:pt x="54" y="67"/>
                    <a:pt x="65" y="64"/>
                    <a:pt x="74" y="57"/>
                  </a:cubicBezTo>
                  <a:cubicBezTo>
                    <a:pt x="84" y="50"/>
                    <a:pt x="89" y="40"/>
                    <a:pt x="89" y="30"/>
                  </a:cubicBezTo>
                  <a:cubicBezTo>
                    <a:pt x="89" y="27"/>
                    <a:pt x="89" y="24"/>
                    <a:pt x="88" y="21"/>
                  </a:cubicBezTo>
                  <a:cubicBezTo>
                    <a:pt x="98" y="27"/>
                    <a:pt x="104" y="35"/>
                    <a:pt x="104" y="45"/>
                  </a:cubicBezTo>
                  <a:cubicBezTo>
                    <a:pt x="104" y="54"/>
                    <a:pt x="98" y="63"/>
                    <a:pt x="89" y="6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id-ID" sz="1600">
                <a:latin typeface="Segoe UI" panose="020B0502040204020203" pitchFamily="34" charset="0"/>
                <a:ea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3587DA84-055B-6C41-BDDE-FA1C35A850F6}"/>
                </a:ext>
              </a:extLst>
            </p:cNvPr>
            <p:cNvSpPr txBox="1"/>
            <p:nvPr/>
          </p:nvSpPr>
          <p:spPr>
            <a:xfrm>
              <a:off x="9027610" y="1662393"/>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02</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FE3282F2-0F7B-6D44-923A-B70F56A42F7D}"/>
                </a:ext>
              </a:extLst>
            </p:cNvPr>
            <p:cNvSpPr/>
            <p:nvPr/>
          </p:nvSpPr>
          <p:spPr>
            <a:xfrm>
              <a:off x="7897163" y="2936515"/>
              <a:ext cx="2438400" cy="93133"/>
            </a:xfrm>
            <a:prstGeom prst="rect">
              <a:avLst/>
            </a:prstGeom>
            <a:solidFill>
              <a:srgbClr val="BD1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6" name="Text Placeholder 32">
              <a:extLst>
                <a:ext uri="{FF2B5EF4-FFF2-40B4-BE49-F238E27FC236}">
                  <a16:creationId xmlns:a16="http://schemas.microsoft.com/office/drawing/2014/main" id="{4F6F0D10-26E9-0F46-837A-127B72095074}"/>
                </a:ext>
              </a:extLst>
            </p:cNvPr>
            <p:cNvSpPr txBox="1">
              <a:spLocks/>
            </p:cNvSpPr>
            <p:nvPr/>
          </p:nvSpPr>
          <p:spPr>
            <a:xfrm>
              <a:off x="8105950" y="2010743"/>
              <a:ext cx="2195980"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Analyze Information Usage in Decision Making </a:t>
              </a:r>
              <a:r>
                <a:rPr lang="mr-IN" sz="1400" dirty="0">
                  <a:latin typeface="Segoe UI" panose="020B0502040204020203" pitchFamily="34" charset="0"/>
                  <a:ea typeface="Segoe UI" panose="020B0502040204020203" pitchFamily="34" charset="0"/>
                  <a:cs typeface="Lucida Sans"/>
                </a:rPr>
                <a:t>–</a:t>
              </a:r>
              <a:r>
                <a:rPr lang="en-US" sz="1400" dirty="0">
                  <a:latin typeface="Segoe UI" panose="020B0502040204020203" pitchFamily="34" charset="0"/>
                  <a:ea typeface="Segoe UI" panose="020B0502040204020203" pitchFamily="34" charset="0"/>
                  <a:cs typeface="Segoe UI" panose="020B0502040204020203" pitchFamily="34" charset="0"/>
                </a:rPr>
                <a:t> Discovery, Brainstorming, Higher order questions</a:t>
              </a:r>
            </a:p>
          </p:txBody>
        </p:sp>
      </p:grpSp>
      <p:grpSp>
        <p:nvGrpSpPr>
          <p:cNvPr id="12" name="Group 11">
            <a:extLst>
              <a:ext uri="{FF2B5EF4-FFF2-40B4-BE49-F238E27FC236}">
                <a16:creationId xmlns:a16="http://schemas.microsoft.com/office/drawing/2014/main" id="{ECD82C05-7A81-FE4B-9EE0-E9A77D40AF90}"/>
              </a:ext>
            </a:extLst>
          </p:cNvPr>
          <p:cNvGrpSpPr/>
          <p:nvPr/>
        </p:nvGrpSpPr>
        <p:grpSpPr>
          <a:xfrm>
            <a:off x="2988679" y="4209960"/>
            <a:ext cx="2459566" cy="2341205"/>
            <a:chOff x="1754166" y="3460861"/>
            <a:chExt cx="2459566" cy="2341205"/>
          </a:xfrm>
        </p:grpSpPr>
        <p:sp>
          <p:nvSpPr>
            <p:cNvPr id="65" name="Rectangle 64">
              <a:extLst>
                <a:ext uri="{FF2B5EF4-FFF2-40B4-BE49-F238E27FC236}">
                  <a16:creationId xmlns:a16="http://schemas.microsoft.com/office/drawing/2014/main" id="{5D373945-9C50-A64B-A814-BFCE6A1736ED}"/>
                </a:ext>
              </a:extLst>
            </p:cNvPr>
            <p:cNvSpPr/>
            <p:nvPr/>
          </p:nvSpPr>
          <p:spPr>
            <a:xfrm>
              <a:off x="1754166" y="3460861"/>
              <a:ext cx="2459566" cy="111420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7BB8CECF-C8A0-7C47-8F81-78F5498FDAE2}"/>
                </a:ext>
              </a:extLst>
            </p:cNvPr>
            <p:cNvSpPr/>
            <p:nvPr/>
          </p:nvSpPr>
          <p:spPr>
            <a:xfrm>
              <a:off x="2651632" y="4241997"/>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8" name="TextBox 77">
              <a:extLst>
                <a:ext uri="{FF2B5EF4-FFF2-40B4-BE49-F238E27FC236}">
                  <a16:creationId xmlns:a16="http://schemas.microsoft.com/office/drawing/2014/main" id="{77996F81-D080-B946-B789-BC30FA0F736E}"/>
                </a:ext>
              </a:extLst>
            </p:cNvPr>
            <p:cNvSpPr txBox="1"/>
            <p:nvPr/>
          </p:nvSpPr>
          <p:spPr>
            <a:xfrm>
              <a:off x="2811450" y="4418684"/>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04</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09F0C771-63EE-6F40-9132-B8BBFB3E6AA5}"/>
                </a:ext>
              </a:extLst>
            </p:cNvPr>
            <p:cNvSpPr/>
            <p:nvPr/>
          </p:nvSpPr>
          <p:spPr>
            <a:xfrm>
              <a:off x="1775332" y="5708933"/>
              <a:ext cx="2438400" cy="9313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8" name="Text Placeholder 32">
              <a:extLst>
                <a:ext uri="{FF2B5EF4-FFF2-40B4-BE49-F238E27FC236}">
                  <a16:creationId xmlns:a16="http://schemas.microsoft.com/office/drawing/2014/main" id="{C0948AB5-97B8-8840-97B9-21C2680A25C1}"/>
                </a:ext>
              </a:extLst>
            </p:cNvPr>
            <p:cNvSpPr txBox="1">
              <a:spLocks/>
            </p:cNvSpPr>
            <p:nvPr/>
          </p:nvSpPr>
          <p:spPr>
            <a:xfrm>
              <a:off x="1928836" y="4785246"/>
              <a:ext cx="210366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Data-driven Learning </a:t>
              </a:r>
              <a:r>
                <a:rPr lang="mr-IN" sz="1400" dirty="0">
                  <a:latin typeface="Segoe UI" panose="020B0502040204020203" pitchFamily="34" charset="0"/>
                  <a:ea typeface="Segoe UI" panose="020B0502040204020203" pitchFamily="34" charset="0"/>
                  <a:cs typeface="Lucida Sans"/>
                </a:rPr>
                <a:t>–</a:t>
              </a:r>
              <a:r>
                <a:rPr lang="en-US" sz="1400" dirty="0">
                  <a:latin typeface="Segoe UI" panose="020B0502040204020203" pitchFamily="34" charset="0"/>
                  <a:ea typeface="Segoe UI" panose="020B0502040204020203" pitchFamily="34" charset="0"/>
                  <a:cs typeface="Segoe UI" panose="020B0502040204020203" pitchFamily="34" charset="0"/>
                </a:rPr>
                <a:t> data labs, experimentation &amp; hypothesis testing, cause-effect modeling</a:t>
              </a:r>
            </a:p>
          </p:txBody>
        </p:sp>
        <p:sp>
          <p:nvSpPr>
            <p:cNvPr id="95" name="Freeform 187">
              <a:extLst>
                <a:ext uri="{FF2B5EF4-FFF2-40B4-BE49-F238E27FC236}">
                  <a16:creationId xmlns:a16="http://schemas.microsoft.com/office/drawing/2014/main" id="{D8DA207A-A176-6A45-BB61-11486183B4FB}"/>
                </a:ext>
              </a:extLst>
            </p:cNvPr>
            <p:cNvSpPr>
              <a:spLocks noEditPoints="1"/>
            </p:cNvSpPr>
            <p:nvPr/>
          </p:nvSpPr>
          <p:spPr bwMode="auto">
            <a:xfrm>
              <a:off x="2764557" y="3595690"/>
              <a:ext cx="555942" cy="555942"/>
            </a:xfrm>
            <a:custGeom>
              <a:avLst/>
              <a:gdLst>
                <a:gd name="T0" fmla="*/ 153 w 155"/>
                <a:gd name="T1" fmla="*/ 27 h 155"/>
                <a:gd name="T2" fmla="*/ 151 w 155"/>
                <a:gd name="T3" fmla="*/ 32 h 155"/>
                <a:gd name="T4" fmla="*/ 29 w 155"/>
                <a:gd name="T5" fmla="*/ 153 h 155"/>
                <a:gd name="T6" fmla="*/ 25 w 155"/>
                <a:gd name="T7" fmla="*/ 155 h 155"/>
                <a:gd name="T8" fmla="*/ 21 w 155"/>
                <a:gd name="T9" fmla="*/ 153 h 155"/>
                <a:gd name="T10" fmla="*/ 2 w 155"/>
                <a:gd name="T11" fmla="*/ 135 h 155"/>
                <a:gd name="T12" fmla="*/ 0 w 155"/>
                <a:gd name="T13" fmla="*/ 130 h 155"/>
                <a:gd name="T14" fmla="*/ 2 w 155"/>
                <a:gd name="T15" fmla="*/ 126 h 155"/>
                <a:gd name="T16" fmla="*/ 124 w 155"/>
                <a:gd name="T17" fmla="*/ 4 h 155"/>
                <a:gd name="T18" fmla="*/ 128 w 155"/>
                <a:gd name="T19" fmla="*/ 3 h 155"/>
                <a:gd name="T20" fmla="*/ 132 w 155"/>
                <a:gd name="T21" fmla="*/ 4 h 155"/>
                <a:gd name="T22" fmla="*/ 151 w 155"/>
                <a:gd name="T23" fmla="*/ 23 h 155"/>
                <a:gd name="T24" fmla="*/ 153 w 155"/>
                <a:gd name="T25" fmla="*/ 27 h 155"/>
                <a:gd name="T26" fmla="*/ 25 w 155"/>
                <a:gd name="T27" fmla="*/ 9 h 155"/>
                <a:gd name="T28" fmla="*/ 34 w 155"/>
                <a:gd name="T29" fmla="*/ 12 h 155"/>
                <a:gd name="T30" fmla="*/ 25 w 155"/>
                <a:gd name="T31" fmla="*/ 15 h 155"/>
                <a:gd name="T32" fmla="*/ 22 w 155"/>
                <a:gd name="T33" fmla="*/ 24 h 155"/>
                <a:gd name="T34" fmla="*/ 19 w 155"/>
                <a:gd name="T35" fmla="*/ 15 h 155"/>
                <a:gd name="T36" fmla="*/ 10 w 155"/>
                <a:gd name="T37" fmla="*/ 12 h 155"/>
                <a:gd name="T38" fmla="*/ 19 w 155"/>
                <a:gd name="T39" fmla="*/ 9 h 155"/>
                <a:gd name="T40" fmla="*/ 22 w 155"/>
                <a:gd name="T41" fmla="*/ 0 h 155"/>
                <a:gd name="T42" fmla="*/ 25 w 155"/>
                <a:gd name="T43" fmla="*/ 9 h 155"/>
                <a:gd name="T44" fmla="*/ 58 w 155"/>
                <a:gd name="T45" fmla="*/ 25 h 155"/>
                <a:gd name="T46" fmla="*/ 77 w 155"/>
                <a:gd name="T47" fmla="*/ 30 h 155"/>
                <a:gd name="T48" fmla="*/ 58 w 155"/>
                <a:gd name="T49" fmla="*/ 36 h 155"/>
                <a:gd name="T50" fmla="*/ 52 w 155"/>
                <a:gd name="T51" fmla="*/ 55 h 155"/>
                <a:gd name="T52" fmla="*/ 47 w 155"/>
                <a:gd name="T53" fmla="*/ 36 h 155"/>
                <a:gd name="T54" fmla="*/ 28 w 155"/>
                <a:gd name="T55" fmla="*/ 30 h 155"/>
                <a:gd name="T56" fmla="*/ 47 w 155"/>
                <a:gd name="T57" fmla="*/ 25 h 155"/>
                <a:gd name="T58" fmla="*/ 52 w 155"/>
                <a:gd name="T59" fmla="*/ 6 h 155"/>
                <a:gd name="T60" fmla="*/ 58 w 155"/>
                <a:gd name="T61" fmla="*/ 25 h 155"/>
                <a:gd name="T62" fmla="*/ 85 w 155"/>
                <a:gd name="T63" fmla="*/ 9 h 155"/>
                <a:gd name="T64" fmla="*/ 95 w 155"/>
                <a:gd name="T65" fmla="*/ 12 h 155"/>
                <a:gd name="T66" fmla="*/ 85 w 155"/>
                <a:gd name="T67" fmla="*/ 15 h 155"/>
                <a:gd name="T68" fmla="*/ 83 w 155"/>
                <a:gd name="T69" fmla="*/ 24 h 155"/>
                <a:gd name="T70" fmla="*/ 80 w 155"/>
                <a:gd name="T71" fmla="*/ 15 h 155"/>
                <a:gd name="T72" fmla="*/ 70 w 155"/>
                <a:gd name="T73" fmla="*/ 12 h 155"/>
                <a:gd name="T74" fmla="*/ 80 w 155"/>
                <a:gd name="T75" fmla="*/ 9 h 155"/>
                <a:gd name="T76" fmla="*/ 83 w 155"/>
                <a:gd name="T77" fmla="*/ 0 h 155"/>
                <a:gd name="T78" fmla="*/ 85 w 155"/>
                <a:gd name="T79" fmla="*/ 9 h 155"/>
                <a:gd name="T80" fmla="*/ 110 w 155"/>
                <a:gd name="T81" fmla="*/ 55 h 155"/>
                <a:gd name="T82" fmla="*/ 138 w 155"/>
                <a:gd name="T83" fmla="*/ 27 h 155"/>
                <a:gd name="T84" fmla="*/ 128 w 155"/>
                <a:gd name="T85" fmla="*/ 17 h 155"/>
                <a:gd name="T86" fmla="*/ 100 w 155"/>
                <a:gd name="T87" fmla="*/ 45 h 155"/>
                <a:gd name="T88" fmla="*/ 110 w 155"/>
                <a:gd name="T89" fmla="*/ 55 h 155"/>
                <a:gd name="T90" fmla="*/ 146 w 155"/>
                <a:gd name="T91" fmla="*/ 70 h 155"/>
                <a:gd name="T92" fmla="*/ 155 w 155"/>
                <a:gd name="T93" fmla="*/ 73 h 155"/>
                <a:gd name="T94" fmla="*/ 146 w 155"/>
                <a:gd name="T95" fmla="*/ 76 h 155"/>
                <a:gd name="T96" fmla="*/ 143 w 155"/>
                <a:gd name="T97" fmla="*/ 85 h 155"/>
                <a:gd name="T98" fmla="*/ 140 w 155"/>
                <a:gd name="T99" fmla="*/ 76 h 155"/>
                <a:gd name="T100" fmla="*/ 131 w 155"/>
                <a:gd name="T101" fmla="*/ 73 h 155"/>
                <a:gd name="T102" fmla="*/ 140 w 155"/>
                <a:gd name="T103" fmla="*/ 70 h 155"/>
                <a:gd name="T104" fmla="*/ 143 w 155"/>
                <a:gd name="T105" fmla="*/ 61 h 155"/>
                <a:gd name="T106" fmla="*/ 146 w 155"/>
                <a:gd name="T107" fmla="*/ 7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155">
                  <a:moveTo>
                    <a:pt x="153" y="27"/>
                  </a:moveTo>
                  <a:cubicBezTo>
                    <a:pt x="153" y="29"/>
                    <a:pt x="152" y="31"/>
                    <a:pt x="151" y="32"/>
                  </a:cubicBezTo>
                  <a:cubicBezTo>
                    <a:pt x="29" y="153"/>
                    <a:pt x="29" y="153"/>
                    <a:pt x="29" y="153"/>
                  </a:cubicBezTo>
                  <a:cubicBezTo>
                    <a:pt x="28" y="154"/>
                    <a:pt x="27" y="155"/>
                    <a:pt x="25" y="155"/>
                  </a:cubicBezTo>
                  <a:cubicBezTo>
                    <a:pt x="23" y="155"/>
                    <a:pt x="22" y="154"/>
                    <a:pt x="21" y="153"/>
                  </a:cubicBezTo>
                  <a:cubicBezTo>
                    <a:pt x="2" y="135"/>
                    <a:pt x="2" y="135"/>
                    <a:pt x="2" y="135"/>
                  </a:cubicBezTo>
                  <a:cubicBezTo>
                    <a:pt x="1" y="133"/>
                    <a:pt x="0" y="132"/>
                    <a:pt x="0" y="130"/>
                  </a:cubicBezTo>
                  <a:cubicBezTo>
                    <a:pt x="0" y="129"/>
                    <a:pt x="1" y="127"/>
                    <a:pt x="2" y="126"/>
                  </a:cubicBezTo>
                  <a:cubicBezTo>
                    <a:pt x="124" y="4"/>
                    <a:pt x="124" y="4"/>
                    <a:pt x="124" y="4"/>
                  </a:cubicBezTo>
                  <a:cubicBezTo>
                    <a:pt x="125" y="3"/>
                    <a:pt x="126" y="3"/>
                    <a:pt x="128" y="3"/>
                  </a:cubicBezTo>
                  <a:cubicBezTo>
                    <a:pt x="130" y="3"/>
                    <a:pt x="131" y="3"/>
                    <a:pt x="132" y="4"/>
                  </a:cubicBezTo>
                  <a:cubicBezTo>
                    <a:pt x="151" y="23"/>
                    <a:pt x="151" y="23"/>
                    <a:pt x="151" y="23"/>
                  </a:cubicBezTo>
                  <a:cubicBezTo>
                    <a:pt x="152" y="24"/>
                    <a:pt x="153" y="26"/>
                    <a:pt x="153" y="27"/>
                  </a:cubicBezTo>
                  <a:close/>
                  <a:moveTo>
                    <a:pt x="25" y="9"/>
                  </a:moveTo>
                  <a:cubicBezTo>
                    <a:pt x="34" y="12"/>
                    <a:pt x="34" y="12"/>
                    <a:pt x="34" y="12"/>
                  </a:cubicBezTo>
                  <a:cubicBezTo>
                    <a:pt x="25" y="15"/>
                    <a:pt x="25" y="15"/>
                    <a:pt x="25" y="15"/>
                  </a:cubicBezTo>
                  <a:cubicBezTo>
                    <a:pt x="22" y="24"/>
                    <a:pt x="22" y="24"/>
                    <a:pt x="22" y="24"/>
                  </a:cubicBezTo>
                  <a:cubicBezTo>
                    <a:pt x="19" y="15"/>
                    <a:pt x="19" y="15"/>
                    <a:pt x="19" y="15"/>
                  </a:cubicBezTo>
                  <a:cubicBezTo>
                    <a:pt x="10" y="12"/>
                    <a:pt x="10" y="12"/>
                    <a:pt x="10" y="12"/>
                  </a:cubicBezTo>
                  <a:cubicBezTo>
                    <a:pt x="19" y="9"/>
                    <a:pt x="19" y="9"/>
                    <a:pt x="19" y="9"/>
                  </a:cubicBezTo>
                  <a:cubicBezTo>
                    <a:pt x="22" y="0"/>
                    <a:pt x="22" y="0"/>
                    <a:pt x="22" y="0"/>
                  </a:cubicBezTo>
                  <a:lnTo>
                    <a:pt x="25" y="9"/>
                  </a:lnTo>
                  <a:close/>
                  <a:moveTo>
                    <a:pt x="58" y="25"/>
                  </a:moveTo>
                  <a:cubicBezTo>
                    <a:pt x="77" y="30"/>
                    <a:pt x="77" y="30"/>
                    <a:pt x="77" y="30"/>
                  </a:cubicBezTo>
                  <a:cubicBezTo>
                    <a:pt x="58" y="36"/>
                    <a:pt x="58" y="36"/>
                    <a:pt x="58" y="36"/>
                  </a:cubicBezTo>
                  <a:cubicBezTo>
                    <a:pt x="52" y="55"/>
                    <a:pt x="52" y="55"/>
                    <a:pt x="52" y="55"/>
                  </a:cubicBezTo>
                  <a:cubicBezTo>
                    <a:pt x="47" y="36"/>
                    <a:pt x="47" y="36"/>
                    <a:pt x="47" y="36"/>
                  </a:cubicBezTo>
                  <a:cubicBezTo>
                    <a:pt x="28" y="30"/>
                    <a:pt x="28" y="30"/>
                    <a:pt x="28" y="30"/>
                  </a:cubicBezTo>
                  <a:cubicBezTo>
                    <a:pt x="47" y="25"/>
                    <a:pt x="47" y="25"/>
                    <a:pt x="47" y="25"/>
                  </a:cubicBezTo>
                  <a:cubicBezTo>
                    <a:pt x="52" y="6"/>
                    <a:pt x="52" y="6"/>
                    <a:pt x="52" y="6"/>
                  </a:cubicBezTo>
                  <a:lnTo>
                    <a:pt x="58" y="25"/>
                  </a:lnTo>
                  <a:close/>
                  <a:moveTo>
                    <a:pt x="85" y="9"/>
                  </a:moveTo>
                  <a:cubicBezTo>
                    <a:pt x="95" y="12"/>
                    <a:pt x="95" y="12"/>
                    <a:pt x="95" y="12"/>
                  </a:cubicBezTo>
                  <a:cubicBezTo>
                    <a:pt x="85" y="15"/>
                    <a:pt x="85" y="15"/>
                    <a:pt x="85" y="15"/>
                  </a:cubicBezTo>
                  <a:cubicBezTo>
                    <a:pt x="83" y="24"/>
                    <a:pt x="83" y="24"/>
                    <a:pt x="83" y="24"/>
                  </a:cubicBezTo>
                  <a:cubicBezTo>
                    <a:pt x="80" y="15"/>
                    <a:pt x="80" y="15"/>
                    <a:pt x="80" y="15"/>
                  </a:cubicBezTo>
                  <a:cubicBezTo>
                    <a:pt x="70" y="12"/>
                    <a:pt x="70" y="12"/>
                    <a:pt x="70" y="12"/>
                  </a:cubicBezTo>
                  <a:cubicBezTo>
                    <a:pt x="80" y="9"/>
                    <a:pt x="80" y="9"/>
                    <a:pt x="80" y="9"/>
                  </a:cubicBezTo>
                  <a:cubicBezTo>
                    <a:pt x="83" y="0"/>
                    <a:pt x="83" y="0"/>
                    <a:pt x="83" y="0"/>
                  </a:cubicBezTo>
                  <a:lnTo>
                    <a:pt x="85" y="9"/>
                  </a:lnTo>
                  <a:close/>
                  <a:moveTo>
                    <a:pt x="110" y="55"/>
                  </a:moveTo>
                  <a:cubicBezTo>
                    <a:pt x="138" y="27"/>
                    <a:pt x="138" y="27"/>
                    <a:pt x="138" y="27"/>
                  </a:cubicBezTo>
                  <a:cubicBezTo>
                    <a:pt x="128" y="17"/>
                    <a:pt x="128" y="17"/>
                    <a:pt x="128" y="17"/>
                  </a:cubicBezTo>
                  <a:cubicBezTo>
                    <a:pt x="100" y="45"/>
                    <a:pt x="100" y="45"/>
                    <a:pt x="100" y="45"/>
                  </a:cubicBezTo>
                  <a:lnTo>
                    <a:pt x="110" y="55"/>
                  </a:lnTo>
                  <a:close/>
                  <a:moveTo>
                    <a:pt x="146" y="70"/>
                  </a:moveTo>
                  <a:cubicBezTo>
                    <a:pt x="155" y="73"/>
                    <a:pt x="155" y="73"/>
                    <a:pt x="155" y="73"/>
                  </a:cubicBezTo>
                  <a:cubicBezTo>
                    <a:pt x="146" y="76"/>
                    <a:pt x="146" y="76"/>
                    <a:pt x="146" y="76"/>
                  </a:cubicBezTo>
                  <a:cubicBezTo>
                    <a:pt x="143" y="85"/>
                    <a:pt x="143" y="85"/>
                    <a:pt x="143" y="85"/>
                  </a:cubicBezTo>
                  <a:cubicBezTo>
                    <a:pt x="140" y="76"/>
                    <a:pt x="140" y="76"/>
                    <a:pt x="140" y="76"/>
                  </a:cubicBezTo>
                  <a:cubicBezTo>
                    <a:pt x="131" y="73"/>
                    <a:pt x="131" y="73"/>
                    <a:pt x="131" y="73"/>
                  </a:cubicBezTo>
                  <a:cubicBezTo>
                    <a:pt x="140" y="70"/>
                    <a:pt x="140" y="70"/>
                    <a:pt x="140" y="70"/>
                  </a:cubicBezTo>
                  <a:cubicBezTo>
                    <a:pt x="143" y="61"/>
                    <a:pt x="143" y="61"/>
                    <a:pt x="143" y="61"/>
                  </a:cubicBezTo>
                  <a:lnTo>
                    <a:pt x="146" y="7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grpSp>
      <p:grpSp>
        <p:nvGrpSpPr>
          <p:cNvPr id="11" name="Group 10">
            <a:extLst>
              <a:ext uri="{FF2B5EF4-FFF2-40B4-BE49-F238E27FC236}">
                <a16:creationId xmlns:a16="http://schemas.microsoft.com/office/drawing/2014/main" id="{42E711B5-D97D-114F-B488-50639728907A}"/>
              </a:ext>
            </a:extLst>
          </p:cNvPr>
          <p:cNvGrpSpPr/>
          <p:nvPr/>
        </p:nvGrpSpPr>
        <p:grpSpPr>
          <a:xfrm>
            <a:off x="6148710" y="4195420"/>
            <a:ext cx="2438400" cy="2355745"/>
            <a:chOff x="7619230" y="3451683"/>
            <a:chExt cx="2438400" cy="2355745"/>
          </a:xfrm>
        </p:grpSpPr>
        <p:sp>
          <p:nvSpPr>
            <p:cNvPr id="51" name="Rectangle 50">
              <a:extLst>
                <a:ext uri="{FF2B5EF4-FFF2-40B4-BE49-F238E27FC236}">
                  <a16:creationId xmlns:a16="http://schemas.microsoft.com/office/drawing/2014/main" id="{2F410A51-0DFE-F84A-88A3-A2CC0C83712B}"/>
                </a:ext>
              </a:extLst>
            </p:cNvPr>
            <p:cNvSpPr/>
            <p:nvPr/>
          </p:nvSpPr>
          <p:spPr>
            <a:xfrm>
              <a:off x="7619230" y="3451683"/>
              <a:ext cx="2438400" cy="1159781"/>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Segoe UI" panose="020B0502040204020203" pitchFamily="34" charset="0"/>
                <a:cs typeface="Segoe UI" panose="020B0502040204020203" pitchFamily="34" charset="0"/>
              </a:endParaRPr>
            </a:p>
          </p:txBody>
        </p:sp>
        <p:sp>
          <p:nvSpPr>
            <p:cNvPr id="69" name="Oval 68">
              <a:extLst>
                <a:ext uri="{FF2B5EF4-FFF2-40B4-BE49-F238E27FC236}">
                  <a16:creationId xmlns:a16="http://schemas.microsoft.com/office/drawing/2014/main" id="{10285743-3B1C-1F48-8EFD-40D31E84CE4F}"/>
                </a:ext>
              </a:extLst>
            </p:cNvPr>
            <p:cNvSpPr/>
            <p:nvPr/>
          </p:nvSpPr>
          <p:spPr>
            <a:xfrm>
              <a:off x="8495530" y="4264857"/>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7" name="TextBox 76">
              <a:extLst>
                <a:ext uri="{FF2B5EF4-FFF2-40B4-BE49-F238E27FC236}">
                  <a16:creationId xmlns:a16="http://schemas.microsoft.com/office/drawing/2014/main" id="{CFC12400-3C09-534F-8070-25F86744473D}"/>
                </a:ext>
              </a:extLst>
            </p:cNvPr>
            <p:cNvSpPr txBox="1"/>
            <p:nvPr/>
          </p:nvSpPr>
          <p:spPr>
            <a:xfrm>
              <a:off x="8655384" y="4443291"/>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03</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731ACC8C-A80A-874B-95E7-BB95A7AEC4A5}"/>
                </a:ext>
              </a:extLst>
            </p:cNvPr>
            <p:cNvSpPr/>
            <p:nvPr/>
          </p:nvSpPr>
          <p:spPr>
            <a:xfrm>
              <a:off x="7619230" y="5714295"/>
              <a:ext cx="2438400" cy="93133"/>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7" name="Text Placeholder 32">
              <a:extLst>
                <a:ext uri="{FF2B5EF4-FFF2-40B4-BE49-F238E27FC236}">
                  <a16:creationId xmlns:a16="http://schemas.microsoft.com/office/drawing/2014/main" id="{0BD87CA1-16F7-D749-8C1C-23922438909B}"/>
                </a:ext>
              </a:extLst>
            </p:cNvPr>
            <p:cNvSpPr txBox="1">
              <a:spLocks/>
            </p:cNvSpPr>
            <p:nvPr/>
          </p:nvSpPr>
          <p:spPr>
            <a:xfrm>
              <a:off x="7789668" y="4789757"/>
              <a:ext cx="2103668" cy="84198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Blend critical technical skills: Business + Data + Math + Technology</a:t>
              </a:r>
            </a:p>
          </p:txBody>
        </p:sp>
        <p:grpSp>
          <p:nvGrpSpPr>
            <p:cNvPr id="101" name="Group 100">
              <a:extLst>
                <a:ext uri="{FF2B5EF4-FFF2-40B4-BE49-F238E27FC236}">
                  <a16:creationId xmlns:a16="http://schemas.microsoft.com/office/drawing/2014/main" id="{21B82379-857D-F445-9FAA-54B500A0499A}"/>
                </a:ext>
              </a:extLst>
            </p:cNvPr>
            <p:cNvGrpSpPr/>
            <p:nvPr/>
          </p:nvGrpSpPr>
          <p:grpSpPr>
            <a:xfrm>
              <a:off x="8552514" y="3667486"/>
              <a:ext cx="515889" cy="515894"/>
              <a:chOff x="3149597" y="1962150"/>
              <a:chExt cx="406396" cy="406400"/>
            </a:xfrm>
            <a:solidFill>
              <a:srgbClr val="FFFFFF"/>
            </a:solidFill>
          </p:grpSpPr>
          <p:sp>
            <p:nvSpPr>
              <p:cNvPr id="102" name="Freeform 166">
                <a:extLst>
                  <a:ext uri="{FF2B5EF4-FFF2-40B4-BE49-F238E27FC236}">
                    <a16:creationId xmlns:a16="http://schemas.microsoft.com/office/drawing/2014/main" id="{AAE916B4-6B98-1A40-BF9B-3F605B8CD87E}"/>
                  </a:ext>
                </a:extLst>
              </p:cNvPr>
              <p:cNvSpPr>
                <a:spLocks noEditPoints="1"/>
              </p:cNvSpPr>
              <p:nvPr/>
            </p:nvSpPr>
            <p:spPr bwMode="auto">
              <a:xfrm>
                <a:off x="3149597"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x-none" sz="1600">
                  <a:latin typeface="Segoe UI" panose="020B0502040204020203" pitchFamily="34" charset="0"/>
                  <a:ea typeface="Segoe UI" panose="020B0502040204020203" pitchFamily="34" charset="0"/>
                  <a:cs typeface="Segoe UI" panose="020B0502040204020203" pitchFamily="34" charset="0"/>
                </a:endParaRPr>
              </a:p>
            </p:txBody>
          </p:sp>
          <p:sp>
            <p:nvSpPr>
              <p:cNvPr id="103" name="Freeform 171">
                <a:extLst>
                  <a:ext uri="{FF2B5EF4-FFF2-40B4-BE49-F238E27FC236}">
                    <a16:creationId xmlns:a16="http://schemas.microsoft.com/office/drawing/2014/main" id="{0CC652F6-F69A-3D4E-A0EB-57CCDAEF8EF8}"/>
                  </a:ext>
                </a:extLst>
              </p:cNvPr>
              <p:cNvSpPr>
                <a:spLocks noEditPoints="1"/>
              </p:cNvSpPr>
              <p:nvPr/>
            </p:nvSpPr>
            <p:spPr bwMode="auto">
              <a:xfrm>
                <a:off x="3428993"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x-none" sz="1600">
                  <a:latin typeface="Segoe UI" panose="020B0502040204020203" pitchFamily="34" charset="0"/>
                  <a:ea typeface="Segoe UI" panose="020B0502040204020203" pitchFamily="34" charset="0"/>
                  <a:cs typeface="Segoe UI" panose="020B0502040204020203" pitchFamily="34" charset="0"/>
                </a:endParaRPr>
              </a:p>
            </p:txBody>
          </p:sp>
          <p:sp>
            <p:nvSpPr>
              <p:cNvPr id="104" name="Freeform 176">
                <a:extLst>
                  <a:ext uri="{FF2B5EF4-FFF2-40B4-BE49-F238E27FC236}">
                    <a16:creationId xmlns:a16="http://schemas.microsoft.com/office/drawing/2014/main" id="{2790F6C0-C61A-6C4B-84B9-480F48CF902F}"/>
                  </a:ext>
                </a:extLst>
              </p:cNvPr>
              <p:cNvSpPr>
                <a:spLocks noEditPoints="1"/>
              </p:cNvSpPr>
              <p:nvPr/>
            </p:nvSpPr>
            <p:spPr bwMode="auto">
              <a:xfrm>
                <a:off x="3289300" y="1962150"/>
                <a:ext cx="127000" cy="406400"/>
              </a:xfrm>
              <a:custGeom>
                <a:avLst/>
                <a:gdLst/>
                <a:ahLst/>
                <a:cxnLst>
                  <a:cxn ang="0">
                    <a:pos x="64" y="24"/>
                  </a:cxn>
                  <a:cxn ang="0">
                    <a:pos x="50" y="2"/>
                  </a:cxn>
                  <a:cxn ang="0">
                    <a:pos x="30" y="2"/>
                  </a:cxn>
                  <a:cxn ang="0">
                    <a:pos x="16" y="24"/>
                  </a:cxn>
                  <a:cxn ang="0">
                    <a:pos x="10" y="150"/>
                  </a:cxn>
                  <a:cxn ang="0">
                    <a:pos x="0" y="176"/>
                  </a:cxn>
                  <a:cxn ang="0">
                    <a:pos x="4" y="194"/>
                  </a:cxn>
                  <a:cxn ang="0">
                    <a:pos x="16" y="232"/>
                  </a:cxn>
                  <a:cxn ang="0">
                    <a:pos x="24" y="248"/>
                  </a:cxn>
                  <a:cxn ang="0">
                    <a:pos x="40" y="256"/>
                  </a:cxn>
                  <a:cxn ang="0">
                    <a:pos x="62" y="242"/>
                  </a:cxn>
                  <a:cxn ang="0">
                    <a:pos x="64" y="208"/>
                  </a:cxn>
                  <a:cxn ang="0">
                    <a:pos x="78" y="186"/>
                  </a:cxn>
                  <a:cxn ang="0">
                    <a:pos x="78" y="166"/>
                  </a:cxn>
                  <a:cxn ang="0">
                    <a:pos x="64" y="144"/>
                  </a:cxn>
                  <a:cxn ang="0">
                    <a:pos x="32" y="20"/>
                  </a:cxn>
                  <a:cxn ang="0">
                    <a:pos x="40" y="16"/>
                  </a:cxn>
                  <a:cxn ang="0">
                    <a:pos x="46" y="18"/>
                  </a:cxn>
                  <a:cxn ang="0">
                    <a:pos x="48" y="136"/>
                  </a:cxn>
                  <a:cxn ang="0">
                    <a:pos x="40" y="136"/>
                  </a:cxn>
                  <a:cxn ang="0">
                    <a:pos x="48" y="232"/>
                  </a:cxn>
                  <a:cxn ang="0">
                    <a:pos x="46" y="238"/>
                  </a:cxn>
                  <a:cxn ang="0">
                    <a:pos x="40" y="240"/>
                  </a:cxn>
                  <a:cxn ang="0">
                    <a:pos x="32" y="236"/>
                  </a:cxn>
                  <a:cxn ang="0">
                    <a:pos x="32" y="216"/>
                  </a:cxn>
                  <a:cxn ang="0">
                    <a:pos x="48" y="216"/>
                  </a:cxn>
                  <a:cxn ang="0">
                    <a:pos x="62" y="182"/>
                  </a:cxn>
                  <a:cxn ang="0">
                    <a:pos x="60" y="190"/>
                  </a:cxn>
                  <a:cxn ang="0">
                    <a:pos x="60" y="190"/>
                  </a:cxn>
                  <a:cxn ang="0">
                    <a:pos x="54" y="196"/>
                  </a:cxn>
                  <a:cxn ang="0">
                    <a:pos x="48" y="198"/>
                  </a:cxn>
                  <a:cxn ang="0">
                    <a:pos x="32" y="198"/>
                  </a:cxn>
                  <a:cxn ang="0">
                    <a:pos x="26" y="196"/>
                  </a:cxn>
                  <a:cxn ang="0">
                    <a:pos x="20" y="190"/>
                  </a:cxn>
                  <a:cxn ang="0">
                    <a:pos x="20" y="190"/>
                  </a:cxn>
                  <a:cxn ang="0">
                    <a:pos x="18" y="182"/>
                  </a:cxn>
                  <a:cxn ang="0">
                    <a:pos x="16" y="176"/>
                  </a:cxn>
                  <a:cxn ang="0">
                    <a:pos x="18" y="168"/>
                  </a:cxn>
                  <a:cxn ang="0">
                    <a:pos x="20" y="162"/>
                  </a:cxn>
                  <a:cxn ang="0">
                    <a:pos x="26" y="156"/>
                  </a:cxn>
                  <a:cxn ang="0">
                    <a:pos x="26" y="156"/>
                  </a:cxn>
                  <a:cxn ang="0">
                    <a:pos x="40" y="152"/>
                  </a:cxn>
                  <a:cxn ang="0">
                    <a:pos x="48" y="154"/>
                  </a:cxn>
                  <a:cxn ang="0">
                    <a:pos x="54" y="156"/>
                  </a:cxn>
                  <a:cxn ang="0">
                    <a:pos x="60" y="162"/>
                  </a:cxn>
                  <a:cxn ang="0">
                    <a:pos x="62" y="168"/>
                  </a:cxn>
                  <a:cxn ang="0">
                    <a:pos x="62" y="170"/>
                  </a:cxn>
                  <a:cxn ang="0">
                    <a:pos x="62" y="182"/>
                  </a:cxn>
                </a:cxnLst>
                <a:rect l="0" t="0" r="r" b="b"/>
                <a:pathLst>
                  <a:path w="80" h="256">
                    <a:moveTo>
                      <a:pt x="64" y="144"/>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144"/>
                    </a:lnTo>
                    <a:lnTo>
                      <a:pt x="16" y="144"/>
                    </a:lnTo>
                    <a:lnTo>
                      <a:pt x="10" y="150"/>
                    </a:lnTo>
                    <a:lnTo>
                      <a:pt x="4" y="158"/>
                    </a:lnTo>
                    <a:lnTo>
                      <a:pt x="2" y="166"/>
                    </a:lnTo>
                    <a:lnTo>
                      <a:pt x="0" y="176"/>
                    </a:lnTo>
                    <a:lnTo>
                      <a:pt x="0" y="176"/>
                    </a:lnTo>
                    <a:lnTo>
                      <a:pt x="2" y="186"/>
                    </a:lnTo>
                    <a:lnTo>
                      <a:pt x="4" y="194"/>
                    </a:lnTo>
                    <a:lnTo>
                      <a:pt x="10" y="202"/>
                    </a:lnTo>
                    <a:lnTo>
                      <a:pt x="16" y="208"/>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208"/>
                    </a:lnTo>
                    <a:lnTo>
                      <a:pt x="64" y="208"/>
                    </a:lnTo>
                    <a:lnTo>
                      <a:pt x="70" y="202"/>
                    </a:lnTo>
                    <a:lnTo>
                      <a:pt x="76" y="194"/>
                    </a:lnTo>
                    <a:lnTo>
                      <a:pt x="78" y="186"/>
                    </a:lnTo>
                    <a:lnTo>
                      <a:pt x="80" y="176"/>
                    </a:lnTo>
                    <a:lnTo>
                      <a:pt x="80" y="176"/>
                    </a:lnTo>
                    <a:lnTo>
                      <a:pt x="78" y="166"/>
                    </a:lnTo>
                    <a:lnTo>
                      <a:pt x="76" y="158"/>
                    </a:lnTo>
                    <a:lnTo>
                      <a:pt x="70" y="150"/>
                    </a:lnTo>
                    <a:lnTo>
                      <a:pt x="64" y="144"/>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136"/>
                    </a:lnTo>
                    <a:lnTo>
                      <a:pt x="48" y="136"/>
                    </a:lnTo>
                    <a:lnTo>
                      <a:pt x="40" y="136"/>
                    </a:lnTo>
                    <a:lnTo>
                      <a:pt x="40" y="136"/>
                    </a:lnTo>
                    <a:lnTo>
                      <a:pt x="32" y="136"/>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216"/>
                    </a:lnTo>
                    <a:lnTo>
                      <a:pt x="32" y="216"/>
                    </a:lnTo>
                    <a:lnTo>
                      <a:pt x="40" y="216"/>
                    </a:lnTo>
                    <a:lnTo>
                      <a:pt x="40" y="216"/>
                    </a:lnTo>
                    <a:lnTo>
                      <a:pt x="48" y="216"/>
                    </a:lnTo>
                    <a:lnTo>
                      <a:pt x="48" y="232"/>
                    </a:lnTo>
                    <a:close/>
                    <a:moveTo>
                      <a:pt x="62" y="182"/>
                    </a:moveTo>
                    <a:lnTo>
                      <a:pt x="62" y="182"/>
                    </a:lnTo>
                    <a:lnTo>
                      <a:pt x="62" y="184"/>
                    </a:lnTo>
                    <a:lnTo>
                      <a:pt x="62" y="184"/>
                    </a:lnTo>
                    <a:lnTo>
                      <a:pt x="60" y="190"/>
                    </a:lnTo>
                    <a:lnTo>
                      <a:pt x="60" y="190"/>
                    </a:lnTo>
                    <a:lnTo>
                      <a:pt x="60" y="190"/>
                    </a:lnTo>
                    <a:lnTo>
                      <a:pt x="60" y="190"/>
                    </a:lnTo>
                    <a:lnTo>
                      <a:pt x="54" y="196"/>
                    </a:lnTo>
                    <a:lnTo>
                      <a:pt x="54" y="196"/>
                    </a:lnTo>
                    <a:lnTo>
                      <a:pt x="54" y="196"/>
                    </a:lnTo>
                    <a:lnTo>
                      <a:pt x="54" y="196"/>
                    </a:lnTo>
                    <a:lnTo>
                      <a:pt x="48" y="198"/>
                    </a:lnTo>
                    <a:lnTo>
                      <a:pt x="48" y="198"/>
                    </a:lnTo>
                    <a:lnTo>
                      <a:pt x="40" y="200"/>
                    </a:lnTo>
                    <a:lnTo>
                      <a:pt x="40" y="200"/>
                    </a:lnTo>
                    <a:lnTo>
                      <a:pt x="32" y="198"/>
                    </a:lnTo>
                    <a:lnTo>
                      <a:pt x="32" y="198"/>
                    </a:lnTo>
                    <a:lnTo>
                      <a:pt x="26" y="196"/>
                    </a:lnTo>
                    <a:lnTo>
                      <a:pt x="26" y="196"/>
                    </a:lnTo>
                    <a:lnTo>
                      <a:pt x="26" y="196"/>
                    </a:lnTo>
                    <a:lnTo>
                      <a:pt x="26" y="196"/>
                    </a:lnTo>
                    <a:lnTo>
                      <a:pt x="20" y="190"/>
                    </a:lnTo>
                    <a:lnTo>
                      <a:pt x="20" y="190"/>
                    </a:lnTo>
                    <a:lnTo>
                      <a:pt x="20" y="190"/>
                    </a:lnTo>
                    <a:lnTo>
                      <a:pt x="20" y="190"/>
                    </a:lnTo>
                    <a:lnTo>
                      <a:pt x="18" y="184"/>
                    </a:lnTo>
                    <a:lnTo>
                      <a:pt x="18" y="184"/>
                    </a:lnTo>
                    <a:lnTo>
                      <a:pt x="18" y="182"/>
                    </a:lnTo>
                    <a:lnTo>
                      <a:pt x="18" y="182"/>
                    </a:lnTo>
                    <a:lnTo>
                      <a:pt x="16" y="176"/>
                    </a:lnTo>
                    <a:lnTo>
                      <a:pt x="16" y="176"/>
                    </a:lnTo>
                    <a:lnTo>
                      <a:pt x="18" y="170"/>
                    </a:lnTo>
                    <a:lnTo>
                      <a:pt x="18" y="170"/>
                    </a:lnTo>
                    <a:lnTo>
                      <a:pt x="18" y="168"/>
                    </a:lnTo>
                    <a:lnTo>
                      <a:pt x="18" y="168"/>
                    </a:lnTo>
                    <a:lnTo>
                      <a:pt x="20" y="162"/>
                    </a:lnTo>
                    <a:lnTo>
                      <a:pt x="20" y="162"/>
                    </a:lnTo>
                    <a:lnTo>
                      <a:pt x="20" y="162"/>
                    </a:lnTo>
                    <a:lnTo>
                      <a:pt x="20" y="162"/>
                    </a:lnTo>
                    <a:lnTo>
                      <a:pt x="26" y="156"/>
                    </a:lnTo>
                    <a:lnTo>
                      <a:pt x="26" y="156"/>
                    </a:lnTo>
                    <a:lnTo>
                      <a:pt x="26" y="156"/>
                    </a:lnTo>
                    <a:lnTo>
                      <a:pt x="26" y="156"/>
                    </a:lnTo>
                    <a:lnTo>
                      <a:pt x="32" y="154"/>
                    </a:lnTo>
                    <a:lnTo>
                      <a:pt x="32" y="154"/>
                    </a:lnTo>
                    <a:lnTo>
                      <a:pt x="40" y="152"/>
                    </a:lnTo>
                    <a:lnTo>
                      <a:pt x="40" y="152"/>
                    </a:lnTo>
                    <a:lnTo>
                      <a:pt x="48" y="154"/>
                    </a:lnTo>
                    <a:lnTo>
                      <a:pt x="48" y="154"/>
                    </a:lnTo>
                    <a:lnTo>
                      <a:pt x="54" y="156"/>
                    </a:lnTo>
                    <a:lnTo>
                      <a:pt x="54" y="156"/>
                    </a:lnTo>
                    <a:lnTo>
                      <a:pt x="54" y="156"/>
                    </a:lnTo>
                    <a:lnTo>
                      <a:pt x="54" y="156"/>
                    </a:lnTo>
                    <a:lnTo>
                      <a:pt x="60" y="162"/>
                    </a:lnTo>
                    <a:lnTo>
                      <a:pt x="60" y="162"/>
                    </a:lnTo>
                    <a:lnTo>
                      <a:pt x="60" y="162"/>
                    </a:lnTo>
                    <a:lnTo>
                      <a:pt x="60" y="162"/>
                    </a:lnTo>
                    <a:lnTo>
                      <a:pt x="62" y="168"/>
                    </a:lnTo>
                    <a:lnTo>
                      <a:pt x="62" y="168"/>
                    </a:lnTo>
                    <a:lnTo>
                      <a:pt x="62" y="170"/>
                    </a:lnTo>
                    <a:lnTo>
                      <a:pt x="62" y="170"/>
                    </a:lnTo>
                    <a:lnTo>
                      <a:pt x="64" y="176"/>
                    </a:lnTo>
                    <a:lnTo>
                      <a:pt x="64" y="176"/>
                    </a:lnTo>
                    <a:lnTo>
                      <a:pt x="6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x-none" sz="1600">
                  <a:latin typeface="Segoe UI" panose="020B0502040204020203" pitchFamily="34" charset="0"/>
                  <a:ea typeface="Segoe UI" panose="020B0502040204020203" pitchFamily="34" charset="0"/>
                  <a:cs typeface="Segoe UI" panose="020B0502040204020203" pitchFamily="34" charset="0"/>
                </a:endParaRPr>
              </a:p>
            </p:txBody>
          </p:sp>
        </p:grpSp>
      </p:grpSp>
      <p:sp>
        <p:nvSpPr>
          <p:cNvPr id="44" name="Title 3">
            <a:extLst>
              <a:ext uri="{FF2B5EF4-FFF2-40B4-BE49-F238E27FC236}">
                <a16:creationId xmlns:a16="http://schemas.microsoft.com/office/drawing/2014/main" id="{07E74ECB-6FE3-4E43-8939-B9C2DB559CDC}"/>
              </a:ext>
            </a:extLst>
          </p:cNvPr>
          <p:cNvSpPr txBox="1">
            <a:spLocks/>
          </p:cNvSpPr>
          <p:nvPr/>
        </p:nvSpPr>
        <p:spPr>
          <a:xfrm>
            <a:off x="115076" y="0"/>
            <a:ext cx="11198918" cy="703385"/>
          </a:xfrm>
          <a:prstGeom prst="rect">
            <a:avLst/>
          </a:prstGeom>
        </p:spPr>
        <p:txBody>
          <a:bodyPr vert="horz" lIns="91440" tIns="45720" rIns="91440" bIns="45720" rtlCol="0" anchor="ctr">
            <a:normAutofit/>
          </a:bodyPr>
          <a:lstStyle>
            <a:lvl1pPr>
              <a:lnSpc>
                <a:spcPct val="90000"/>
              </a:lnSpc>
              <a:spcBef>
                <a:spcPct val="0"/>
              </a:spcBef>
              <a:buNone/>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IN" dirty="0"/>
              <a:t>1. Bridge the gap between Business and Technology</a:t>
            </a:r>
            <a:endParaRPr lang="en-US" dirty="0"/>
          </a:p>
        </p:txBody>
      </p:sp>
      <p:sp>
        <p:nvSpPr>
          <p:cNvPr id="7" name="Footer Placeholder 6">
            <a:extLst>
              <a:ext uri="{FF2B5EF4-FFF2-40B4-BE49-F238E27FC236}">
                <a16:creationId xmlns:a16="http://schemas.microsoft.com/office/drawing/2014/main" id="{E3538D56-3316-4EEA-B375-B84565C49821}"/>
              </a:ext>
            </a:extLst>
          </p:cNvPr>
          <p:cNvSpPr>
            <a:spLocks noGrp="1"/>
          </p:cNvSpPr>
          <p:nvPr>
            <p:ph type="ftr" sz="quarter" idx="10"/>
          </p:nvPr>
        </p:nvSpPr>
        <p:spPr/>
        <p:txBody>
          <a:bodyPr/>
          <a:lstStyle/>
          <a:p>
            <a:r>
              <a:rPr lang="de-DE"/>
              <a:t>© </a:t>
            </a:r>
            <a:r>
              <a:rPr lang="en-US" dirty="0"/>
              <a:t>LatentView Analytics. Confidential</a:t>
            </a:r>
          </a:p>
        </p:txBody>
      </p:sp>
      <p:sp>
        <p:nvSpPr>
          <p:cNvPr id="48" name="Slide Number Placeholder 2">
            <a:extLst>
              <a:ext uri="{FF2B5EF4-FFF2-40B4-BE49-F238E27FC236}">
                <a16:creationId xmlns:a16="http://schemas.microsoft.com/office/drawing/2014/main" id="{9F27D887-8FD6-426D-918B-FC531F036CC8}"/>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36</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0ED22C6A-7575-4CAA-8EB2-9441B2D6308F}"/>
              </a:ext>
            </a:extLst>
          </p:cNvPr>
          <p:cNvSpPr txBox="1"/>
          <p:nvPr/>
        </p:nvSpPr>
        <p:spPr>
          <a:xfrm>
            <a:off x="320842" y="532263"/>
            <a:ext cx="1134984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brings critical capabilities that helps bridge the Business-Technology gap</a:t>
            </a:r>
          </a:p>
        </p:txBody>
      </p:sp>
    </p:spTree>
    <p:extLst>
      <p:ext uri="{BB962C8B-B14F-4D97-AF65-F5344CB8AC3E}">
        <p14:creationId xmlns:p14="http://schemas.microsoft.com/office/powerpoint/2010/main" val="850140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a:xfrm>
            <a:off x="115076" y="0"/>
            <a:ext cx="11555612" cy="703385"/>
          </a:xfrm>
        </p:spPr>
        <p:txBody>
          <a:bodyPr>
            <a:normAutofit fontScale="90000"/>
          </a:bodyPr>
          <a:lstStyle/>
          <a:p>
            <a:r>
              <a:rPr lang="en-US" sz="3100" dirty="0"/>
              <a:t>2. Build for Diverse Analytics Needs with Workload-centric Architectures</a:t>
            </a:r>
            <a:endParaRPr lang="en-US" dirty="0"/>
          </a:p>
        </p:txBody>
      </p:sp>
      <p:sp>
        <p:nvSpPr>
          <p:cNvPr id="8" name="Rectangle: Rounded Corners 38">
            <a:extLst>
              <a:ext uri="{FF2B5EF4-FFF2-40B4-BE49-F238E27FC236}">
                <a16:creationId xmlns:a16="http://schemas.microsoft.com/office/drawing/2014/main" id="{1BFF3FEB-897E-4A46-88FE-C4A1E994CEDC}"/>
              </a:ext>
            </a:extLst>
          </p:cNvPr>
          <p:cNvSpPr/>
          <p:nvPr/>
        </p:nvSpPr>
        <p:spPr>
          <a:xfrm>
            <a:off x="10313246" y="1329385"/>
            <a:ext cx="1755179" cy="4388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rapezoid 8">
            <a:extLst>
              <a:ext uri="{FF2B5EF4-FFF2-40B4-BE49-F238E27FC236}">
                <a16:creationId xmlns:a16="http://schemas.microsoft.com/office/drawing/2014/main" id="{C65E00AC-3BE7-3641-A37F-314D24E9FEDA}"/>
              </a:ext>
            </a:extLst>
          </p:cNvPr>
          <p:cNvSpPr/>
          <p:nvPr/>
        </p:nvSpPr>
        <p:spPr>
          <a:xfrm rot="16200000">
            <a:off x="4196441" y="309411"/>
            <a:ext cx="4716000" cy="6264000"/>
          </a:xfrm>
          <a:prstGeom prst="trapezoid">
            <a:avLst>
              <a:gd name="adj" fmla="val 1468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 name="Elbow Connector 10">
            <a:extLst>
              <a:ext uri="{FF2B5EF4-FFF2-40B4-BE49-F238E27FC236}">
                <a16:creationId xmlns:a16="http://schemas.microsoft.com/office/drawing/2014/main" id="{8E6086A6-DBA8-A149-BA39-967A4DE8381E}"/>
              </a:ext>
            </a:extLst>
          </p:cNvPr>
          <p:cNvCxnSpPr>
            <a:cxnSpLocks/>
          </p:cNvCxnSpPr>
          <p:nvPr/>
        </p:nvCxnSpPr>
        <p:spPr>
          <a:xfrm flipV="1">
            <a:off x="4855035" y="3149928"/>
            <a:ext cx="534439" cy="1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FD3D86-56C7-D64F-B4D5-E21345117B68}"/>
              </a:ext>
            </a:extLst>
          </p:cNvPr>
          <p:cNvCxnSpPr>
            <a:cxnSpLocks/>
          </p:cNvCxnSpPr>
          <p:nvPr/>
        </p:nvCxnSpPr>
        <p:spPr>
          <a:xfrm flipV="1">
            <a:off x="9601841" y="3146951"/>
            <a:ext cx="808357" cy="2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8443329-CBBB-5E40-961B-B84C090DA796}"/>
              </a:ext>
            </a:extLst>
          </p:cNvPr>
          <p:cNvCxnSpPr>
            <a:cxnSpLocks/>
          </p:cNvCxnSpPr>
          <p:nvPr/>
        </p:nvCxnSpPr>
        <p:spPr>
          <a:xfrm>
            <a:off x="9601841" y="4131718"/>
            <a:ext cx="808357" cy="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A9B52B-D212-DC4C-89A2-5AC6FD38895F}"/>
              </a:ext>
            </a:extLst>
          </p:cNvPr>
          <p:cNvCxnSpPr>
            <a:cxnSpLocks/>
          </p:cNvCxnSpPr>
          <p:nvPr/>
        </p:nvCxnSpPr>
        <p:spPr>
          <a:xfrm flipV="1">
            <a:off x="9601841" y="5189108"/>
            <a:ext cx="808357" cy="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B21375-B5E9-6848-8566-FE1FEA2A5E75}"/>
              </a:ext>
            </a:extLst>
          </p:cNvPr>
          <p:cNvCxnSpPr>
            <a:cxnSpLocks/>
          </p:cNvCxnSpPr>
          <p:nvPr/>
        </p:nvCxnSpPr>
        <p:spPr>
          <a:xfrm>
            <a:off x="9601841" y="1930148"/>
            <a:ext cx="808357" cy="2641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45AA896-DF34-244E-BC93-38993F533375}"/>
              </a:ext>
            </a:extLst>
          </p:cNvPr>
          <p:cNvCxnSpPr>
            <a:cxnSpLocks/>
          </p:cNvCxnSpPr>
          <p:nvPr/>
        </p:nvCxnSpPr>
        <p:spPr>
          <a:xfrm flipV="1">
            <a:off x="9601841" y="1548907"/>
            <a:ext cx="808357" cy="3812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826C418-85C6-F74B-A68B-C231F8D13EE9}"/>
              </a:ext>
            </a:extLst>
          </p:cNvPr>
          <p:cNvSpPr/>
          <p:nvPr/>
        </p:nvSpPr>
        <p:spPr bwMode="auto">
          <a:xfrm>
            <a:off x="3530320" y="2084406"/>
            <a:ext cx="1271501" cy="2131832"/>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Lake</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(Example: S3)</a:t>
            </a:r>
          </a:p>
        </p:txBody>
      </p:sp>
      <p:grpSp>
        <p:nvGrpSpPr>
          <p:cNvPr id="21" name="Group 20">
            <a:extLst>
              <a:ext uri="{FF2B5EF4-FFF2-40B4-BE49-F238E27FC236}">
                <a16:creationId xmlns:a16="http://schemas.microsoft.com/office/drawing/2014/main" id="{A58D7E68-C5A0-4842-BEE9-7C618EC154DC}"/>
              </a:ext>
            </a:extLst>
          </p:cNvPr>
          <p:cNvGrpSpPr/>
          <p:nvPr/>
        </p:nvGrpSpPr>
        <p:grpSpPr>
          <a:xfrm>
            <a:off x="3451147" y="1570147"/>
            <a:ext cx="6150694" cy="3984244"/>
            <a:chOff x="3594025" y="2201384"/>
            <a:chExt cx="6150694" cy="3984244"/>
          </a:xfrm>
        </p:grpSpPr>
        <p:sp>
          <p:nvSpPr>
            <p:cNvPr id="23" name="Rectangle 22">
              <a:extLst>
                <a:ext uri="{FF2B5EF4-FFF2-40B4-BE49-F238E27FC236}">
                  <a16:creationId xmlns:a16="http://schemas.microsoft.com/office/drawing/2014/main" id="{8860DE36-D5C6-6C49-8649-944D198C5687}"/>
                </a:ext>
              </a:extLst>
            </p:cNvPr>
            <p:cNvSpPr/>
            <p:nvPr/>
          </p:nvSpPr>
          <p:spPr bwMode="auto">
            <a:xfrm>
              <a:off x="5532352" y="2201384"/>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Relational Data Store</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AWS Redshift)</a:t>
              </a:r>
            </a:p>
          </p:txBody>
        </p:sp>
        <p:sp>
          <p:nvSpPr>
            <p:cNvPr id="24" name="Rectangle 23">
              <a:extLst>
                <a:ext uri="{FF2B5EF4-FFF2-40B4-BE49-F238E27FC236}">
                  <a16:creationId xmlns:a16="http://schemas.microsoft.com/office/drawing/2014/main" id="{9A721E56-312C-FA40-9232-4F74D253C25F}"/>
                </a:ext>
              </a:extLst>
            </p:cNvPr>
            <p:cNvSpPr/>
            <p:nvPr/>
          </p:nvSpPr>
          <p:spPr bwMode="auto">
            <a:xfrm>
              <a:off x="8016719" y="220138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Enterprise Reporting Platform</a:t>
              </a:r>
            </a:p>
          </p:txBody>
        </p:sp>
        <p:sp>
          <p:nvSpPr>
            <p:cNvPr id="25" name="Rectangle 24">
              <a:extLst>
                <a:ext uri="{FF2B5EF4-FFF2-40B4-BE49-F238E27FC236}">
                  <a16:creationId xmlns:a16="http://schemas.microsoft.com/office/drawing/2014/main" id="{73F759D6-D2E2-5441-B80C-E23CD843EB85}"/>
                </a:ext>
              </a:extLst>
            </p:cNvPr>
            <p:cNvSpPr/>
            <p:nvPr/>
          </p:nvSpPr>
          <p:spPr bwMode="auto">
            <a:xfrm>
              <a:off x="8016719" y="342116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API endpoints </a:t>
              </a:r>
            </a:p>
          </p:txBody>
        </p:sp>
        <p:sp>
          <p:nvSpPr>
            <p:cNvPr id="26" name="Rectangle 25">
              <a:extLst>
                <a:ext uri="{FF2B5EF4-FFF2-40B4-BE49-F238E27FC236}">
                  <a16:creationId xmlns:a16="http://schemas.microsoft.com/office/drawing/2014/main" id="{09E9BFFA-729B-314C-900F-97FAC045EEA2}"/>
                </a:ext>
              </a:extLst>
            </p:cNvPr>
            <p:cNvSpPr/>
            <p:nvPr/>
          </p:nvSpPr>
          <p:spPr bwMode="auto">
            <a:xfrm>
              <a:off x="5532352" y="3421165"/>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Indexing and Querying</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Elastic Search)</a:t>
              </a:r>
            </a:p>
          </p:txBody>
        </p:sp>
        <p:sp>
          <p:nvSpPr>
            <p:cNvPr id="27" name="Rectangle 26">
              <a:extLst>
                <a:ext uri="{FF2B5EF4-FFF2-40B4-BE49-F238E27FC236}">
                  <a16:creationId xmlns:a16="http://schemas.microsoft.com/office/drawing/2014/main" id="{6FA67BA0-B514-BE48-9391-16339E522FBD}"/>
                </a:ext>
              </a:extLst>
            </p:cNvPr>
            <p:cNvSpPr/>
            <p:nvPr/>
          </p:nvSpPr>
          <p:spPr bwMode="auto">
            <a:xfrm>
              <a:off x="8016719" y="5465628"/>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Real time Indexing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(Ex: Elastic Cache)</a:t>
              </a:r>
            </a:p>
          </p:txBody>
        </p:sp>
        <p:sp>
          <p:nvSpPr>
            <p:cNvPr id="28" name="Rectangle 27">
              <a:extLst>
                <a:ext uri="{FF2B5EF4-FFF2-40B4-BE49-F238E27FC236}">
                  <a16:creationId xmlns:a16="http://schemas.microsoft.com/office/drawing/2014/main" id="{3BDE6051-C819-134C-8D31-91BE5A1E39BB}"/>
                </a:ext>
              </a:extLst>
            </p:cNvPr>
            <p:cNvSpPr/>
            <p:nvPr/>
          </p:nvSpPr>
          <p:spPr bwMode="auto">
            <a:xfrm>
              <a:off x="5532352" y="4825109"/>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Distributed Processing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Feature Engineering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Sampling</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Spark)</a:t>
              </a:r>
            </a:p>
          </p:txBody>
        </p:sp>
        <p:sp>
          <p:nvSpPr>
            <p:cNvPr id="29" name="Rectangle 28">
              <a:extLst>
                <a:ext uri="{FF2B5EF4-FFF2-40B4-BE49-F238E27FC236}">
                  <a16:creationId xmlns:a16="http://schemas.microsoft.com/office/drawing/2014/main" id="{750D0CF9-9025-0B40-8354-43072DD7D188}"/>
                </a:ext>
              </a:extLst>
            </p:cNvPr>
            <p:cNvSpPr/>
            <p:nvPr/>
          </p:nvSpPr>
          <p:spPr bwMode="auto">
            <a:xfrm>
              <a:off x="8016719" y="440295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Machine Learning Workbench</a:t>
              </a:r>
            </a:p>
          </p:txBody>
        </p:sp>
        <p:cxnSp>
          <p:nvCxnSpPr>
            <p:cNvPr id="30" name="Straight Arrow Connector 29">
              <a:extLst>
                <a:ext uri="{FF2B5EF4-FFF2-40B4-BE49-F238E27FC236}">
                  <a16:creationId xmlns:a16="http://schemas.microsoft.com/office/drawing/2014/main" id="{42AC2FFB-B869-004F-B96E-0746326A5AA7}"/>
                </a:ext>
              </a:extLst>
            </p:cNvPr>
            <p:cNvCxnSpPr>
              <a:cxnSpLocks/>
            </p:cNvCxnSpPr>
            <p:nvPr/>
          </p:nvCxnSpPr>
          <p:spPr>
            <a:xfrm>
              <a:off x="7620352" y="2561384"/>
              <a:ext cx="3963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56D37D-118F-AA42-AA9C-B4008D52E7DD}"/>
                </a:ext>
              </a:extLst>
            </p:cNvPr>
            <p:cNvCxnSpPr>
              <a:cxnSpLocks/>
            </p:cNvCxnSpPr>
            <p:nvPr/>
          </p:nvCxnSpPr>
          <p:spPr>
            <a:xfrm>
              <a:off x="7620352" y="3781165"/>
              <a:ext cx="396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A7DD5FC-EA1B-1447-8894-0D4B6E2B7D0C}"/>
                </a:ext>
              </a:extLst>
            </p:cNvPr>
            <p:cNvCxnSpPr>
              <a:cxnSpLocks/>
            </p:cNvCxnSpPr>
            <p:nvPr/>
          </p:nvCxnSpPr>
          <p:spPr>
            <a:xfrm flipV="1">
              <a:off x="4997913" y="2561384"/>
              <a:ext cx="534439" cy="1221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C9668A0-2A59-F744-AB4E-8E8A5DDB5BB4}"/>
                </a:ext>
              </a:extLst>
            </p:cNvPr>
            <p:cNvCxnSpPr>
              <a:cxnSpLocks/>
            </p:cNvCxnSpPr>
            <p:nvPr/>
          </p:nvCxnSpPr>
          <p:spPr>
            <a:xfrm>
              <a:off x="4997913" y="3782492"/>
              <a:ext cx="534439" cy="14026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9A42ED92-7AF0-5841-A197-56C806782F9F}"/>
                </a:ext>
              </a:extLst>
            </p:cNvPr>
            <p:cNvCxnSpPr/>
            <p:nvPr/>
          </p:nvCxnSpPr>
          <p:spPr>
            <a:xfrm>
              <a:off x="7544032" y="5388041"/>
              <a:ext cx="472687" cy="5119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F6F3115-F314-3242-9797-AE819D61C61A}"/>
                </a:ext>
              </a:extLst>
            </p:cNvPr>
            <p:cNvSpPr/>
            <p:nvPr/>
          </p:nvSpPr>
          <p:spPr>
            <a:xfrm>
              <a:off x="3594025" y="2613900"/>
              <a:ext cx="1403888" cy="23371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36" name="Elbow Connector 35">
              <a:extLst>
                <a:ext uri="{FF2B5EF4-FFF2-40B4-BE49-F238E27FC236}">
                  <a16:creationId xmlns:a16="http://schemas.microsoft.com/office/drawing/2014/main" id="{01BE4A7C-6FB0-EF41-8E62-D16E533ECF0A}"/>
                </a:ext>
              </a:extLst>
            </p:cNvPr>
            <p:cNvCxnSpPr/>
            <p:nvPr/>
          </p:nvCxnSpPr>
          <p:spPr>
            <a:xfrm flipV="1">
              <a:off x="7544032" y="4836143"/>
              <a:ext cx="472688" cy="551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46464A2B-EBF7-B64C-8352-82BC904A379C}"/>
              </a:ext>
            </a:extLst>
          </p:cNvPr>
          <p:cNvSpPr txBox="1"/>
          <p:nvPr/>
        </p:nvSpPr>
        <p:spPr>
          <a:xfrm>
            <a:off x="3422441" y="5845348"/>
            <a:ext cx="6264000" cy="584775"/>
          </a:xfrm>
          <a:prstGeom prst="rect">
            <a:avLst/>
          </a:prstGeom>
          <a:solidFill>
            <a:schemeClr val="accent3">
              <a:lumMod val="40000"/>
              <a:lumOff val="60000"/>
            </a:schemeClr>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Isolating Compute from Storage for Throttle Free, Optimized, Cataloged, Secured and Accountable Single View</a:t>
            </a:r>
          </a:p>
        </p:txBody>
      </p:sp>
      <p:cxnSp>
        <p:nvCxnSpPr>
          <p:cNvPr id="43" name="Straight Arrow Connector 42">
            <a:extLst>
              <a:ext uri="{FF2B5EF4-FFF2-40B4-BE49-F238E27FC236}">
                <a16:creationId xmlns:a16="http://schemas.microsoft.com/office/drawing/2014/main" id="{90366BAA-45CE-0644-8AF7-A33821113A97}"/>
              </a:ext>
            </a:extLst>
          </p:cNvPr>
          <p:cNvCxnSpPr/>
          <p:nvPr/>
        </p:nvCxnSpPr>
        <p:spPr>
          <a:xfrm>
            <a:off x="1234041" y="3407506"/>
            <a:ext cx="353782" cy="4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6DB0E4B-42BF-894A-8D23-A4E6C167D22D}"/>
              </a:ext>
            </a:extLst>
          </p:cNvPr>
          <p:cNvGrpSpPr/>
          <p:nvPr/>
        </p:nvGrpSpPr>
        <p:grpSpPr>
          <a:xfrm>
            <a:off x="162674" y="1514731"/>
            <a:ext cx="3298723" cy="4926605"/>
            <a:chOff x="162674" y="1888784"/>
            <a:chExt cx="3298723" cy="4926605"/>
          </a:xfrm>
        </p:grpSpPr>
        <p:sp>
          <p:nvSpPr>
            <p:cNvPr id="45" name="Rectangle 44">
              <a:extLst>
                <a:ext uri="{FF2B5EF4-FFF2-40B4-BE49-F238E27FC236}">
                  <a16:creationId xmlns:a16="http://schemas.microsoft.com/office/drawing/2014/main" id="{437F2409-7751-B242-8E8C-770A41BFE13A}"/>
                </a:ext>
              </a:extLst>
            </p:cNvPr>
            <p:cNvSpPr/>
            <p:nvPr/>
          </p:nvSpPr>
          <p:spPr bwMode="auto">
            <a:xfrm>
              <a:off x="1587823" y="1888784"/>
              <a:ext cx="1513574" cy="3793810"/>
            </a:xfrm>
            <a:prstGeom prst="rect">
              <a:avLst/>
            </a:prstGeom>
            <a:solidFill>
              <a:srgbClr val="CCCCCC"/>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Integration</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46" name="Straight Arrow Connector 45">
              <a:extLst>
                <a:ext uri="{FF2B5EF4-FFF2-40B4-BE49-F238E27FC236}">
                  <a16:creationId xmlns:a16="http://schemas.microsoft.com/office/drawing/2014/main" id="{3B9DA613-90B2-C846-B551-5CFB6CD620FF}"/>
                </a:ext>
              </a:extLst>
            </p:cNvPr>
            <p:cNvCxnSpPr/>
            <p:nvPr/>
          </p:nvCxnSpPr>
          <p:spPr>
            <a:xfrm flipV="1">
              <a:off x="3101397" y="3782492"/>
              <a:ext cx="360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4F25244-7FF5-B843-A9B1-4C2CD6CAA0EC}"/>
                </a:ext>
              </a:extLst>
            </p:cNvPr>
            <p:cNvSpPr/>
            <p:nvPr/>
          </p:nvSpPr>
          <p:spPr bwMode="auto">
            <a:xfrm>
              <a:off x="210493" y="1893224"/>
              <a:ext cx="1113667" cy="3776670"/>
            </a:xfrm>
            <a:prstGeom prst="rect">
              <a:avLst/>
            </a:prstGeom>
            <a:solidFill>
              <a:schemeClr val="tx2">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vert="horz" rtlCol="0" anchor="ctr"/>
            <a:lstStyle/>
            <a:p>
              <a:pPr algn="ctr"/>
              <a:endParaRPr lang="en-IN" sz="1400" b="1" dirty="0">
                <a:solidFill>
                  <a:srgbClr val="0070C0"/>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6DE554BB-B7D3-F242-85B9-2455ADC7F57B}"/>
                </a:ext>
              </a:extLst>
            </p:cNvPr>
            <p:cNvSpPr/>
            <p:nvPr/>
          </p:nvSpPr>
          <p:spPr bwMode="auto">
            <a:xfrm>
              <a:off x="1694900" y="1975729"/>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Structured </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0A93A79D-348D-2B4E-A96D-288CE8521F72}"/>
                </a:ext>
              </a:extLst>
            </p:cNvPr>
            <p:cNvSpPr/>
            <p:nvPr/>
          </p:nvSpPr>
          <p:spPr bwMode="auto">
            <a:xfrm>
              <a:off x="1681663" y="4071528"/>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Unstructured</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50" name="TextBox 49">
              <a:extLst>
                <a:ext uri="{FF2B5EF4-FFF2-40B4-BE49-F238E27FC236}">
                  <a16:creationId xmlns:a16="http://schemas.microsoft.com/office/drawing/2014/main" id="{ECAF7CDF-CD46-AE42-B480-2EB939828BF0}"/>
                </a:ext>
              </a:extLst>
            </p:cNvPr>
            <p:cNvSpPr txBox="1"/>
            <p:nvPr/>
          </p:nvSpPr>
          <p:spPr>
            <a:xfrm>
              <a:off x="184406" y="2048801"/>
              <a:ext cx="1113668"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Conventional Data Sources</a:t>
              </a:r>
            </a:p>
          </p:txBody>
        </p:sp>
        <p:sp>
          <p:nvSpPr>
            <p:cNvPr id="51" name="TextBox 50">
              <a:extLst>
                <a:ext uri="{FF2B5EF4-FFF2-40B4-BE49-F238E27FC236}">
                  <a16:creationId xmlns:a16="http://schemas.microsoft.com/office/drawing/2014/main" id="{DDFB7FB6-DC8F-EE4C-8494-ECC2F6D188A6}"/>
                </a:ext>
              </a:extLst>
            </p:cNvPr>
            <p:cNvSpPr txBox="1"/>
            <p:nvPr/>
          </p:nvSpPr>
          <p:spPr>
            <a:xfrm>
              <a:off x="162674" y="3018901"/>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Unconventional Data Sources</a:t>
              </a:r>
            </a:p>
          </p:txBody>
        </p:sp>
        <p:sp>
          <p:nvSpPr>
            <p:cNvPr id="52" name="TextBox 51">
              <a:extLst>
                <a:ext uri="{FF2B5EF4-FFF2-40B4-BE49-F238E27FC236}">
                  <a16:creationId xmlns:a16="http://schemas.microsoft.com/office/drawing/2014/main" id="{37CB197F-EECC-F54E-8D9A-4CB464E5FF9B}"/>
                </a:ext>
              </a:extLst>
            </p:cNvPr>
            <p:cNvSpPr txBox="1"/>
            <p:nvPr/>
          </p:nvSpPr>
          <p:spPr>
            <a:xfrm>
              <a:off x="188033" y="3868907"/>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External Data Sources</a:t>
              </a:r>
            </a:p>
          </p:txBody>
        </p:sp>
        <p:sp>
          <p:nvSpPr>
            <p:cNvPr id="53" name="TextBox 52">
              <a:extLst>
                <a:ext uri="{FF2B5EF4-FFF2-40B4-BE49-F238E27FC236}">
                  <a16:creationId xmlns:a16="http://schemas.microsoft.com/office/drawing/2014/main" id="{02B22D98-5BAA-F24F-A9B4-994E6B611A64}"/>
                </a:ext>
              </a:extLst>
            </p:cNvPr>
            <p:cNvSpPr txBox="1"/>
            <p:nvPr/>
          </p:nvSpPr>
          <p:spPr>
            <a:xfrm>
              <a:off x="184860" y="4825684"/>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Internal Data Sources</a:t>
              </a:r>
            </a:p>
          </p:txBody>
        </p:sp>
        <p:sp>
          <p:nvSpPr>
            <p:cNvPr id="54" name="TextBox 53">
              <a:extLst>
                <a:ext uri="{FF2B5EF4-FFF2-40B4-BE49-F238E27FC236}">
                  <a16:creationId xmlns:a16="http://schemas.microsoft.com/office/drawing/2014/main" id="{21DAF17D-E82E-AC4C-AF4C-07C793895F55}"/>
                </a:ext>
              </a:extLst>
            </p:cNvPr>
            <p:cNvSpPr txBox="1"/>
            <p:nvPr/>
          </p:nvSpPr>
          <p:spPr>
            <a:xfrm>
              <a:off x="162674" y="6230614"/>
              <a:ext cx="2895249" cy="584775"/>
            </a:xfrm>
            <a:prstGeom prst="rect">
              <a:avLst/>
            </a:prstGeom>
            <a:solidFill>
              <a:srgbClr val="CCCCCC"/>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Data Type specific ETL toolset</a:t>
              </a:r>
            </a:p>
          </p:txBody>
        </p:sp>
      </p:grpSp>
      <p:sp>
        <p:nvSpPr>
          <p:cNvPr id="56" name="Rectangle 55">
            <a:extLst>
              <a:ext uri="{FF2B5EF4-FFF2-40B4-BE49-F238E27FC236}">
                <a16:creationId xmlns:a16="http://schemas.microsoft.com/office/drawing/2014/main" id="{3F0E79C5-CAB6-1B42-8EB5-500231F1DA1B}"/>
              </a:ext>
            </a:extLst>
          </p:cNvPr>
          <p:cNvSpPr/>
          <p:nvPr/>
        </p:nvSpPr>
        <p:spPr bwMode="auto">
          <a:xfrm>
            <a:off x="10410198" y="1320307"/>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CANNED REPORTS</a:t>
            </a:r>
          </a:p>
        </p:txBody>
      </p:sp>
      <p:sp>
        <p:nvSpPr>
          <p:cNvPr id="57" name="Rectangle 56">
            <a:extLst>
              <a:ext uri="{FF2B5EF4-FFF2-40B4-BE49-F238E27FC236}">
                <a16:creationId xmlns:a16="http://schemas.microsoft.com/office/drawing/2014/main" id="{E0BBB500-4A5E-6A44-A44C-1891D1CAEAD1}"/>
              </a:ext>
            </a:extLst>
          </p:cNvPr>
          <p:cNvSpPr/>
          <p:nvPr/>
        </p:nvSpPr>
        <p:spPr bwMode="auto">
          <a:xfrm>
            <a:off x="10410198" y="1965701"/>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SELF SERVICE BI</a:t>
            </a:r>
          </a:p>
        </p:txBody>
      </p:sp>
      <p:sp>
        <p:nvSpPr>
          <p:cNvPr id="58" name="Rectangle 57">
            <a:extLst>
              <a:ext uri="{FF2B5EF4-FFF2-40B4-BE49-F238E27FC236}">
                <a16:creationId xmlns:a16="http://schemas.microsoft.com/office/drawing/2014/main" id="{24C1F099-51D9-3748-B856-86B7F315934B}"/>
              </a:ext>
            </a:extLst>
          </p:cNvPr>
          <p:cNvSpPr/>
          <p:nvPr/>
        </p:nvSpPr>
        <p:spPr bwMode="auto">
          <a:xfrm>
            <a:off x="10410198" y="2918351"/>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OPERATIONAL</a:t>
            </a:r>
          </a:p>
        </p:txBody>
      </p:sp>
      <p:sp>
        <p:nvSpPr>
          <p:cNvPr id="59" name="Rectangle 58">
            <a:extLst>
              <a:ext uri="{FF2B5EF4-FFF2-40B4-BE49-F238E27FC236}">
                <a16:creationId xmlns:a16="http://schemas.microsoft.com/office/drawing/2014/main" id="{D0095B05-E9C4-5C41-BAB8-0F1424B0A6C5}"/>
              </a:ext>
            </a:extLst>
          </p:cNvPr>
          <p:cNvSpPr/>
          <p:nvPr/>
        </p:nvSpPr>
        <p:spPr bwMode="auto">
          <a:xfrm>
            <a:off x="10410198" y="3903710"/>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ADVANCED ANALYTICS</a:t>
            </a:r>
          </a:p>
        </p:txBody>
      </p:sp>
      <p:sp>
        <p:nvSpPr>
          <p:cNvPr id="60" name="Rectangle 59">
            <a:extLst>
              <a:ext uri="{FF2B5EF4-FFF2-40B4-BE49-F238E27FC236}">
                <a16:creationId xmlns:a16="http://schemas.microsoft.com/office/drawing/2014/main" id="{8F45C284-E7C5-9541-A693-FAC59A7BB034}"/>
              </a:ext>
            </a:extLst>
          </p:cNvPr>
          <p:cNvSpPr/>
          <p:nvPr/>
        </p:nvSpPr>
        <p:spPr bwMode="auto">
          <a:xfrm>
            <a:off x="10410198" y="4960508"/>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REAL TIME REPORTING</a:t>
            </a:r>
          </a:p>
        </p:txBody>
      </p:sp>
      <p:sp>
        <p:nvSpPr>
          <p:cNvPr id="61" name="TextBox 60">
            <a:extLst>
              <a:ext uri="{FF2B5EF4-FFF2-40B4-BE49-F238E27FC236}">
                <a16:creationId xmlns:a16="http://schemas.microsoft.com/office/drawing/2014/main" id="{6193319B-6F58-854C-A5DD-A36D1A9746FB}"/>
              </a:ext>
            </a:extLst>
          </p:cNvPr>
          <p:cNvSpPr txBox="1"/>
          <p:nvPr/>
        </p:nvSpPr>
        <p:spPr>
          <a:xfrm>
            <a:off x="10199762" y="5856561"/>
            <a:ext cx="1868663" cy="584775"/>
          </a:xfrm>
          <a:prstGeom prst="rect">
            <a:avLst/>
          </a:prstGeom>
          <a:solidFill>
            <a:schemeClr val="accent2">
              <a:lumMod val="40000"/>
              <a:lumOff val="60000"/>
            </a:schemeClr>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Workload Aware Compute</a:t>
            </a:r>
          </a:p>
        </p:txBody>
      </p:sp>
      <p:sp>
        <p:nvSpPr>
          <p:cNvPr id="55" name="Slide Number Placeholder 2">
            <a:extLst>
              <a:ext uri="{FF2B5EF4-FFF2-40B4-BE49-F238E27FC236}">
                <a16:creationId xmlns:a16="http://schemas.microsoft.com/office/drawing/2014/main" id="{F3311A4A-B996-4058-B340-14A11BA3E50F}"/>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37</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3" name="Footer Placeholder 2">
            <a:extLst>
              <a:ext uri="{FF2B5EF4-FFF2-40B4-BE49-F238E27FC236}">
                <a16:creationId xmlns:a16="http://schemas.microsoft.com/office/drawing/2014/main" id="{16C7034F-85DB-4DE9-9727-A890D0F92EE6}"/>
              </a:ext>
            </a:extLst>
          </p:cNvPr>
          <p:cNvSpPr>
            <a:spLocks noGrp="1"/>
          </p:cNvSpPr>
          <p:nvPr>
            <p:ph type="ftr" sz="quarter" idx="11"/>
          </p:nvPr>
        </p:nvSpPr>
        <p:spPr/>
        <p:txBody>
          <a:bodyPr/>
          <a:lstStyle/>
          <a:p>
            <a:r>
              <a:rPr lang="en-US" dirty="0"/>
              <a:t>© LatentView Analytics. Confidential</a:t>
            </a:r>
          </a:p>
        </p:txBody>
      </p:sp>
      <p:sp>
        <p:nvSpPr>
          <p:cNvPr id="63" name="TextBox 62">
            <a:extLst>
              <a:ext uri="{FF2B5EF4-FFF2-40B4-BE49-F238E27FC236}">
                <a16:creationId xmlns:a16="http://schemas.microsoft.com/office/drawing/2014/main" id="{16576A03-E425-4CD5-A184-5F57E09B60F4}"/>
              </a:ext>
            </a:extLst>
          </p:cNvPr>
          <p:cNvSpPr txBox="1"/>
          <p:nvPr/>
        </p:nvSpPr>
        <p:spPr>
          <a:xfrm>
            <a:off x="320842" y="532263"/>
            <a:ext cx="1134984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LatentView’s Workload-centric architectures help democratize insights beyond data warehousing</a:t>
            </a:r>
          </a:p>
        </p:txBody>
      </p:sp>
    </p:spTree>
    <p:extLst>
      <p:ext uri="{BB962C8B-B14F-4D97-AF65-F5344CB8AC3E}">
        <p14:creationId xmlns:p14="http://schemas.microsoft.com/office/powerpoint/2010/main" val="1430169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tint val="75000"/>
                  </a:srgbClr>
                </a:solidFill>
                <a:effectLst/>
                <a:uLnTx/>
                <a:uFillTx/>
                <a:latin typeface="Segoe UI" panose="020B0502040204020203" pitchFamily="34" charset="0"/>
              </a:rPr>
              <a:t>© </a:t>
            </a:r>
            <a:r>
              <a:rPr kumimoji="0" lang="en-US" sz="1200" b="0" i="0" u="none" strike="noStrike" kern="1200" cap="none" spc="0" normalizeH="0" baseline="0" noProof="0" dirty="0">
                <a:ln>
                  <a:noFill/>
                </a:ln>
                <a:solidFill>
                  <a:srgbClr val="000000">
                    <a:tint val="75000"/>
                  </a:srgbClr>
                </a:solidFill>
                <a:effectLst/>
                <a:uLnTx/>
                <a:uFillTx/>
                <a:latin typeface="Segoe UI" panose="020B0502040204020203" pitchFamily="34" charset="0"/>
              </a:rPr>
              <a:t>LatentView Analytics. Confidential</a:t>
            </a:r>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t>3. Fuse All Data for Deeper and Meaningful Connections</a:t>
            </a:r>
          </a:p>
        </p:txBody>
      </p:sp>
      <p:pic>
        <p:nvPicPr>
          <p:cNvPr id="10" name="Picture 9">
            <a:extLst>
              <a:ext uri="{FF2B5EF4-FFF2-40B4-BE49-F238E27FC236}">
                <a16:creationId xmlns:a16="http://schemas.microsoft.com/office/drawing/2014/main" id="{BC4C55F3-2D69-7146-ACB9-89578EF305FE}"/>
              </a:ext>
            </a:extLst>
          </p:cNvPr>
          <p:cNvPicPr>
            <a:picLocks noChangeAspect="1"/>
          </p:cNvPicPr>
          <p:nvPr/>
        </p:nvPicPr>
        <p:blipFill>
          <a:blip r:embed="rId2"/>
          <a:stretch>
            <a:fillRect/>
          </a:stretch>
        </p:blipFill>
        <p:spPr>
          <a:xfrm>
            <a:off x="2057986" y="1287047"/>
            <a:ext cx="7875558" cy="5205783"/>
          </a:xfrm>
          <a:prstGeom prst="rect">
            <a:avLst/>
          </a:prstGeom>
        </p:spPr>
      </p:pic>
      <p:sp>
        <p:nvSpPr>
          <p:cNvPr id="7" name="Slide Number Placeholder 2">
            <a:extLst>
              <a:ext uri="{FF2B5EF4-FFF2-40B4-BE49-F238E27FC236}">
                <a16:creationId xmlns:a16="http://schemas.microsoft.com/office/drawing/2014/main" id="{25804CDC-A375-4757-9A7D-DA644476A29B}"/>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38</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49C2F11-65D5-40DA-A347-12492EF8AADE}"/>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Fusing conventional</a:t>
            </a:r>
            <a:r>
              <a:rPr lang="en-US" sz="2200" i="1" dirty="0">
                <a:solidFill>
                  <a:srgbClr val="000000"/>
                </a:solidFill>
                <a:latin typeface="Calibri"/>
              </a:rPr>
              <a:t> and unconventional data leads to unbiased and more granular insights, at lower cost in lesser time</a:t>
            </a:r>
            <a:endParaRPr kumimoji="0" lang="en-US" sz="22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513288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tint val="75000"/>
                  </a:srgbClr>
                </a:solidFill>
                <a:effectLst/>
                <a:uLnTx/>
                <a:uFillTx/>
                <a:latin typeface="Segoe UI" panose="020B0502040204020203" pitchFamily="34" charset="0"/>
              </a:rPr>
              <a:t>© </a:t>
            </a:r>
            <a:r>
              <a:rPr kumimoji="0" lang="en-US" sz="1200" b="0" i="0" u="none" strike="noStrike" kern="1200" cap="none" spc="0" normalizeH="0" baseline="0" noProof="0" dirty="0">
                <a:ln>
                  <a:noFill/>
                </a:ln>
                <a:solidFill>
                  <a:srgbClr val="000000">
                    <a:tint val="75000"/>
                  </a:srgbClr>
                </a:solidFill>
                <a:effectLst/>
                <a:uLnTx/>
                <a:uFillTx/>
                <a:latin typeface="Segoe UI" panose="020B0502040204020203" pitchFamily="34" charset="0"/>
              </a:rPr>
              <a:t>LatentView Analytics. Confidential</a:t>
            </a:r>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lstStyle/>
          <a:p>
            <a:r>
              <a:rPr lang="en-US" dirty="0"/>
              <a:t>4. Design Data Architecture for Scalable Systems</a:t>
            </a:r>
          </a:p>
        </p:txBody>
      </p:sp>
      <p:sp>
        <p:nvSpPr>
          <p:cNvPr id="24" name="TextBox 23">
            <a:extLst>
              <a:ext uri="{FF2B5EF4-FFF2-40B4-BE49-F238E27FC236}">
                <a16:creationId xmlns:a16="http://schemas.microsoft.com/office/drawing/2014/main" id="{46EBDF7D-34CD-CB4C-B1E4-ABDB57E6C16E}"/>
              </a:ext>
            </a:extLst>
          </p:cNvPr>
          <p:cNvSpPr txBox="1"/>
          <p:nvPr/>
        </p:nvSpPr>
        <p:spPr>
          <a:xfrm>
            <a:off x="352758"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Relational / OLAP</a:t>
            </a:r>
          </a:p>
          <a:p>
            <a:pPr marL="285750" indent="-285750">
              <a:buFont typeface="Wingdings" pitchFamily="2" charset="2"/>
              <a:buChar char="§"/>
            </a:pPr>
            <a:r>
              <a:rPr lang="en-US" sz="1200" dirty="0"/>
              <a:t>Column family</a:t>
            </a:r>
          </a:p>
          <a:p>
            <a:pPr marL="285750" indent="-285750">
              <a:buFont typeface="Wingdings" pitchFamily="2" charset="2"/>
              <a:buChar char="§"/>
            </a:pPr>
            <a:r>
              <a:rPr lang="en-US" sz="1200" dirty="0"/>
              <a:t>Document</a:t>
            </a:r>
          </a:p>
          <a:p>
            <a:pPr marL="285750" indent="-285750">
              <a:buFont typeface="Wingdings" pitchFamily="2" charset="2"/>
              <a:buChar char="§"/>
            </a:pPr>
            <a:r>
              <a:rPr lang="en-US" sz="1200" dirty="0"/>
              <a:t>Graph</a:t>
            </a:r>
          </a:p>
          <a:p>
            <a:pPr marL="285750" indent="-285750">
              <a:buFont typeface="Wingdings" pitchFamily="2" charset="2"/>
              <a:buChar char="§"/>
            </a:pPr>
            <a:r>
              <a:rPr lang="en-US" sz="1200" dirty="0"/>
              <a:t>Key-value stores</a:t>
            </a:r>
          </a:p>
        </p:txBody>
      </p:sp>
      <p:sp>
        <p:nvSpPr>
          <p:cNvPr id="10" name="Pentagon 9">
            <a:extLst>
              <a:ext uri="{FF2B5EF4-FFF2-40B4-BE49-F238E27FC236}">
                <a16:creationId xmlns:a16="http://schemas.microsoft.com/office/drawing/2014/main" id="{C12CA47F-612B-DE4D-B477-D856BB2C851E}"/>
              </a:ext>
            </a:extLst>
          </p:cNvPr>
          <p:cNvSpPr/>
          <p:nvPr/>
        </p:nvSpPr>
        <p:spPr>
          <a:xfrm>
            <a:off x="423712" y="3141973"/>
            <a:ext cx="1805940" cy="617220"/>
          </a:xfrm>
          <a:prstGeom prst="homePlate">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tx1"/>
                </a:solidFill>
              </a:rPr>
              <a:t>Data Modeling</a:t>
            </a:r>
          </a:p>
        </p:txBody>
      </p:sp>
      <p:sp>
        <p:nvSpPr>
          <p:cNvPr id="11" name="Chevron 10">
            <a:extLst>
              <a:ext uri="{FF2B5EF4-FFF2-40B4-BE49-F238E27FC236}">
                <a16:creationId xmlns:a16="http://schemas.microsoft.com/office/drawing/2014/main" id="{2DCA469E-D409-E84C-A5AD-7BA316F26685}"/>
              </a:ext>
            </a:extLst>
          </p:cNvPr>
          <p:cNvSpPr/>
          <p:nvPr/>
        </p:nvSpPr>
        <p:spPr>
          <a:xfrm>
            <a:off x="2055027"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Storage &amp; Retrieval</a:t>
            </a:r>
          </a:p>
        </p:txBody>
      </p:sp>
      <p:sp>
        <p:nvSpPr>
          <p:cNvPr id="34" name="Chevron 33">
            <a:extLst>
              <a:ext uri="{FF2B5EF4-FFF2-40B4-BE49-F238E27FC236}">
                <a16:creationId xmlns:a16="http://schemas.microsoft.com/office/drawing/2014/main" id="{783B92DB-4155-8F43-8CFE-BC2286B6B315}"/>
              </a:ext>
            </a:extLst>
          </p:cNvPr>
          <p:cNvSpPr/>
          <p:nvPr/>
        </p:nvSpPr>
        <p:spPr>
          <a:xfrm>
            <a:off x="3686342"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Serialization &amp; Evolution</a:t>
            </a:r>
          </a:p>
        </p:txBody>
      </p:sp>
      <p:sp>
        <p:nvSpPr>
          <p:cNvPr id="35" name="Chevron 34">
            <a:extLst>
              <a:ext uri="{FF2B5EF4-FFF2-40B4-BE49-F238E27FC236}">
                <a16:creationId xmlns:a16="http://schemas.microsoft.com/office/drawing/2014/main" id="{C6034266-D95E-F541-B401-0B05011A0143}"/>
              </a:ext>
            </a:extLst>
          </p:cNvPr>
          <p:cNvSpPr/>
          <p:nvPr/>
        </p:nvSpPr>
        <p:spPr>
          <a:xfrm>
            <a:off x="5317657"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Replication</a:t>
            </a:r>
          </a:p>
        </p:txBody>
      </p:sp>
      <p:sp>
        <p:nvSpPr>
          <p:cNvPr id="50" name="Chevron 49">
            <a:extLst>
              <a:ext uri="{FF2B5EF4-FFF2-40B4-BE49-F238E27FC236}">
                <a16:creationId xmlns:a16="http://schemas.microsoft.com/office/drawing/2014/main" id="{2E92F3BE-414D-2546-BE3F-E2CC2DA78087}"/>
              </a:ext>
            </a:extLst>
          </p:cNvPr>
          <p:cNvSpPr/>
          <p:nvPr/>
        </p:nvSpPr>
        <p:spPr>
          <a:xfrm>
            <a:off x="6948972"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Partitioning</a:t>
            </a:r>
          </a:p>
        </p:txBody>
      </p:sp>
      <p:sp>
        <p:nvSpPr>
          <p:cNvPr id="51" name="Chevron 50">
            <a:extLst>
              <a:ext uri="{FF2B5EF4-FFF2-40B4-BE49-F238E27FC236}">
                <a16:creationId xmlns:a16="http://schemas.microsoft.com/office/drawing/2014/main" id="{234823BC-3DC1-CF40-8E73-EEB4E6E78E22}"/>
              </a:ext>
            </a:extLst>
          </p:cNvPr>
          <p:cNvSpPr/>
          <p:nvPr/>
        </p:nvSpPr>
        <p:spPr>
          <a:xfrm>
            <a:off x="8580287"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Batch Processing</a:t>
            </a:r>
          </a:p>
        </p:txBody>
      </p:sp>
      <p:sp>
        <p:nvSpPr>
          <p:cNvPr id="52" name="Chevron 51">
            <a:extLst>
              <a:ext uri="{FF2B5EF4-FFF2-40B4-BE49-F238E27FC236}">
                <a16:creationId xmlns:a16="http://schemas.microsoft.com/office/drawing/2014/main" id="{ED9C6880-2656-D24B-8B69-B5C51F79A31B}"/>
              </a:ext>
            </a:extLst>
          </p:cNvPr>
          <p:cNvSpPr/>
          <p:nvPr/>
        </p:nvSpPr>
        <p:spPr>
          <a:xfrm>
            <a:off x="10211602"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Stream Processing</a:t>
            </a:r>
          </a:p>
        </p:txBody>
      </p:sp>
      <p:sp>
        <p:nvSpPr>
          <p:cNvPr id="60" name="TextBox 59">
            <a:extLst>
              <a:ext uri="{FF2B5EF4-FFF2-40B4-BE49-F238E27FC236}">
                <a16:creationId xmlns:a16="http://schemas.microsoft.com/office/drawing/2014/main" id="{049F1CCE-5D97-504A-B68E-E5BFFD8D7E98}"/>
              </a:ext>
            </a:extLst>
          </p:cNvPr>
          <p:cNvSpPr txBox="1"/>
          <p:nvPr/>
        </p:nvSpPr>
        <p:spPr>
          <a:xfrm>
            <a:off x="2055027" y="4331209"/>
            <a:ext cx="1805940"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Indexing structures</a:t>
            </a:r>
          </a:p>
          <a:p>
            <a:pPr marL="285750" indent="-285750">
              <a:buFont typeface="Wingdings" pitchFamily="2" charset="2"/>
              <a:buChar char="§"/>
            </a:pPr>
            <a:r>
              <a:rPr lang="en-US" sz="1200" dirty="0"/>
              <a:t>Star schema with snowflakes</a:t>
            </a:r>
          </a:p>
          <a:p>
            <a:pPr marL="285750" indent="-285750">
              <a:buFont typeface="Wingdings" pitchFamily="2" charset="2"/>
              <a:buChar char="§"/>
            </a:pPr>
            <a:r>
              <a:rPr lang="en-US" sz="1200" dirty="0"/>
              <a:t>Column oriented storage</a:t>
            </a:r>
          </a:p>
        </p:txBody>
      </p:sp>
      <p:cxnSp>
        <p:nvCxnSpPr>
          <p:cNvPr id="13" name="Straight Connector 12">
            <a:extLst>
              <a:ext uri="{FF2B5EF4-FFF2-40B4-BE49-F238E27FC236}">
                <a16:creationId xmlns:a16="http://schemas.microsoft.com/office/drawing/2014/main" id="{D52AD8A9-C30F-094E-9337-6F26A06E7376}"/>
              </a:ext>
            </a:extLst>
          </p:cNvPr>
          <p:cNvCxnSpPr>
            <a:cxnSpLocks/>
            <a:endCxn id="24" idx="2"/>
          </p:cNvCxnSpPr>
          <p:nvPr/>
        </p:nvCxnSpPr>
        <p:spPr>
          <a:xfrm flipV="1">
            <a:off x="1291205" y="2562407"/>
            <a:ext cx="0" cy="57956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B59A05-0485-CB42-A311-11FCF2C4D645}"/>
              </a:ext>
            </a:extLst>
          </p:cNvPr>
          <p:cNvCxnSpPr>
            <a:cxnSpLocks/>
            <a:stCxn id="60" idx="0"/>
          </p:cNvCxnSpPr>
          <p:nvPr/>
        </p:nvCxnSpPr>
        <p:spPr>
          <a:xfrm flipV="1">
            <a:off x="2957997" y="3759193"/>
            <a:ext cx="0" cy="572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6D1C502-68D9-E940-ACEB-AE5A49C4C397}"/>
              </a:ext>
            </a:extLst>
          </p:cNvPr>
          <p:cNvSpPr txBox="1"/>
          <p:nvPr/>
        </p:nvSpPr>
        <p:spPr>
          <a:xfrm>
            <a:off x="3638249"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Thrift, Avro, ProtoBuf, language-specific</a:t>
            </a:r>
          </a:p>
          <a:p>
            <a:pPr marL="285750" indent="-285750">
              <a:buFont typeface="Wingdings" pitchFamily="2" charset="2"/>
              <a:buChar char="§"/>
            </a:pPr>
            <a:r>
              <a:rPr lang="en-US" sz="1200" dirty="0"/>
              <a:t>Different modes of data flow: DBs, RPC, REST, Message passing</a:t>
            </a:r>
          </a:p>
        </p:txBody>
      </p:sp>
      <p:cxnSp>
        <p:nvCxnSpPr>
          <p:cNvPr id="67" name="Straight Connector 66">
            <a:extLst>
              <a:ext uri="{FF2B5EF4-FFF2-40B4-BE49-F238E27FC236}">
                <a16:creationId xmlns:a16="http://schemas.microsoft.com/office/drawing/2014/main" id="{EF1E05EC-9DD1-A942-AAA9-DEA36088F512}"/>
              </a:ext>
            </a:extLst>
          </p:cNvPr>
          <p:cNvCxnSpPr>
            <a:cxnSpLocks/>
            <a:endCxn id="66" idx="2"/>
          </p:cNvCxnSpPr>
          <p:nvPr/>
        </p:nvCxnSpPr>
        <p:spPr>
          <a:xfrm flipV="1">
            <a:off x="4576696" y="2562407"/>
            <a:ext cx="0" cy="57956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D36C5E3-F5D2-2147-B88F-49BAD0C93F4C}"/>
              </a:ext>
            </a:extLst>
          </p:cNvPr>
          <p:cNvSpPr txBox="1"/>
          <p:nvPr/>
        </p:nvSpPr>
        <p:spPr>
          <a:xfrm>
            <a:off x="6923739"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Key-Value partitioning</a:t>
            </a:r>
          </a:p>
          <a:p>
            <a:pPr marL="285750" indent="-285750">
              <a:buFont typeface="Wingdings" pitchFamily="2" charset="2"/>
              <a:buChar char="§"/>
            </a:pPr>
            <a:r>
              <a:rPr lang="en-US" sz="1200" dirty="0"/>
              <a:t>Secondary indexes</a:t>
            </a:r>
          </a:p>
          <a:p>
            <a:pPr marL="285750" indent="-285750">
              <a:buFont typeface="Wingdings" pitchFamily="2" charset="2"/>
              <a:buChar char="§"/>
            </a:pPr>
            <a:r>
              <a:rPr lang="en-US" sz="1200" dirty="0"/>
              <a:t>Balancing &amp; rebalancing</a:t>
            </a:r>
          </a:p>
          <a:p>
            <a:pPr marL="285750" indent="-285750">
              <a:buFont typeface="Wingdings" pitchFamily="2" charset="2"/>
              <a:buChar char="§"/>
            </a:pPr>
            <a:endParaRPr lang="en-US" sz="1200" dirty="0"/>
          </a:p>
        </p:txBody>
      </p:sp>
      <p:cxnSp>
        <p:nvCxnSpPr>
          <p:cNvPr id="69" name="Straight Connector 68">
            <a:extLst>
              <a:ext uri="{FF2B5EF4-FFF2-40B4-BE49-F238E27FC236}">
                <a16:creationId xmlns:a16="http://schemas.microsoft.com/office/drawing/2014/main" id="{08E04BD6-A0A8-A542-B32A-1065D1378C5D}"/>
              </a:ext>
            </a:extLst>
          </p:cNvPr>
          <p:cNvCxnSpPr>
            <a:cxnSpLocks/>
            <a:endCxn id="68" idx="2"/>
          </p:cNvCxnSpPr>
          <p:nvPr/>
        </p:nvCxnSpPr>
        <p:spPr>
          <a:xfrm flipV="1">
            <a:off x="7862186" y="2562407"/>
            <a:ext cx="0" cy="57956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DDDE4D4-AA40-1147-B360-AC16DF9966C3}"/>
              </a:ext>
            </a:extLst>
          </p:cNvPr>
          <p:cNvSpPr txBox="1"/>
          <p:nvPr/>
        </p:nvSpPr>
        <p:spPr>
          <a:xfrm>
            <a:off x="10209228"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Event streams</a:t>
            </a:r>
          </a:p>
          <a:p>
            <a:pPr marL="285750" indent="-285750">
              <a:buFont typeface="Wingdings" pitchFamily="2" charset="2"/>
              <a:buChar char="§"/>
            </a:pPr>
            <a:r>
              <a:rPr lang="en-US" sz="1200" dirty="0"/>
              <a:t>Database streams</a:t>
            </a:r>
          </a:p>
          <a:p>
            <a:pPr marL="285750" indent="-285750">
              <a:buFont typeface="Wingdings" pitchFamily="2" charset="2"/>
              <a:buChar char="§"/>
            </a:pPr>
            <a:r>
              <a:rPr lang="en-US" sz="1200" dirty="0"/>
              <a:t>Processing streams</a:t>
            </a:r>
          </a:p>
          <a:p>
            <a:pPr marL="285750" indent="-285750">
              <a:buFont typeface="Wingdings" pitchFamily="2" charset="2"/>
              <a:buChar char="§"/>
            </a:pPr>
            <a:endParaRPr lang="en-US" sz="1200" dirty="0"/>
          </a:p>
          <a:p>
            <a:pPr marL="285750" indent="-285750">
              <a:buFont typeface="Wingdings" pitchFamily="2" charset="2"/>
              <a:buChar char="§"/>
            </a:pPr>
            <a:endParaRPr lang="en-US" sz="1200" dirty="0"/>
          </a:p>
        </p:txBody>
      </p:sp>
      <p:cxnSp>
        <p:nvCxnSpPr>
          <p:cNvPr id="71" name="Straight Connector 70">
            <a:extLst>
              <a:ext uri="{FF2B5EF4-FFF2-40B4-BE49-F238E27FC236}">
                <a16:creationId xmlns:a16="http://schemas.microsoft.com/office/drawing/2014/main" id="{7531EE03-778C-DA41-B84C-D0E037770F2C}"/>
              </a:ext>
            </a:extLst>
          </p:cNvPr>
          <p:cNvCxnSpPr>
            <a:cxnSpLocks/>
            <a:endCxn id="70" idx="2"/>
          </p:cNvCxnSpPr>
          <p:nvPr/>
        </p:nvCxnSpPr>
        <p:spPr>
          <a:xfrm flipV="1">
            <a:off x="11147675" y="2562407"/>
            <a:ext cx="0" cy="57956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AB96A1E-2C5D-734F-AFC5-A042334BBC95}"/>
              </a:ext>
            </a:extLst>
          </p:cNvPr>
          <p:cNvSpPr txBox="1"/>
          <p:nvPr/>
        </p:nvSpPr>
        <p:spPr>
          <a:xfrm>
            <a:off x="5317657" y="4338759"/>
            <a:ext cx="1805940"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Single-leader</a:t>
            </a:r>
          </a:p>
          <a:p>
            <a:pPr marL="285750" indent="-285750">
              <a:buFont typeface="Wingdings" pitchFamily="2" charset="2"/>
              <a:buChar char="§"/>
            </a:pPr>
            <a:r>
              <a:rPr lang="en-US" sz="1200" dirty="0"/>
              <a:t>Leaderless</a:t>
            </a:r>
          </a:p>
          <a:p>
            <a:pPr marL="285750" indent="-285750">
              <a:buFont typeface="Wingdings" pitchFamily="2" charset="2"/>
              <a:buChar char="§"/>
            </a:pPr>
            <a:r>
              <a:rPr lang="en-US" sz="1200" dirty="0"/>
              <a:t>Multi-leader</a:t>
            </a:r>
          </a:p>
          <a:p>
            <a:pPr marL="285750" indent="-285750">
              <a:buFont typeface="Wingdings" pitchFamily="2" charset="2"/>
              <a:buChar char="§"/>
            </a:pPr>
            <a:endParaRPr lang="en-US" sz="1200" dirty="0"/>
          </a:p>
          <a:p>
            <a:pPr marL="285750" indent="-285750">
              <a:buFont typeface="Wingdings" pitchFamily="2" charset="2"/>
              <a:buChar char="§"/>
            </a:pPr>
            <a:endParaRPr lang="en-US" sz="1200" dirty="0"/>
          </a:p>
        </p:txBody>
      </p:sp>
      <p:cxnSp>
        <p:nvCxnSpPr>
          <p:cNvPr id="73" name="Straight Connector 72">
            <a:extLst>
              <a:ext uri="{FF2B5EF4-FFF2-40B4-BE49-F238E27FC236}">
                <a16:creationId xmlns:a16="http://schemas.microsoft.com/office/drawing/2014/main" id="{8E93C6C0-36AE-A046-B501-0F3D832D0C38}"/>
              </a:ext>
            </a:extLst>
          </p:cNvPr>
          <p:cNvCxnSpPr>
            <a:cxnSpLocks/>
            <a:stCxn id="72" idx="0"/>
          </p:cNvCxnSpPr>
          <p:nvPr/>
        </p:nvCxnSpPr>
        <p:spPr>
          <a:xfrm flipV="1">
            <a:off x="6220627" y="3766743"/>
            <a:ext cx="0" cy="572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9D64153-3BF9-4E41-A1EC-D96FD6CD4D01}"/>
              </a:ext>
            </a:extLst>
          </p:cNvPr>
          <p:cNvSpPr txBox="1"/>
          <p:nvPr/>
        </p:nvSpPr>
        <p:spPr>
          <a:xfrm>
            <a:off x="8580287" y="4346309"/>
            <a:ext cx="1805940"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Scripting</a:t>
            </a:r>
          </a:p>
          <a:p>
            <a:pPr marL="285750" indent="-285750">
              <a:buFont typeface="Wingdings" pitchFamily="2" charset="2"/>
              <a:buChar char="§"/>
            </a:pPr>
            <a:r>
              <a:rPr lang="en-US" sz="1200" dirty="0"/>
              <a:t>Map-Reduce</a:t>
            </a:r>
          </a:p>
          <a:p>
            <a:pPr marL="285750" indent="-285750">
              <a:buFont typeface="Wingdings" pitchFamily="2" charset="2"/>
              <a:buChar char="§"/>
            </a:pPr>
            <a:r>
              <a:rPr lang="en-US" sz="1200" dirty="0"/>
              <a:t>Traditional ETL</a:t>
            </a:r>
          </a:p>
          <a:p>
            <a:pPr marL="285750" indent="-285750">
              <a:buFont typeface="Wingdings" pitchFamily="2" charset="2"/>
              <a:buChar char="§"/>
            </a:pPr>
            <a:r>
              <a:rPr lang="en-US" sz="1200" dirty="0"/>
              <a:t>Directed Acyclic Graphs</a:t>
            </a:r>
          </a:p>
        </p:txBody>
      </p:sp>
      <p:cxnSp>
        <p:nvCxnSpPr>
          <p:cNvPr id="75" name="Straight Connector 74">
            <a:extLst>
              <a:ext uri="{FF2B5EF4-FFF2-40B4-BE49-F238E27FC236}">
                <a16:creationId xmlns:a16="http://schemas.microsoft.com/office/drawing/2014/main" id="{741611C0-6034-674E-867F-A0BA49121A28}"/>
              </a:ext>
            </a:extLst>
          </p:cNvPr>
          <p:cNvCxnSpPr>
            <a:cxnSpLocks/>
            <a:stCxn id="74" idx="0"/>
          </p:cNvCxnSpPr>
          <p:nvPr/>
        </p:nvCxnSpPr>
        <p:spPr>
          <a:xfrm flipV="1">
            <a:off x="9483257" y="3774293"/>
            <a:ext cx="0" cy="572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2">
            <a:extLst>
              <a:ext uri="{FF2B5EF4-FFF2-40B4-BE49-F238E27FC236}">
                <a16:creationId xmlns:a16="http://schemas.microsoft.com/office/drawing/2014/main" id="{11301A9F-8B09-4D15-86E7-C6E8E0B0DAF6}"/>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39</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9FCEA2E5-DFFA-43AA-8228-736A239DB305}"/>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has deep experience in building scalable, reliable and maintainable analytics solutions and data products</a:t>
            </a:r>
          </a:p>
        </p:txBody>
      </p:sp>
    </p:spTree>
    <p:extLst>
      <p:ext uri="{BB962C8B-B14F-4D97-AF65-F5344CB8AC3E}">
        <p14:creationId xmlns:p14="http://schemas.microsoft.com/office/powerpoint/2010/main" val="59056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9">
            <a:extLst>
              <a:ext uri="{FF2B5EF4-FFF2-40B4-BE49-F238E27FC236}">
                <a16:creationId xmlns:a16="http://schemas.microsoft.com/office/drawing/2014/main" id="{8E206714-EFB9-47FF-ADB8-E8C6AA9DAB12}"/>
              </a:ext>
            </a:extLst>
          </p:cNvPr>
          <p:cNvSpPr>
            <a:spLocks noGrp="1"/>
          </p:cNvSpPr>
          <p:nvPr>
            <p:ph type="sldNum" sz="quarter" idx="12"/>
          </p:nvPr>
        </p:nvSpPr>
        <p:spPr/>
        <p:txBody>
          <a:bodyPr/>
          <a:lstStyle/>
          <a:p>
            <a:fld id="{A0C1D9D2-9780-41B5-B48D-9BB1413BC614}" type="slidenum">
              <a:rPr lang="en-US" smtClean="0"/>
              <a:pPr/>
              <a:t>4</a:t>
            </a:fld>
            <a:endParaRPr lang="en-US" dirty="0"/>
          </a:p>
        </p:txBody>
      </p:sp>
      <p:sp>
        <p:nvSpPr>
          <p:cNvPr id="2" name="Title 1">
            <a:extLst>
              <a:ext uri="{FF2B5EF4-FFF2-40B4-BE49-F238E27FC236}">
                <a16:creationId xmlns:a16="http://schemas.microsoft.com/office/drawing/2014/main" id="{5B4A1477-9297-4D34-934F-D59517BA4332}"/>
              </a:ext>
            </a:extLst>
          </p:cNvPr>
          <p:cNvSpPr>
            <a:spLocks noGrp="1"/>
          </p:cNvSpPr>
          <p:nvPr>
            <p:ph type="title"/>
          </p:nvPr>
        </p:nvSpPr>
        <p:spPr/>
        <p:txBody>
          <a:bodyPr>
            <a:normAutofit/>
          </a:bodyPr>
          <a:lstStyle/>
          <a:p>
            <a:r>
              <a:rPr lang="en-IN" dirty="0"/>
              <a:t>LatentView at a Glance</a:t>
            </a:r>
            <a:endParaRPr lang="en-US" dirty="0"/>
          </a:p>
        </p:txBody>
      </p:sp>
      <p:sp>
        <p:nvSpPr>
          <p:cNvPr id="3" name="Rectangle 2">
            <a:extLst>
              <a:ext uri="{FF2B5EF4-FFF2-40B4-BE49-F238E27FC236}">
                <a16:creationId xmlns:a16="http://schemas.microsoft.com/office/drawing/2014/main" id="{343913E7-428E-4F38-8E52-56AD147AA5FD}"/>
              </a:ext>
            </a:extLst>
          </p:cNvPr>
          <p:cNvSpPr/>
          <p:nvPr/>
        </p:nvSpPr>
        <p:spPr>
          <a:xfrm>
            <a:off x="503788" y="4838076"/>
            <a:ext cx="11013864" cy="1654798"/>
          </a:xfrm>
          <a:prstGeom prst="rect">
            <a:avLst/>
          </a:prstGeom>
          <a:solidFill>
            <a:srgbClr val="095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kern="0" dirty="0">
              <a:solidFill>
                <a:sysClr val="windowText" lastClr="000000"/>
              </a:solidFill>
              <a:cs typeface="Segoe UI" panose="020B0502040204020203" pitchFamily="34" charset="0"/>
            </a:endParaRPr>
          </a:p>
        </p:txBody>
      </p:sp>
      <p:sp>
        <p:nvSpPr>
          <p:cNvPr id="4" name="Rounded Rectangle 62">
            <a:extLst>
              <a:ext uri="{FF2B5EF4-FFF2-40B4-BE49-F238E27FC236}">
                <a16:creationId xmlns:a16="http://schemas.microsoft.com/office/drawing/2014/main" id="{A7977765-8235-4356-90AA-FC64AA00AC4E}"/>
              </a:ext>
            </a:extLst>
          </p:cNvPr>
          <p:cNvSpPr/>
          <p:nvPr/>
        </p:nvSpPr>
        <p:spPr bwMode="auto">
          <a:xfrm>
            <a:off x="503789" y="2855354"/>
            <a:ext cx="10968879" cy="1714726"/>
          </a:xfrm>
          <a:prstGeom prst="roundRect">
            <a:avLst/>
          </a:prstGeom>
          <a:noFill/>
          <a:ln w="12700">
            <a:solidFill>
              <a:srgbClr val="5A5A5A"/>
            </a:solidFill>
            <a:prstDash val="dash"/>
            <a:round/>
            <a:headEnd/>
            <a:tailEnd/>
          </a:ln>
        </p:spPr>
        <p:txBody>
          <a:bodyPr rtlCol="0" anchor="ctr"/>
          <a:lstStyle/>
          <a:p>
            <a:pPr algn="ctr">
              <a:defRPr/>
            </a:pPr>
            <a:endParaRPr lang="en-IN" kern="0" dirty="0">
              <a:solidFill>
                <a:sysClr val="windowText" lastClr="000000"/>
              </a:solidFill>
              <a:cs typeface="Segoe UI" panose="020B0502040204020203" pitchFamily="34" charset="0"/>
            </a:endParaRPr>
          </a:p>
        </p:txBody>
      </p:sp>
      <p:pic>
        <p:nvPicPr>
          <p:cNvPr id="5" name="Picture 4">
            <a:extLst>
              <a:ext uri="{FF2B5EF4-FFF2-40B4-BE49-F238E27FC236}">
                <a16:creationId xmlns:a16="http://schemas.microsoft.com/office/drawing/2014/main" id="{48E806FC-63A8-44B4-9AEB-7DD10FB654CE}"/>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96013" y="2914151"/>
            <a:ext cx="838842" cy="829546"/>
          </a:xfrm>
          <a:prstGeom prst="rect">
            <a:avLst/>
          </a:prstGeom>
        </p:spPr>
      </p:pic>
      <p:sp>
        <p:nvSpPr>
          <p:cNvPr id="6" name="Rectangle 5">
            <a:extLst>
              <a:ext uri="{FF2B5EF4-FFF2-40B4-BE49-F238E27FC236}">
                <a16:creationId xmlns:a16="http://schemas.microsoft.com/office/drawing/2014/main" id="{ED885D37-5890-43B3-90B4-3FF39F446EFD}"/>
              </a:ext>
            </a:extLst>
          </p:cNvPr>
          <p:cNvSpPr/>
          <p:nvPr/>
        </p:nvSpPr>
        <p:spPr>
          <a:xfrm>
            <a:off x="458806" y="2439906"/>
            <a:ext cx="6157846" cy="2793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kern="0" dirty="0">
                <a:solidFill>
                  <a:srgbClr val="000000">
                    <a:lumMod val="85000"/>
                    <a:lumOff val="15000"/>
                  </a:srgbClr>
                </a:solidFill>
                <a:cs typeface="Segoe UI" panose="020B0502040204020203" pitchFamily="34" charset="0"/>
              </a:rPr>
              <a:t>Awards</a:t>
            </a:r>
          </a:p>
        </p:txBody>
      </p:sp>
      <p:sp>
        <p:nvSpPr>
          <p:cNvPr id="7" name="Rectangle 6">
            <a:extLst>
              <a:ext uri="{FF2B5EF4-FFF2-40B4-BE49-F238E27FC236}">
                <a16:creationId xmlns:a16="http://schemas.microsoft.com/office/drawing/2014/main" id="{63E03A36-A3CB-4C3A-AFD0-3F641D4F1DA2}"/>
              </a:ext>
            </a:extLst>
          </p:cNvPr>
          <p:cNvSpPr/>
          <p:nvPr/>
        </p:nvSpPr>
        <p:spPr>
          <a:xfrm>
            <a:off x="458805" y="851262"/>
            <a:ext cx="11013864" cy="1205439"/>
          </a:xfrm>
          <a:prstGeom prst="rect">
            <a:avLst/>
          </a:prstGeom>
          <a:solidFill>
            <a:srgbClr val="095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kern="0" dirty="0">
              <a:solidFill>
                <a:prstClr val="white"/>
              </a:solidFill>
              <a:cs typeface="Segoe UI" panose="020B0502040204020203" pitchFamily="34" charset="0"/>
            </a:endParaRPr>
          </a:p>
        </p:txBody>
      </p:sp>
      <p:grpSp>
        <p:nvGrpSpPr>
          <p:cNvPr id="8" name="Group 45">
            <a:extLst>
              <a:ext uri="{FF2B5EF4-FFF2-40B4-BE49-F238E27FC236}">
                <a16:creationId xmlns:a16="http://schemas.microsoft.com/office/drawing/2014/main" id="{CED2E739-097C-4465-B8C7-4848C3288D04}"/>
              </a:ext>
            </a:extLst>
          </p:cNvPr>
          <p:cNvGrpSpPr>
            <a:grpSpLocks noChangeAspect="1"/>
          </p:cNvGrpSpPr>
          <p:nvPr/>
        </p:nvGrpSpPr>
        <p:grpSpPr>
          <a:xfrm>
            <a:off x="3825201" y="1015228"/>
            <a:ext cx="2339399" cy="941618"/>
            <a:chOff x="355186" y="1252038"/>
            <a:chExt cx="1632215" cy="830027"/>
          </a:xfrm>
        </p:grpSpPr>
        <p:sp>
          <p:nvSpPr>
            <p:cNvPr id="9" name="Rectangle 8">
              <a:extLst>
                <a:ext uri="{FF2B5EF4-FFF2-40B4-BE49-F238E27FC236}">
                  <a16:creationId xmlns:a16="http://schemas.microsoft.com/office/drawing/2014/main" id="{DEA28B61-4597-4D87-B2E0-806F884E5DB8}"/>
                </a:ext>
              </a:extLst>
            </p:cNvPr>
            <p:cNvSpPr/>
            <p:nvPr/>
          </p:nvSpPr>
          <p:spPr>
            <a:xfrm>
              <a:off x="530412" y="1311749"/>
              <a:ext cx="726083" cy="678255"/>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550</a:t>
              </a:r>
            </a:p>
          </p:txBody>
        </p:sp>
        <p:sp>
          <p:nvSpPr>
            <p:cNvPr id="10" name="TextBox 9">
              <a:extLst>
                <a:ext uri="{FF2B5EF4-FFF2-40B4-BE49-F238E27FC236}">
                  <a16:creationId xmlns:a16="http://schemas.microsoft.com/office/drawing/2014/main" id="{67F03152-477A-425A-8315-55ACBFD21A2D}"/>
                </a:ext>
              </a:extLst>
            </p:cNvPr>
            <p:cNvSpPr txBox="1"/>
            <p:nvPr/>
          </p:nvSpPr>
          <p:spPr>
            <a:xfrm>
              <a:off x="355186" y="1252038"/>
              <a:ext cx="748188" cy="271302"/>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Over</a:t>
              </a:r>
              <a:endParaRPr lang="en-IN" sz="1400" kern="0" dirty="0">
                <a:solidFill>
                  <a:prstClr val="white"/>
                </a:solidFill>
                <a:cs typeface="Segoe UI" panose="020B0502040204020203" pitchFamily="34" charset="0"/>
              </a:endParaRPr>
            </a:p>
          </p:txBody>
        </p:sp>
        <p:sp>
          <p:nvSpPr>
            <p:cNvPr id="11" name="TextBox 10">
              <a:extLst>
                <a:ext uri="{FF2B5EF4-FFF2-40B4-BE49-F238E27FC236}">
                  <a16:creationId xmlns:a16="http://schemas.microsoft.com/office/drawing/2014/main" id="{462B134A-A3B6-4C2C-80A1-31DEAF9750B9}"/>
                </a:ext>
              </a:extLst>
            </p:cNvPr>
            <p:cNvSpPr txBox="1"/>
            <p:nvPr/>
          </p:nvSpPr>
          <p:spPr>
            <a:xfrm>
              <a:off x="384222" y="1810763"/>
              <a:ext cx="1603179" cy="271302"/>
            </a:xfrm>
            <a:prstGeom prst="rect">
              <a:avLst/>
            </a:prstGeom>
            <a:noFill/>
          </p:spPr>
          <p:txBody>
            <a:bodyPr wrap="square" rtlCol="0" anchor="ctr">
              <a:spAutoFit/>
            </a:bodyPr>
            <a:lstStyle/>
            <a:p>
              <a:pPr algn="ctr">
                <a:defRPr/>
              </a:pPr>
              <a:r>
                <a:rPr lang="en-US" sz="1400" kern="0" dirty="0">
                  <a:solidFill>
                    <a:prstClr val="white"/>
                  </a:solidFill>
                  <a:cs typeface="Segoe UI" panose="020B0502040204020203" pitchFamily="34" charset="0"/>
                </a:rPr>
                <a:t>People Strong</a:t>
              </a:r>
              <a:endParaRPr lang="en-IN" sz="1400" kern="0" dirty="0">
                <a:solidFill>
                  <a:prstClr val="white"/>
                </a:solidFill>
                <a:cs typeface="Segoe UI" panose="020B0502040204020203" pitchFamily="34" charset="0"/>
              </a:endParaRPr>
            </a:p>
          </p:txBody>
        </p:sp>
      </p:grpSp>
      <p:grpSp>
        <p:nvGrpSpPr>
          <p:cNvPr id="12" name="Group 45">
            <a:extLst>
              <a:ext uri="{FF2B5EF4-FFF2-40B4-BE49-F238E27FC236}">
                <a16:creationId xmlns:a16="http://schemas.microsoft.com/office/drawing/2014/main" id="{EEFAF1E8-946D-4930-BB09-249C46A0CB4B}"/>
              </a:ext>
            </a:extLst>
          </p:cNvPr>
          <p:cNvGrpSpPr>
            <a:grpSpLocks noChangeAspect="1"/>
          </p:cNvGrpSpPr>
          <p:nvPr/>
        </p:nvGrpSpPr>
        <p:grpSpPr>
          <a:xfrm>
            <a:off x="6201049" y="991980"/>
            <a:ext cx="3983586" cy="988114"/>
            <a:chOff x="-69566" y="1312278"/>
            <a:chExt cx="2500257" cy="871014"/>
          </a:xfrm>
        </p:grpSpPr>
        <p:sp>
          <p:nvSpPr>
            <p:cNvPr id="13" name="Rectangle 12">
              <a:extLst>
                <a:ext uri="{FF2B5EF4-FFF2-40B4-BE49-F238E27FC236}">
                  <a16:creationId xmlns:a16="http://schemas.microsoft.com/office/drawing/2014/main" id="{C359EBD1-CB2A-4F3E-9CFA-3F3DC3B1E08B}"/>
                </a:ext>
              </a:extLst>
            </p:cNvPr>
            <p:cNvSpPr/>
            <p:nvPr/>
          </p:nvSpPr>
          <p:spPr>
            <a:xfrm>
              <a:off x="357641" y="1439090"/>
              <a:ext cx="989206" cy="678256"/>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90+ %</a:t>
              </a:r>
            </a:p>
          </p:txBody>
        </p:sp>
        <p:sp>
          <p:nvSpPr>
            <p:cNvPr id="14" name="TextBox 13">
              <a:extLst>
                <a:ext uri="{FF2B5EF4-FFF2-40B4-BE49-F238E27FC236}">
                  <a16:creationId xmlns:a16="http://schemas.microsoft.com/office/drawing/2014/main" id="{F337B29E-15EF-4796-B230-BA5FE10FD0CE}"/>
                </a:ext>
              </a:extLst>
            </p:cNvPr>
            <p:cNvSpPr txBox="1"/>
            <p:nvPr/>
          </p:nvSpPr>
          <p:spPr>
            <a:xfrm>
              <a:off x="-69566" y="1312278"/>
              <a:ext cx="2500257" cy="271303"/>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Growing at an average of over </a:t>
              </a:r>
              <a:endParaRPr lang="en-IN" sz="1400" kern="0" dirty="0">
                <a:solidFill>
                  <a:prstClr val="white"/>
                </a:solidFill>
                <a:cs typeface="Segoe UI" panose="020B0502040204020203" pitchFamily="34" charset="0"/>
              </a:endParaRPr>
            </a:p>
          </p:txBody>
        </p:sp>
        <p:sp>
          <p:nvSpPr>
            <p:cNvPr id="15" name="TextBox 14">
              <a:extLst>
                <a:ext uri="{FF2B5EF4-FFF2-40B4-BE49-F238E27FC236}">
                  <a16:creationId xmlns:a16="http://schemas.microsoft.com/office/drawing/2014/main" id="{277E6D8E-922E-4751-879C-7BA78CC6CF04}"/>
                </a:ext>
              </a:extLst>
            </p:cNvPr>
            <p:cNvSpPr txBox="1"/>
            <p:nvPr/>
          </p:nvSpPr>
          <p:spPr>
            <a:xfrm>
              <a:off x="2847" y="1911989"/>
              <a:ext cx="2070877" cy="271303"/>
            </a:xfrm>
            <a:prstGeom prst="rect">
              <a:avLst/>
            </a:prstGeom>
            <a:noFill/>
          </p:spPr>
          <p:txBody>
            <a:bodyPr wrap="square" rtlCol="0" anchor="ctr">
              <a:spAutoFit/>
            </a:bodyPr>
            <a:lstStyle/>
            <a:p>
              <a:pPr algn="ctr">
                <a:defRPr/>
              </a:pPr>
              <a:r>
                <a:rPr lang="en-US" sz="1400" kern="0" dirty="0">
                  <a:solidFill>
                    <a:prstClr val="white"/>
                  </a:solidFill>
                  <a:cs typeface="Segoe UI" panose="020B0502040204020203" pitchFamily="34" charset="0"/>
                </a:rPr>
                <a:t>YoY over last 5 years</a:t>
              </a:r>
              <a:endParaRPr lang="en-IN" sz="1400" kern="0" dirty="0">
                <a:solidFill>
                  <a:prstClr val="white"/>
                </a:solidFill>
                <a:cs typeface="Segoe UI" panose="020B0502040204020203" pitchFamily="34" charset="0"/>
              </a:endParaRPr>
            </a:p>
          </p:txBody>
        </p:sp>
      </p:grpSp>
      <p:grpSp>
        <p:nvGrpSpPr>
          <p:cNvPr id="16" name="Group 15">
            <a:extLst>
              <a:ext uri="{FF2B5EF4-FFF2-40B4-BE49-F238E27FC236}">
                <a16:creationId xmlns:a16="http://schemas.microsoft.com/office/drawing/2014/main" id="{D621F3B7-24D4-47E6-8C70-48ED42755AE9}"/>
              </a:ext>
            </a:extLst>
          </p:cNvPr>
          <p:cNvGrpSpPr/>
          <p:nvPr/>
        </p:nvGrpSpPr>
        <p:grpSpPr>
          <a:xfrm>
            <a:off x="479073" y="920488"/>
            <a:ext cx="3047416" cy="1130111"/>
            <a:chOff x="-165652" y="1593588"/>
            <a:chExt cx="2303964" cy="1130111"/>
          </a:xfrm>
        </p:grpSpPr>
        <p:grpSp>
          <p:nvGrpSpPr>
            <p:cNvPr id="17" name="Group 45">
              <a:extLst>
                <a:ext uri="{FF2B5EF4-FFF2-40B4-BE49-F238E27FC236}">
                  <a16:creationId xmlns:a16="http://schemas.microsoft.com/office/drawing/2014/main" id="{BBC8461F-BED1-46A6-8FF1-418D8CFAA1B4}"/>
                </a:ext>
              </a:extLst>
            </p:cNvPr>
            <p:cNvGrpSpPr>
              <a:grpSpLocks noChangeAspect="1"/>
            </p:cNvGrpSpPr>
            <p:nvPr/>
          </p:nvGrpSpPr>
          <p:grpSpPr>
            <a:xfrm>
              <a:off x="-12218" y="1593588"/>
              <a:ext cx="1641920" cy="842367"/>
              <a:chOff x="-337017" y="1259482"/>
              <a:chExt cx="1487902" cy="742537"/>
            </a:xfrm>
          </p:grpSpPr>
          <p:sp>
            <p:nvSpPr>
              <p:cNvPr id="19" name="Rectangle 18">
                <a:extLst>
                  <a:ext uri="{FF2B5EF4-FFF2-40B4-BE49-F238E27FC236}">
                    <a16:creationId xmlns:a16="http://schemas.microsoft.com/office/drawing/2014/main" id="{C0E5247F-C214-4EBF-A571-53D529F604CB}"/>
                  </a:ext>
                </a:extLst>
              </p:cNvPr>
              <p:cNvSpPr/>
              <p:nvPr/>
            </p:nvSpPr>
            <p:spPr>
              <a:xfrm>
                <a:off x="-54051" y="1323765"/>
                <a:ext cx="908471" cy="678254"/>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2006</a:t>
                </a:r>
              </a:p>
            </p:txBody>
          </p:sp>
          <p:sp>
            <p:nvSpPr>
              <p:cNvPr id="20" name="TextBox 19">
                <a:extLst>
                  <a:ext uri="{FF2B5EF4-FFF2-40B4-BE49-F238E27FC236}">
                    <a16:creationId xmlns:a16="http://schemas.microsoft.com/office/drawing/2014/main" id="{1611EBDE-4C99-4785-A8B4-8255FEBDF9CF}"/>
                  </a:ext>
                </a:extLst>
              </p:cNvPr>
              <p:cNvSpPr txBox="1"/>
              <p:nvPr/>
            </p:nvSpPr>
            <p:spPr>
              <a:xfrm>
                <a:off x="-337017" y="1259482"/>
                <a:ext cx="1487902" cy="271302"/>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Founded in</a:t>
                </a:r>
                <a:endParaRPr lang="en-IN" sz="1400" kern="0" dirty="0">
                  <a:solidFill>
                    <a:prstClr val="white"/>
                  </a:solidFill>
                  <a:cs typeface="Segoe UI" panose="020B0502040204020203" pitchFamily="34" charset="0"/>
                </a:endParaRPr>
              </a:p>
            </p:txBody>
          </p:sp>
        </p:grpSp>
        <p:sp>
          <p:nvSpPr>
            <p:cNvPr id="18" name="TextBox 17">
              <a:extLst>
                <a:ext uri="{FF2B5EF4-FFF2-40B4-BE49-F238E27FC236}">
                  <a16:creationId xmlns:a16="http://schemas.microsoft.com/office/drawing/2014/main" id="{952CD24C-7040-46F7-88E1-541B98A118D1}"/>
                </a:ext>
              </a:extLst>
            </p:cNvPr>
            <p:cNvSpPr txBox="1"/>
            <p:nvPr/>
          </p:nvSpPr>
          <p:spPr>
            <a:xfrm>
              <a:off x="-165652" y="2200479"/>
              <a:ext cx="2303964" cy="523220"/>
            </a:xfrm>
            <a:prstGeom prst="rect">
              <a:avLst/>
            </a:prstGeom>
            <a:noFill/>
          </p:spPr>
          <p:txBody>
            <a:bodyPr wrap="square" rtlCol="0" anchor="ctr">
              <a:spAutoFit/>
            </a:bodyPr>
            <a:lstStyle/>
            <a:p>
              <a:pPr algn="ctr">
                <a:defRPr/>
              </a:pPr>
              <a:r>
                <a:rPr lang="en-US" sz="1400" kern="0" dirty="0">
                  <a:solidFill>
                    <a:prstClr val="white"/>
                  </a:solidFill>
                  <a:cs typeface="Segoe UI" panose="020B0502040204020203" pitchFamily="34" charset="0"/>
                </a:rPr>
                <a:t>San Jose, Chicago, Princeton, London, Bangalore, Chennai, Singapore</a:t>
              </a:r>
              <a:endParaRPr lang="en-IN" sz="1400" kern="0" dirty="0">
                <a:solidFill>
                  <a:prstClr val="white"/>
                </a:solidFill>
                <a:cs typeface="Segoe UI" panose="020B0502040204020203" pitchFamily="34" charset="0"/>
              </a:endParaRPr>
            </a:p>
          </p:txBody>
        </p:sp>
      </p:grpSp>
      <p:grpSp>
        <p:nvGrpSpPr>
          <p:cNvPr id="21" name="Group 45">
            <a:extLst>
              <a:ext uri="{FF2B5EF4-FFF2-40B4-BE49-F238E27FC236}">
                <a16:creationId xmlns:a16="http://schemas.microsoft.com/office/drawing/2014/main" id="{CDF84103-FACA-4913-8FC1-A92F09F30387}"/>
              </a:ext>
            </a:extLst>
          </p:cNvPr>
          <p:cNvGrpSpPr>
            <a:grpSpLocks noChangeAspect="1"/>
          </p:cNvGrpSpPr>
          <p:nvPr/>
        </p:nvGrpSpPr>
        <p:grpSpPr>
          <a:xfrm>
            <a:off x="9290035" y="1039845"/>
            <a:ext cx="2442048" cy="892384"/>
            <a:chOff x="353856" y="1273114"/>
            <a:chExt cx="1703834" cy="786628"/>
          </a:xfrm>
        </p:grpSpPr>
        <p:sp>
          <p:nvSpPr>
            <p:cNvPr id="22" name="Rectangle 21">
              <a:extLst>
                <a:ext uri="{FF2B5EF4-FFF2-40B4-BE49-F238E27FC236}">
                  <a16:creationId xmlns:a16="http://schemas.microsoft.com/office/drawing/2014/main" id="{26E6FA3B-668D-42F2-8AA0-02FB89AC4223}"/>
                </a:ext>
              </a:extLst>
            </p:cNvPr>
            <p:cNvSpPr/>
            <p:nvPr/>
          </p:nvSpPr>
          <p:spPr>
            <a:xfrm>
              <a:off x="515828" y="1342032"/>
              <a:ext cx="722727" cy="678255"/>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30+</a:t>
              </a:r>
            </a:p>
          </p:txBody>
        </p:sp>
        <p:sp>
          <p:nvSpPr>
            <p:cNvPr id="23" name="TextBox 22">
              <a:extLst>
                <a:ext uri="{FF2B5EF4-FFF2-40B4-BE49-F238E27FC236}">
                  <a16:creationId xmlns:a16="http://schemas.microsoft.com/office/drawing/2014/main" id="{186AF396-A8C2-4FE7-B89B-9C6834A1CBB4}"/>
                </a:ext>
              </a:extLst>
            </p:cNvPr>
            <p:cNvSpPr txBox="1"/>
            <p:nvPr/>
          </p:nvSpPr>
          <p:spPr>
            <a:xfrm>
              <a:off x="353856" y="1273114"/>
              <a:ext cx="748188" cy="271302"/>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Work with</a:t>
              </a:r>
              <a:endParaRPr lang="en-IN" sz="1400" kern="0" dirty="0">
                <a:solidFill>
                  <a:prstClr val="white"/>
                </a:solidFill>
                <a:cs typeface="Segoe UI" panose="020B0502040204020203" pitchFamily="34" charset="0"/>
              </a:endParaRPr>
            </a:p>
          </p:txBody>
        </p:sp>
        <p:sp>
          <p:nvSpPr>
            <p:cNvPr id="24" name="TextBox 23">
              <a:extLst>
                <a:ext uri="{FF2B5EF4-FFF2-40B4-BE49-F238E27FC236}">
                  <a16:creationId xmlns:a16="http://schemas.microsoft.com/office/drawing/2014/main" id="{B674CC05-5E9F-4A28-AA37-F41FE6893A61}"/>
                </a:ext>
              </a:extLst>
            </p:cNvPr>
            <p:cNvSpPr txBox="1"/>
            <p:nvPr/>
          </p:nvSpPr>
          <p:spPr>
            <a:xfrm>
              <a:off x="454511" y="1788439"/>
              <a:ext cx="1603179" cy="271303"/>
            </a:xfrm>
            <a:prstGeom prst="rect">
              <a:avLst/>
            </a:prstGeom>
            <a:noFill/>
          </p:spPr>
          <p:txBody>
            <a:bodyPr wrap="square" rtlCol="0" anchor="ctr">
              <a:spAutoFit/>
            </a:bodyPr>
            <a:lstStyle/>
            <a:p>
              <a:pPr algn="ctr">
                <a:defRPr/>
              </a:pPr>
              <a:r>
                <a:rPr lang="en-US" sz="1400" b="1" kern="0" dirty="0">
                  <a:solidFill>
                    <a:prstClr val="white"/>
                  </a:solidFill>
                  <a:cs typeface="Segoe UI" panose="020B0502040204020203" pitchFamily="34" charset="0"/>
                </a:rPr>
                <a:t>Fortune 500 Firms</a:t>
              </a:r>
              <a:endParaRPr lang="en-IN" sz="1400" b="1" kern="0" dirty="0">
                <a:solidFill>
                  <a:prstClr val="white"/>
                </a:solidFill>
                <a:cs typeface="Segoe UI" panose="020B0502040204020203" pitchFamily="34" charset="0"/>
              </a:endParaRPr>
            </a:p>
          </p:txBody>
        </p:sp>
      </p:grpSp>
      <p:grpSp>
        <p:nvGrpSpPr>
          <p:cNvPr id="25" name="Group 24">
            <a:extLst>
              <a:ext uri="{FF2B5EF4-FFF2-40B4-BE49-F238E27FC236}">
                <a16:creationId xmlns:a16="http://schemas.microsoft.com/office/drawing/2014/main" id="{91B5A650-6861-4412-951B-DBBAE958A304}"/>
              </a:ext>
            </a:extLst>
          </p:cNvPr>
          <p:cNvGrpSpPr/>
          <p:nvPr/>
        </p:nvGrpSpPr>
        <p:grpSpPr>
          <a:xfrm>
            <a:off x="662299" y="3124355"/>
            <a:ext cx="1770397" cy="660993"/>
            <a:chOff x="688396" y="3313525"/>
            <a:chExt cx="1770397" cy="660993"/>
          </a:xfrm>
        </p:grpSpPr>
        <p:sp>
          <p:nvSpPr>
            <p:cNvPr id="26" name="TextBox 25">
              <a:extLst>
                <a:ext uri="{FF2B5EF4-FFF2-40B4-BE49-F238E27FC236}">
                  <a16:creationId xmlns:a16="http://schemas.microsoft.com/office/drawing/2014/main" id="{9223CA70-4AC1-4B25-A8E1-C51FBEC603D3}"/>
                </a:ext>
              </a:extLst>
            </p:cNvPr>
            <p:cNvSpPr txBox="1"/>
            <p:nvPr/>
          </p:nvSpPr>
          <p:spPr>
            <a:xfrm>
              <a:off x="845497" y="3712908"/>
              <a:ext cx="1613296" cy="261610"/>
            </a:xfrm>
            <a:prstGeom prst="rect">
              <a:avLst/>
            </a:prstGeom>
            <a:noFill/>
          </p:spPr>
          <p:txBody>
            <a:bodyPr wrap="square" rtlCol="0">
              <a:spAutoFit/>
            </a:bodyPr>
            <a:lstStyle/>
            <a:p>
              <a:pPr algn="r">
                <a:defRPr/>
              </a:pPr>
              <a:r>
                <a:rPr lang="en-IN" sz="1050" i="1" kern="0" dirty="0">
                  <a:solidFill>
                    <a:srgbClr val="17436A"/>
                  </a:solidFill>
                  <a:cs typeface="Segoe UI" panose="020B0502040204020203" pitchFamily="34" charset="0"/>
                </a:rPr>
                <a:t>2009-2017</a:t>
              </a:r>
            </a:p>
          </p:txBody>
        </p:sp>
        <p:pic>
          <p:nvPicPr>
            <p:cNvPr id="27" name="Picture 26">
              <a:extLst>
                <a:ext uri="{FF2B5EF4-FFF2-40B4-BE49-F238E27FC236}">
                  <a16:creationId xmlns:a16="http://schemas.microsoft.com/office/drawing/2014/main" id="{7C83A6B4-2C2E-45C4-98A9-094DECFE8C94}"/>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8396" y="3313525"/>
              <a:ext cx="1712019" cy="473111"/>
            </a:xfrm>
            <a:prstGeom prst="rect">
              <a:avLst/>
            </a:prstGeom>
          </p:spPr>
        </p:pic>
      </p:grpSp>
      <p:pic>
        <p:nvPicPr>
          <p:cNvPr id="28" name="Picture 2" descr="Image result for microsoft gold partner">
            <a:extLst>
              <a:ext uri="{FF2B5EF4-FFF2-40B4-BE49-F238E27FC236}">
                <a16:creationId xmlns:a16="http://schemas.microsoft.com/office/drawing/2014/main" id="{C55C3995-6090-430C-8561-E69F1C7C8E89}"/>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67763" y="3897181"/>
            <a:ext cx="1809373" cy="51576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http://www.indiaemerging20.com/images/logo-mobile.png">
            <a:extLst>
              <a:ext uri="{FF2B5EF4-FFF2-40B4-BE49-F238E27FC236}">
                <a16:creationId xmlns:a16="http://schemas.microsoft.com/office/drawing/2014/main" id="{B0550478-E35B-4002-B173-9D12582193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91592" y="3752954"/>
            <a:ext cx="1868461" cy="492365"/>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a:extLst>
              <a:ext uri="{FF2B5EF4-FFF2-40B4-BE49-F238E27FC236}">
                <a16:creationId xmlns:a16="http://schemas.microsoft.com/office/drawing/2014/main" id="{F6FA05A8-5DCB-4B74-9A0F-734742D6A45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64445" y="2661432"/>
            <a:ext cx="2895600" cy="1409700"/>
          </a:xfrm>
          <a:prstGeom prst="rect">
            <a:avLst/>
          </a:prstGeom>
        </p:spPr>
      </p:pic>
      <p:pic>
        <p:nvPicPr>
          <p:cNvPr id="31" name="Picture 30">
            <a:extLst>
              <a:ext uri="{FF2B5EF4-FFF2-40B4-BE49-F238E27FC236}">
                <a16:creationId xmlns:a16="http://schemas.microsoft.com/office/drawing/2014/main" id="{5087C7E6-FFB9-433F-AB24-113023DEB1D6}"/>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00883" y="3118102"/>
            <a:ext cx="1530546" cy="569796"/>
          </a:xfrm>
          <a:prstGeom prst="rect">
            <a:avLst/>
          </a:prstGeom>
        </p:spPr>
      </p:pic>
      <p:sp>
        <p:nvSpPr>
          <p:cNvPr id="32" name="Rectangle 31">
            <a:extLst>
              <a:ext uri="{FF2B5EF4-FFF2-40B4-BE49-F238E27FC236}">
                <a16:creationId xmlns:a16="http://schemas.microsoft.com/office/drawing/2014/main" id="{8CAFCF22-2161-4DDE-ADE6-BCA4CC68BED9}"/>
              </a:ext>
            </a:extLst>
          </p:cNvPr>
          <p:cNvSpPr/>
          <p:nvPr/>
        </p:nvSpPr>
        <p:spPr>
          <a:xfrm>
            <a:off x="6654885" y="5257152"/>
            <a:ext cx="1616596" cy="984885"/>
          </a:xfrm>
          <a:prstGeom prst="rect">
            <a:avLst/>
          </a:prstGeom>
        </p:spPr>
        <p:txBody>
          <a:bodyPr wrap="none">
            <a:spAutoFit/>
          </a:bodyPr>
          <a:lstStyle/>
          <a:p>
            <a:pPr>
              <a:defRPr/>
            </a:pPr>
            <a:r>
              <a:rPr lang="en-US" sz="1400" kern="0" dirty="0">
                <a:solidFill>
                  <a:prstClr val="white"/>
                </a:solidFill>
                <a:cs typeface="Segoe UI" panose="020B0502040204020203" pitchFamily="34" charset="0"/>
              </a:rPr>
              <a:t>Repeat business at </a:t>
            </a:r>
          </a:p>
          <a:p>
            <a:pPr>
              <a:defRPr/>
            </a:pPr>
            <a:r>
              <a:rPr lang="en-US" sz="4400" b="1" kern="0" dirty="0">
                <a:solidFill>
                  <a:prstClr val="white"/>
                </a:solidFill>
                <a:cs typeface="Segoe UI" panose="020B0502040204020203" pitchFamily="34" charset="0"/>
              </a:rPr>
              <a:t>&gt;85%</a:t>
            </a:r>
          </a:p>
        </p:txBody>
      </p:sp>
      <p:grpSp>
        <p:nvGrpSpPr>
          <p:cNvPr id="33" name="Group 32">
            <a:extLst>
              <a:ext uri="{FF2B5EF4-FFF2-40B4-BE49-F238E27FC236}">
                <a16:creationId xmlns:a16="http://schemas.microsoft.com/office/drawing/2014/main" id="{1A87DDFA-4A88-41A4-A73E-1B73D93AFE68}"/>
              </a:ext>
            </a:extLst>
          </p:cNvPr>
          <p:cNvGrpSpPr/>
          <p:nvPr/>
        </p:nvGrpSpPr>
        <p:grpSpPr>
          <a:xfrm>
            <a:off x="3684496" y="5162343"/>
            <a:ext cx="2488635" cy="1174503"/>
            <a:chOff x="3132695" y="5341858"/>
            <a:chExt cx="2488635" cy="1174503"/>
          </a:xfrm>
        </p:grpSpPr>
        <p:sp>
          <p:nvSpPr>
            <p:cNvPr id="34" name="Rectangle 33">
              <a:extLst>
                <a:ext uri="{FF2B5EF4-FFF2-40B4-BE49-F238E27FC236}">
                  <a16:creationId xmlns:a16="http://schemas.microsoft.com/office/drawing/2014/main" id="{FD3F5559-6234-4BDE-AA60-D4A2F8A4DBBD}"/>
                </a:ext>
              </a:extLst>
            </p:cNvPr>
            <p:cNvSpPr/>
            <p:nvPr/>
          </p:nvSpPr>
          <p:spPr>
            <a:xfrm>
              <a:off x="3132695" y="5341858"/>
              <a:ext cx="2488635" cy="769441"/>
            </a:xfrm>
            <a:prstGeom prst="rect">
              <a:avLst/>
            </a:prstGeom>
          </p:spPr>
          <p:txBody>
            <a:bodyPr wrap="square">
              <a:spAutoFit/>
            </a:bodyPr>
            <a:lstStyle/>
            <a:p>
              <a:pPr algn="ctr">
                <a:defRPr/>
              </a:pPr>
              <a:r>
                <a:rPr lang="en-IN" sz="4400" b="1" kern="0" dirty="0">
                  <a:solidFill>
                    <a:prstClr val="white"/>
                  </a:solidFill>
                  <a:cs typeface="Segoe UI" panose="020B0502040204020203" pitchFamily="34" charset="0"/>
                </a:rPr>
                <a:t>5%</a:t>
              </a:r>
              <a:endParaRPr lang="en-IN" sz="1400" b="1" dirty="0">
                <a:solidFill>
                  <a:prstClr val="white"/>
                </a:solidFill>
                <a:ea typeface="Fira Sans"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BB7AEC4-5EA8-4271-B565-E69886EC89EE}"/>
                </a:ext>
              </a:extLst>
            </p:cNvPr>
            <p:cNvSpPr/>
            <p:nvPr/>
          </p:nvSpPr>
          <p:spPr>
            <a:xfrm>
              <a:off x="3192915" y="5993141"/>
              <a:ext cx="2260395" cy="523220"/>
            </a:xfrm>
            <a:prstGeom prst="rect">
              <a:avLst/>
            </a:prstGeom>
          </p:spPr>
          <p:txBody>
            <a:bodyPr wrap="square">
              <a:spAutoFit/>
            </a:bodyPr>
            <a:lstStyle/>
            <a:p>
              <a:pPr algn="ctr">
                <a:defRPr/>
              </a:pPr>
              <a:r>
                <a:rPr lang="en-IN" sz="1400" kern="0" dirty="0">
                  <a:solidFill>
                    <a:prstClr val="white"/>
                  </a:solidFill>
                  <a:cs typeface="Segoe UI" panose="020B0502040204020203" pitchFamily="34" charset="0"/>
                </a:rPr>
                <a:t>Re-investment in Research and Development</a:t>
              </a:r>
            </a:p>
          </p:txBody>
        </p:sp>
      </p:grpSp>
      <p:grpSp>
        <p:nvGrpSpPr>
          <p:cNvPr id="36" name="Group 35">
            <a:extLst>
              <a:ext uri="{FF2B5EF4-FFF2-40B4-BE49-F238E27FC236}">
                <a16:creationId xmlns:a16="http://schemas.microsoft.com/office/drawing/2014/main" id="{290B119C-2452-4468-8240-A6ADB7D0D636}"/>
              </a:ext>
            </a:extLst>
          </p:cNvPr>
          <p:cNvGrpSpPr/>
          <p:nvPr/>
        </p:nvGrpSpPr>
        <p:grpSpPr>
          <a:xfrm>
            <a:off x="8627440" y="5138694"/>
            <a:ext cx="2970155" cy="1221801"/>
            <a:chOff x="8863925" y="5294560"/>
            <a:chExt cx="2970155" cy="1221801"/>
          </a:xfrm>
        </p:grpSpPr>
        <p:sp>
          <p:nvSpPr>
            <p:cNvPr id="37" name="Rectangle 36">
              <a:extLst>
                <a:ext uri="{FF2B5EF4-FFF2-40B4-BE49-F238E27FC236}">
                  <a16:creationId xmlns:a16="http://schemas.microsoft.com/office/drawing/2014/main" id="{1B44FA24-4A13-47E1-A1A6-0739B1C962E0}"/>
                </a:ext>
              </a:extLst>
            </p:cNvPr>
            <p:cNvSpPr/>
            <p:nvPr/>
          </p:nvSpPr>
          <p:spPr>
            <a:xfrm>
              <a:off x="8863925" y="5993141"/>
              <a:ext cx="2970155" cy="523220"/>
            </a:xfrm>
            <a:prstGeom prst="rect">
              <a:avLst/>
            </a:prstGeom>
          </p:spPr>
          <p:txBody>
            <a:bodyPr wrap="square">
              <a:spAutoFit/>
            </a:bodyPr>
            <a:lstStyle/>
            <a:p>
              <a:pPr algn="ctr">
                <a:defRPr/>
              </a:pPr>
              <a:r>
                <a:rPr lang="en-IN" sz="1400" kern="0" dirty="0">
                  <a:solidFill>
                    <a:prstClr val="white"/>
                  </a:solidFill>
                  <a:cs typeface="Segoe UI" panose="020B0502040204020203" pitchFamily="34" charset="0"/>
                </a:rPr>
                <a:t>top technology companies engage with us</a:t>
              </a:r>
            </a:p>
          </p:txBody>
        </p:sp>
        <p:sp>
          <p:nvSpPr>
            <p:cNvPr id="38" name="Rectangle 37">
              <a:extLst>
                <a:ext uri="{FF2B5EF4-FFF2-40B4-BE49-F238E27FC236}">
                  <a16:creationId xmlns:a16="http://schemas.microsoft.com/office/drawing/2014/main" id="{A2DC2EE4-B018-4BDE-9658-BC1806DB605E}"/>
                </a:ext>
              </a:extLst>
            </p:cNvPr>
            <p:cNvSpPr/>
            <p:nvPr/>
          </p:nvSpPr>
          <p:spPr>
            <a:xfrm>
              <a:off x="9587483" y="5294560"/>
              <a:ext cx="1125629" cy="769441"/>
            </a:xfrm>
            <a:prstGeom prst="rect">
              <a:avLst/>
            </a:prstGeom>
          </p:spPr>
          <p:txBody>
            <a:bodyPr wrap="none">
              <a:spAutoFit/>
            </a:bodyPr>
            <a:lstStyle/>
            <a:p>
              <a:pPr>
                <a:defRPr/>
              </a:pPr>
              <a:r>
                <a:rPr lang="en-IN" sz="4400" b="1" kern="0" dirty="0">
                  <a:solidFill>
                    <a:prstClr val="white"/>
                  </a:solidFill>
                  <a:cs typeface="Segoe UI" panose="020B0502040204020203" pitchFamily="34" charset="0"/>
                </a:rPr>
                <a:t>4/5 </a:t>
              </a:r>
              <a:endParaRPr lang="en-US" sz="4400" b="1" kern="0" dirty="0">
                <a:solidFill>
                  <a:prstClr val="white"/>
                </a:solidFill>
                <a:cs typeface="Segoe UI" panose="020B0502040204020203" pitchFamily="34" charset="0"/>
              </a:endParaRPr>
            </a:p>
          </p:txBody>
        </p:sp>
      </p:grpSp>
      <p:sp>
        <p:nvSpPr>
          <p:cNvPr id="39" name="Rectangle 38">
            <a:extLst>
              <a:ext uri="{FF2B5EF4-FFF2-40B4-BE49-F238E27FC236}">
                <a16:creationId xmlns:a16="http://schemas.microsoft.com/office/drawing/2014/main" id="{4D3F3D5E-D843-4F8C-91D9-CCB2EAD51B36}"/>
              </a:ext>
            </a:extLst>
          </p:cNvPr>
          <p:cNvSpPr/>
          <p:nvPr/>
        </p:nvSpPr>
        <p:spPr>
          <a:xfrm>
            <a:off x="6881707" y="2438653"/>
            <a:ext cx="4590961" cy="2758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kern="0" dirty="0">
                <a:solidFill>
                  <a:srgbClr val="000000">
                    <a:lumMod val="85000"/>
                    <a:lumOff val="15000"/>
                  </a:srgbClr>
                </a:solidFill>
                <a:cs typeface="Segoe UI" panose="020B0502040204020203" pitchFamily="34" charset="0"/>
              </a:rPr>
              <a:t>Recognition</a:t>
            </a:r>
          </a:p>
        </p:txBody>
      </p:sp>
      <p:grpSp>
        <p:nvGrpSpPr>
          <p:cNvPr id="40" name="Group 39">
            <a:extLst>
              <a:ext uri="{FF2B5EF4-FFF2-40B4-BE49-F238E27FC236}">
                <a16:creationId xmlns:a16="http://schemas.microsoft.com/office/drawing/2014/main" id="{56DCA8CB-8FA0-4B1D-9C9C-01A0D834FC77}"/>
              </a:ext>
            </a:extLst>
          </p:cNvPr>
          <p:cNvGrpSpPr/>
          <p:nvPr/>
        </p:nvGrpSpPr>
        <p:grpSpPr>
          <a:xfrm>
            <a:off x="980485" y="5077383"/>
            <a:ext cx="3295930" cy="1372718"/>
            <a:chOff x="728234" y="5028021"/>
            <a:chExt cx="3295930" cy="1372718"/>
          </a:xfrm>
        </p:grpSpPr>
        <p:sp>
          <p:nvSpPr>
            <p:cNvPr id="41" name="Rectangle 40">
              <a:extLst>
                <a:ext uri="{FF2B5EF4-FFF2-40B4-BE49-F238E27FC236}">
                  <a16:creationId xmlns:a16="http://schemas.microsoft.com/office/drawing/2014/main" id="{FCC664E3-1AB1-44A3-9F5B-4B73FABAAD9A}"/>
                </a:ext>
              </a:extLst>
            </p:cNvPr>
            <p:cNvSpPr/>
            <p:nvPr/>
          </p:nvSpPr>
          <p:spPr>
            <a:xfrm>
              <a:off x="1093386" y="5198271"/>
              <a:ext cx="1485200" cy="769441"/>
            </a:xfrm>
            <a:prstGeom prst="rect">
              <a:avLst/>
            </a:prstGeom>
          </p:spPr>
          <p:txBody>
            <a:bodyPr wrap="square">
              <a:spAutoFit/>
            </a:bodyPr>
            <a:lstStyle/>
            <a:p>
              <a:pPr algn="ctr">
                <a:defRPr/>
              </a:pPr>
              <a:r>
                <a:rPr lang="en-IN" sz="4400" b="1" kern="0" dirty="0">
                  <a:solidFill>
                    <a:prstClr val="white"/>
                  </a:solidFill>
                  <a:cs typeface="Segoe UI" panose="020B0502040204020203" pitchFamily="34" charset="0"/>
                </a:rPr>
                <a:t>10</a:t>
              </a:r>
              <a:endParaRPr lang="en-IN" sz="1400" b="1" kern="0" dirty="0">
                <a:solidFill>
                  <a:prstClr val="white"/>
                </a:solidFill>
                <a:cs typeface="Segoe UI" panose="020B0502040204020203" pitchFamily="34" charset="0"/>
              </a:endParaRPr>
            </a:p>
          </p:txBody>
        </p:sp>
        <p:sp>
          <p:nvSpPr>
            <p:cNvPr id="42" name="Rectangle 41">
              <a:extLst>
                <a:ext uri="{FF2B5EF4-FFF2-40B4-BE49-F238E27FC236}">
                  <a16:creationId xmlns:a16="http://schemas.microsoft.com/office/drawing/2014/main" id="{AC495815-811F-40AA-87F3-37406AA981F0}"/>
                </a:ext>
              </a:extLst>
            </p:cNvPr>
            <p:cNvSpPr/>
            <p:nvPr/>
          </p:nvSpPr>
          <p:spPr>
            <a:xfrm>
              <a:off x="842784" y="5028021"/>
              <a:ext cx="3181380" cy="307777"/>
            </a:xfrm>
            <a:prstGeom prst="rect">
              <a:avLst/>
            </a:prstGeom>
          </p:spPr>
          <p:txBody>
            <a:bodyPr wrap="square">
              <a:spAutoFit/>
            </a:bodyPr>
            <a:lstStyle/>
            <a:p>
              <a:pPr>
                <a:defRPr/>
              </a:pPr>
              <a:r>
                <a:rPr lang="en-IN" sz="1400" kern="0" dirty="0">
                  <a:solidFill>
                    <a:prstClr val="white"/>
                  </a:solidFill>
                  <a:cs typeface="Segoe UI" panose="020B0502040204020203" pitchFamily="34" charset="0"/>
                </a:rPr>
                <a:t>Rated amongst the top</a:t>
              </a:r>
            </a:p>
          </p:txBody>
        </p:sp>
        <p:sp>
          <p:nvSpPr>
            <p:cNvPr id="43" name="Rectangle 42">
              <a:extLst>
                <a:ext uri="{FF2B5EF4-FFF2-40B4-BE49-F238E27FC236}">
                  <a16:creationId xmlns:a16="http://schemas.microsoft.com/office/drawing/2014/main" id="{1BA194F5-11AE-458B-B08D-52BC6807C463}"/>
                </a:ext>
              </a:extLst>
            </p:cNvPr>
            <p:cNvSpPr/>
            <p:nvPr/>
          </p:nvSpPr>
          <p:spPr>
            <a:xfrm>
              <a:off x="728234" y="5877519"/>
              <a:ext cx="2222257" cy="523220"/>
            </a:xfrm>
            <a:prstGeom prst="rect">
              <a:avLst/>
            </a:prstGeom>
          </p:spPr>
          <p:txBody>
            <a:bodyPr wrap="square">
              <a:spAutoFit/>
            </a:bodyPr>
            <a:lstStyle/>
            <a:p>
              <a:pPr algn="ctr">
                <a:defRPr/>
              </a:pPr>
              <a:r>
                <a:rPr lang="en-IN" sz="1400" kern="0" dirty="0">
                  <a:solidFill>
                    <a:prstClr val="white"/>
                  </a:solidFill>
                  <a:cs typeface="Segoe UI" panose="020B0502040204020203" pitchFamily="34" charset="0"/>
                </a:rPr>
                <a:t>analytics companies to work for in India</a:t>
              </a:r>
            </a:p>
          </p:txBody>
        </p:sp>
      </p:grpSp>
      <p:sp>
        <p:nvSpPr>
          <p:cNvPr id="44" name="TextBox 43">
            <a:extLst>
              <a:ext uri="{FF2B5EF4-FFF2-40B4-BE49-F238E27FC236}">
                <a16:creationId xmlns:a16="http://schemas.microsoft.com/office/drawing/2014/main" id="{16782DA6-D392-4342-B7E0-CC9848F9466A}"/>
              </a:ext>
            </a:extLst>
          </p:cNvPr>
          <p:cNvSpPr txBox="1"/>
          <p:nvPr/>
        </p:nvSpPr>
        <p:spPr>
          <a:xfrm>
            <a:off x="7177122" y="2852504"/>
            <a:ext cx="1368363" cy="307777"/>
          </a:xfrm>
          <a:prstGeom prst="rect">
            <a:avLst/>
          </a:prstGeom>
          <a:noFill/>
        </p:spPr>
        <p:txBody>
          <a:bodyPr wrap="square" rtlCol="0">
            <a:spAutoFit/>
          </a:bodyPr>
          <a:lstStyle/>
          <a:p>
            <a:pPr>
              <a:defRPr/>
            </a:pPr>
            <a:r>
              <a:rPr lang="en-IN" sz="1400" dirty="0">
                <a:solidFill>
                  <a:srgbClr val="000000"/>
                </a:solidFill>
              </a:rPr>
              <a:t>Member of</a:t>
            </a:r>
          </a:p>
        </p:txBody>
      </p:sp>
      <p:sp>
        <p:nvSpPr>
          <p:cNvPr id="45" name="TextBox 44">
            <a:extLst>
              <a:ext uri="{FF2B5EF4-FFF2-40B4-BE49-F238E27FC236}">
                <a16:creationId xmlns:a16="http://schemas.microsoft.com/office/drawing/2014/main" id="{2CCB169A-A3DD-4529-8E65-DB8F3121A583}"/>
              </a:ext>
            </a:extLst>
          </p:cNvPr>
          <p:cNvSpPr txBox="1"/>
          <p:nvPr/>
        </p:nvSpPr>
        <p:spPr>
          <a:xfrm>
            <a:off x="7221355" y="3589809"/>
            <a:ext cx="1627324" cy="307777"/>
          </a:xfrm>
          <a:prstGeom prst="rect">
            <a:avLst/>
          </a:prstGeom>
          <a:noFill/>
        </p:spPr>
        <p:txBody>
          <a:bodyPr wrap="square" rtlCol="0">
            <a:spAutoFit/>
          </a:bodyPr>
          <a:lstStyle/>
          <a:p>
            <a:pPr>
              <a:defRPr/>
            </a:pPr>
            <a:r>
              <a:rPr lang="en-IN" sz="1400" dirty="0">
                <a:solidFill>
                  <a:srgbClr val="000000"/>
                </a:solidFill>
              </a:rPr>
              <a:t>Customer council</a:t>
            </a:r>
          </a:p>
        </p:txBody>
      </p:sp>
      <p:pic>
        <p:nvPicPr>
          <p:cNvPr id="49" name="Picture 48">
            <a:extLst>
              <a:ext uri="{FF2B5EF4-FFF2-40B4-BE49-F238E27FC236}">
                <a16:creationId xmlns:a16="http://schemas.microsoft.com/office/drawing/2014/main" id="{E7CFDB10-A33D-4311-AAE3-5462D8549A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3009" y="2976377"/>
            <a:ext cx="1375416" cy="1459671"/>
          </a:xfrm>
          <a:prstGeom prst="rect">
            <a:avLst/>
          </a:prstGeom>
        </p:spPr>
      </p:pic>
      <p:sp>
        <p:nvSpPr>
          <p:cNvPr id="46" name="Footer Placeholder 45">
            <a:extLst>
              <a:ext uri="{FF2B5EF4-FFF2-40B4-BE49-F238E27FC236}">
                <a16:creationId xmlns:a16="http://schemas.microsoft.com/office/drawing/2014/main" id="{B5780DA8-69A9-466A-B411-3C5EB239F58A}"/>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3036092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tint val="75000"/>
                  </a:srgbClr>
                </a:solidFill>
                <a:effectLst/>
                <a:uLnTx/>
                <a:uFillTx/>
                <a:latin typeface="Segoe UI" panose="020B0502040204020203" pitchFamily="34" charset="0"/>
              </a:rPr>
              <a:t>© </a:t>
            </a:r>
            <a:r>
              <a:rPr kumimoji="0" lang="en-US" sz="1200" b="0" i="0" u="none" strike="noStrike" kern="1200" cap="none" spc="0" normalizeH="0" baseline="0" noProof="0" dirty="0">
                <a:ln>
                  <a:noFill/>
                </a:ln>
                <a:solidFill>
                  <a:srgbClr val="000000">
                    <a:tint val="75000"/>
                  </a:srgbClr>
                </a:solidFill>
                <a:effectLst/>
                <a:uLnTx/>
                <a:uFillTx/>
                <a:latin typeface="Segoe UI" panose="020B0502040204020203" pitchFamily="34" charset="0"/>
              </a:rPr>
              <a:t>LatentView Analytics. Confidential</a:t>
            </a:r>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lstStyle/>
          <a:p>
            <a:r>
              <a:rPr lang="en-US" dirty="0"/>
              <a:t>5. Bridging New Age &amp; Legacy Technologies</a:t>
            </a:r>
          </a:p>
        </p:txBody>
      </p:sp>
      <p:sp>
        <p:nvSpPr>
          <p:cNvPr id="7" name="Rectangle 6">
            <a:extLst>
              <a:ext uri="{FF2B5EF4-FFF2-40B4-BE49-F238E27FC236}">
                <a16:creationId xmlns:a16="http://schemas.microsoft.com/office/drawing/2014/main" id="{7D1026AE-1A61-A648-A2A0-C06E0164D1CB}"/>
              </a:ext>
            </a:extLst>
          </p:cNvPr>
          <p:cNvSpPr/>
          <p:nvPr/>
        </p:nvSpPr>
        <p:spPr bwMode="auto">
          <a:xfrm>
            <a:off x="514856" y="1445128"/>
            <a:ext cx="2067339" cy="1007165"/>
          </a:xfrm>
          <a:prstGeom prst="rect">
            <a:avLst/>
          </a:prstGeom>
          <a:solidFill>
            <a:schemeClr val="accent6">
              <a:lumMod val="20000"/>
              <a:lumOff val="80000"/>
            </a:schemeClr>
          </a:solidFill>
          <a:ln w="12700">
            <a:noFill/>
            <a:round/>
            <a:headEnd/>
            <a:tailEnd/>
          </a:ln>
        </p:spPr>
        <p:txBody>
          <a:bodyPr rtlCol="0" anchor="ctr"/>
          <a:lstStyle/>
          <a:p>
            <a:pPr algn="ctr"/>
            <a:r>
              <a:rPr lang="en-US" dirty="0"/>
              <a:t>Re-Hosting </a:t>
            </a:r>
          </a:p>
          <a:p>
            <a:pPr algn="ctr"/>
            <a:r>
              <a:rPr lang="en-US" dirty="0"/>
              <a:t>(Lift &amp; Shift)</a:t>
            </a:r>
          </a:p>
        </p:txBody>
      </p:sp>
      <p:sp>
        <p:nvSpPr>
          <p:cNvPr id="8" name="Rectangle 7">
            <a:extLst>
              <a:ext uri="{FF2B5EF4-FFF2-40B4-BE49-F238E27FC236}">
                <a16:creationId xmlns:a16="http://schemas.microsoft.com/office/drawing/2014/main" id="{4F2E5D39-9B0D-BA4A-A25D-42B124FFFB1A}"/>
              </a:ext>
            </a:extLst>
          </p:cNvPr>
          <p:cNvSpPr/>
          <p:nvPr/>
        </p:nvSpPr>
        <p:spPr bwMode="auto">
          <a:xfrm>
            <a:off x="514855" y="2621823"/>
            <a:ext cx="2067339" cy="1007165"/>
          </a:xfrm>
          <a:prstGeom prst="rect">
            <a:avLst/>
          </a:prstGeom>
          <a:solidFill>
            <a:schemeClr val="accent6">
              <a:lumMod val="60000"/>
              <a:lumOff val="40000"/>
            </a:schemeClr>
          </a:solidFill>
          <a:ln w="12700">
            <a:noFill/>
            <a:round/>
            <a:headEnd/>
            <a:tailEnd/>
          </a:ln>
        </p:spPr>
        <p:txBody>
          <a:bodyPr rtlCol="0" anchor="ctr"/>
          <a:lstStyle/>
          <a:p>
            <a:pPr algn="ctr"/>
            <a:r>
              <a:rPr lang="en-US" dirty="0"/>
              <a:t>Re-Platforming</a:t>
            </a:r>
          </a:p>
          <a:p>
            <a:pPr algn="ctr"/>
            <a:r>
              <a:rPr lang="en-US" dirty="0"/>
              <a:t>(Tinker &amp; Tune)</a:t>
            </a:r>
          </a:p>
        </p:txBody>
      </p:sp>
      <p:sp>
        <p:nvSpPr>
          <p:cNvPr id="10" name="Rectangle 9">
            <a:extLst>
              <a:ext uri="{FF2B5EF4-FFF2-40B4-BE49-F238E27FC236}">
                <a16:creationId xmlns:a16="http://schemas.microsoft.com/office/drawing/2014/main" id="{53F3BC54-D530-834E-B61E-0CA63849CC03}"/>
              </a:ext>
            </a:extLst>
          </p:cNvPr>
          <p:cNvSpPr/>
          <p:nvPr/>
        </p:nvSpPr>
        <p:spPr bwMode="auto">
          <a:xfrm>
            <a:off x="514854" y="3798519"/>
            <a:ext cx="2067339" cy="1007165"/>
          </a:xfrm>
          <a:prstGeom prst="rect">
            <a:avLst/>
          </a:prstGeom>
          <a:solidFill>
            <a:schemeClr val="accent1">
              <a:lumMod val="60000"/>
              <a:lumOff val="40000"/>
            </a:schemeClr>
          </a:solidFill>
          <a:ln w="12700">
            <a:noFill/>
            <a:round/>
            <a:headEnd/>
            <a:tailEnd/>
          </a:ln>
        </p:spPr>
        <p:txBody>
          <a:bodyPr rtlCol="0" anchor="ctr"/>
          <a:lstStyle/>
          <a:p>
            <a:pPr algn="ctr"/>
            <a:r>
              <a:rPr lang="en-US" dirty="0"/>
              <a:t>Repurchasing</a:t>
            </a:r>
          </a:p>
        </p:txBody>
      </p:sp>
      <p:sp>
        <p:nvSpPr>
          <p:cNvPr id="11" name="Rectangle 10">
            <a:extLst>
              <a:ext uri="{FF2B5EF4-FFF2-40B4-BE49-F238E27FC236}">
                <a16:creationId xmlns:a16="http://schemas.microsoft.com/office/drawing/2014/main" id="{3C56D3AA-7A88-074D-81F3-9A42D546770A}"/>
              </a:ext>
            </a:extLst>
          </p:cNvPr>
          <p:cNvSpPr/>
          <p:nvPr/>
        </p:nvSpPr>
        <p:spPr bwMode="auto">
          <a:xfrm>
            <a:off x="514854" y="4975214"/>
            <a:ext cx="2067339" cy="1007165"/>
          </a:xfrm>
          <a:prstGeom prst="rect">
            <a:avLst/>
          </a:prstGeom>
          <a:solidFill>
            <a:schemeClr val="accent3">
              <a:lumMod val="75000"/>
            </a:schemeClr>
          </a:solidFill>
          <a:ln w="12700">
            <a:noFill/>
            <a:round/>
            <a:headEnd/>
            <a:tailEnd/>
          </a:ln>
        </p:spPr>
        <p:txBody>
          <a:bodyPr rtlCol="0" anchor="ctr"/>
          <a:lstStyle/>
          <a:p>
            <a:pPr algn="ctr"/>
            <a:r>
              <a:rPr lang="en-US" dirty="0">
                <a:solidFill>
                  <a:schemeClr val="bg1"/>
                </a:solidFill>
              </a:rPr>
              <a:t>Refactoring</a:t>
            </a:r>
          </a:p>
        </p:txBody>
      </p:sp>
      <p:sp>
        <p:nvSpPr>
          <p:cNvPr id="12" name="Rectangle 11">
            <a:extLst>
              <a:ext uri="{FF2B5EF4-FFF2-40B4-BE49-F238E27FC236}">
                <a16:creationId xmlns:a16="http://schemas.microsoft.com/office/drawing/2014/main" id="{6362F68E-B596-2144-82CC-43A5698A9C48}"/>
              </a:ext>
            </a:extLst>
          </p:cNvPr>
          <p:cNvSpPr/>
          <p:nvPr/>
        </p:nvSpPr>
        <p:spPr bwMode="auto">
          <a:xfrm>
            <a:off x="2979762" y="1706220"/>
            <a:ext cx="3962400" cy="630936"/>
          </a:xfrm>
          <a:prstGeom prst="rect">
            <a:avLst/>
          </a:prstGeom>
          <a:noFill/>
          <a:ln w="12700">
            <a:noFill/>
            <a:round/>
            <a:headEnd/>
            <a:tailEnd/>
          </a:ln>
        </p:spPr>
        <p:txBody>
          <a:bodyPr rtlCol="0" anchor="t"/>
          <a:lstStyle/>
          <a:p>
            <a:pPr marL="285750" indent="-285750">
              <a:buFont typeface="Wingdings" charset="2"/>
              <a:buChar char="§"/>
            </a:pPr>
            <a:r>
              <a:rPr lang="en-US" sz="1400" dirty="0"/>
              <a:t>Benefits from reduced capex / opex</a:t>
            </a:r>
          </a:p>
          <a:p>
            <a:pPr marL="285750" indent="-285750">
              <a:buFont typeface="Wingdings" charset="2"/>
              <a:buChar char="§"/>
            </a:pPr>
            <a:r>
              <a:rPr lang="en-US" sz="1400" dirty="0"/>
              <a:t>Migration tools can automate</a:t>
            </a:r>
          </a:p>
          <a:p>
            <a:pPr marL="285750" indent="-285750">
              <a:buFont typeface="Wingdings" charset="2"/>
              <a:buChar char="§"/>
            </a:pPr>
            <a:r>
              <a:rPr lang="en-US" sz="1400" dirty="0"/>
              <a:t>Simpler to manage adoption</a:t>
            </a:r>
          </a:p>
        </p:txBody>
      </p:sp>
      <p:sp>
        <p:nvSpPr>
          <p:cNvPr id="13" name="Rectangle 12">
            <a:extLst>
              <a:ext uri="{FF2B5EF4-FFF2-40B4-BE49-F238E27FC236}">
                <a16:creationId xmlns:a16="http://schemas.microsoft.com/office/drawing/2014/main" id="{BE9D0857-8EC6-484C-A822-4D92CC38EB70}"/>
              </a:ext>
            </a:extLst>
          </p:cNvPr>
          <p:cNvSpPr/>
          <p:nvPr/>
        </p:nvSpPr>
        <p:spPr bwMode="auto">
          <a:xfrm>
            <a:off x="7339728" y="1706220"/>
            <a:ext cx="4161179" cy="630936"/>
          </a:xfrm>
          <a:prstGeom prst="rect">
            <a:avLst/>
          </a:prstGeom>
          <a:noFill/>
          <a:ln w="12700">
            <a:noFill/>
            <a:round/>
            <a:headEnd/>
            <a:tailEnd/>
          </a:ln>
        </p:spPr>
        <p:txBody>
          <a:bodyPr rtlCol="0" anchor="t"/>
          <a:lstStyle/>
          <a:p>
            <a:pPr marL="285750" indent="-285750">
              <a:buFont typeface="Wingdings" charset="2"/>
              <a:buChar char="§"/>
            </a:pPr>
            <a:r>
              <a:rPr lang="en-US" sz="1400" dirty="0"/>
              <a:t>Works well for simple, stand-alone systems</a:t>
            </a:r>
          </a:p>
          <a:p>
            <a:pPr marL="285750" indent="-285750">
              <a:buFont typeface="Wingdings" charset="2"/>
              <a:buChar char="§"/>
            </a:pPr>
            <a:r>
              <a:rPr lang="en-US" sz="1400" dirty="0"/>
              <a:t>Not much benefit from technology optimization</a:t>
            </a:r>
          </a:p>
          <a:p>
            <a:pPr marL="285750" indent="-285750">
              <a:buFont typeface="Wingdings" charset="2"/>
              <a:buChar char="§"/>
            </a:pPr>
            <a:r>
              <a:rPr lang="en-US" sz="1400" dirty="0"/>
              <a:t>Integration with on premise apps</a:t>
            </a:r>
          </a:p>
        </p:txBody>
      </p:sp>
      <p:sp>
        <p:nvSpPr>
          <p:cNvPr id="14" name="Rectangle 13">
            <a:extLst>
              <a:ext uri="{FF2B5EF4-FFF2-40B4-BE49-F238E27FC236}">
                <a16:creationId xmlns:a16="http://schemas.microsoft.com/office/drawing/2014/main" id="{54BFE250-4FC1-854F-9FB9-B394CDC5FB3F}"/>
              </a:ext>
            </a:extLst>
          </p:cNvPr>
          <p:cNvSpPr/>
          <p:nvPr/>
        </p:nvSpPr>
        <p:spPr bwMode="auto">
          <a:xfrm>
            <a:off x="2976714" y="2858473"/>
            <a:ext cx="3962400" cy="633356"/>
          </a:xfrm>
          <a:prstGeom prst="rect">
            <a:avLst/>
          </a:prstGeom>
          <a:noFill/>
          <a:ln w="12700">
            <a:noFill/>
            <a:round/>
            <a:headEnd/>
            <a:tailEnd/>
          </a:ln>
        </p:spPr>
        <p:txBody>
          <a:bodyPr rtlCol="0" anchor="t"/>
          <a:lstStyle/>
          <a:p>
            <a:pPr marL="285750" indent="-285750">
              <a:buFont typeface="Wingdings" charset="2"/>
              <a:buChar char="§"/>
            </a:pPr>
            <a:r>
              <a:rPr lang="en-US" sz="1400" dirty="0"/>
              <a:t>Better optimization of parts of the stack</a:t>
            </a:r>
          </a:p>
          <a:p>
            <a:pPr marL="285750" indent="-285750">
              <a:buFont typeface="Wingdings" charset="2"/>
              <a:buChar char="§"/>
            </a:pPr>
            <a:r>
              <a:rPr lang="en-US" sz="1400" dirty="0"/>
              <a:t>Save license / capex / opex / labor cost</a:t>
            </a:r>
          </a:p>
          <a:p>
            <a:pPr marL="285750" indent="-285750">
              <a:buFont typeface="Wingdings" charset="2"/>
              <a:buChar char="§"/>
            </a:pPr>
            <a:r>
              <a:rPr lang="en-US" sz="1400" dirty="0"/>
              <a:t>Simpler to manage adoption</a:t>
            </a:r>
          </a:p>
        </p:txBody>
      </p:sp>
      <p:sp>
        <p:nvSpPr>
          <p:cNvPr id="15" name="Rectangle 14">
            <a:extLst>
              <a:ext uri="{FF2B5EF4-FFF2-40B4-BE49-F238E27FC236}">
                <a16:creationId xmlns:a16="http://schemas.microsoft.com/office/drawing/2014/main" id="{2CDAB3C2-2357-B949-879B-FF4D1B63AD43}"/>
              </a:ext>
            </a:extLst>
          </p:cNvPr>
          <p:cNvSpPr/>
          <p:nvPr/>
        </p:nvSpPr>
        <p:spPr bwMode="auto">
          <a:xfrm>
            <a:off x="7336681" y="2858473"/>
            <a:ext cx="3962400" cy="633356"/>
          </a:xfrm>
          <a:prstGeom prst="rect">
            <a:avLst/>
          </a:prstGeom>
          <a:noFill/>
          <a:ln w="12700">
            <a:noFill/>
            <a:round/>
            <a:headEnd/>
            <a:tailEnd/>
          </a:ln>
        </p:spPr>
        <p:txBody>
          <a:bodyPr rtlCol="0" anchor="t"/>
          <a:lstStyle/>
          <a:p>
            <a:pPr marL="285750" indent="-285750">
              <a:buFont typeface="Wingdings" charset="2"/>
              <a:buChar char="§"/>
            </a:pPr>
            <a:r>
              <a:rPr lang="en-US" sz="1400" dirty="0"/>
              <a:t>Some old features may not work as well (e.g. RedShift push down vs Netezza)</a:t>
            </a:r>
          </a:p>
          <a:p>
            <a:pPr marL="285750" indent="-285750">
              <a:buFont typeface="Wingdings" charset="2"/>
              <a:buChar char="§"/>
            </a:pPr>
            <a:r>
              <a:rPr lang="en-US" sz="1400" dirty="0"/>
              <a:t>New usage patterns may be needed</a:t>
            </a:r>
          </a:p>
        </p:txBody>
      </p:sp>
      <p:sp>
        <p:nvSpPr>
          <p:cNvPr id="16" name="Rectangle 15">
            <a:extLst>
              <a:ext uri="{FF2B5EF4-FFF2-40B4-BE49-F238E27FC236}">
                <a16:creationId xmlns:a16="http://schemas.microsoft.com/office/drawing/2014/main" id="{3918EA07-D9D5-A34F-8E38-462903870443}"/>
              </a:ext>
            </a:extLst>
          </p:cNvPr>
          <p:cNvSpPr/>
          <p:nvPr/>
        </p:nvSpPr>
        <p:spPr bwMode="auto">
          <a:xfrm>
            <a:off x="2979762" y="4068621"/>
            <a:ext cx="3959352" cy="630936"/>
          </a:xfrm>
          <a:prstGeom prst="rect">
            <a:avLst/>
          </a:prstGeom>
          <a:noFill/>
          <a:ln w="12700">
            <a:noFill/>
            <a:round/>
            <a:headEnd/>
            <a:tailEnd/>
          </a:ln>
        </p:spPr>
        <p:txBody>
          <a:bodyPr rtlCol="0" anchor="t"/>
          <a:lstStyle/>
          <a:p>
            <a:pPr marL="285750" indent="-285750">
              <a:buFont typeface="Wingdings" charset="2"/>
              <a:buChar char="§"/>
            </a:pPr>
            <a:r>
              <a:rPr lang="en-US" sz="1400" dirty="0"/>
              <a:t>Benefit from major optimizations in new tools</a:t>
            </a:r>
          </a:p>
          <a:p>
            <a:pPr marL="285750" indent="-285750">
              <a:buFont typeface="Wingdings" charset="2"/>
              <a:buChar char="§"/>
            </a:pPr>
            <a:r>
              <a:rPr lang="en-US" sz="1400" dirty="0"/>
              <a:t>Goes beyond cost savings to innovation / agility</a:t>
            </a:r>
          </a:p>
        </p:txBody>
      </p:sp>
      <p:sp>
        <p:nvSpPr>
          <p:cNvPr id="17" name="Rectangle 16">
            <a:extLst>
              <a:ext uri="{FF2B5EF4-FFF2-40B4-BE49-F238E27FC236}">
                <a16:creationId xmlns:a16="http://schemas.microsoft.com/office/drawing/2014/main" id="{6A2EEF51-9C31-D243-8CF4-5EB4BABBDF7F}"/>
              </a:ext>
            </a:extLst>
          </p:cNvPr>
          <p:cNvSpPr/>
          <p:nvPr/>
        </p:nvSpPr>
        <p:spPr bwMode="auto">
          <a:xfrm>
            <a:off x="7339729" y="4068621"/>
            <a:ext cx="3959352" cy="630936"/>
          </a:xfrm>
          <a:prstGeom prst="rect">
            <a:avLst/>
          </a:prstGeom>
          <a:noFill/>
          <a:ln w="12700">
            <a:noFill/>
            <a:round/>
            <a:headEnd/>
            <a:tailEnd/>
          </a:ln>
        </p:spPr>
        <p:txBody>
          <a:bodyPr rtlCol="0" anchor="t"/>
          <a:lstStyle/>
          <a:p>
            <a:pPr marL="285750" indent="-285750">
              <a:buFont typeface="Wingdings" charset="2"/>
              <a:buChar char="§"/>
            </a:pPr>
            <a:r>
              <a:rPr lang="en-US" sz="1400" dirty="0"/>
              <a:t>Challenging integration of data with new apps</a:t>
            </a:r>
          </a:p>
          <a:p>
            <a:pPr marL="285750" indent="-285750">
              <a:buFont typeface="Wingdings" charset="2"/>
              <a:buChar char="§"/>
            </a:pPr>
            <a:r>
              <a:rPr lang="en-US" sz="1400" dirty="0"/>
              <a:t>Significant investments in training analysts / data scientists</a:t>
            </a:r>
          </a:p>
        </p:txBody>
      </p:sp>
      <p:sp>
        <p:nvSpPr>
          <p:cNvPr id="18" name="Rectangle 17">
            <a:extLst>
              <a:ext uri="{FF2B5EF4-FFF2-40B4-BE49-F238E27FC236}">
                <a16:creationId xmlns:a16="http://schemas.microsoft.com/office/drawing/2014/main" id="{F96C3F49-DFBC-3A4B-BD41-98A753B1C4C5}"/>
              </a:ext>
            </a:extLst>
          </p:cNvPr>
          <p:cNvSpPr/>
          <p:nvPr/>
        </p:nvSpPr>
        <p:spPr bwMode="auto">
          <a:xfrm>
            <a:off x="2979762" y="5237143"/>
            <a:ext cx="3959352" cy="630936"/>
          </a:xfrm>
          <a:prstGeom prst="rect">
            <a:avLst/>
          </a:prstGeom>
          <a:noFill/>
          <a:ln w="12700">
            <a:noFill/>
            <a:round/>
            <a:headEnd/>
            <a:tailEnd/>
          </a:ln>
        </p:spPr>
        <p:txBody>
          <a:bodyPr rtlCol="0" anchor="t"/>
          <a:lstStyle/>
          <a:p>
            <a:pPr marL="285750" indent="-285750">
              <a:buFont typeface="Wingdings" charset="2"/>
              <a:buChar char="§"/>
            </a:pPr>
            <a:r>
              <a:rPr lang="en-US" sz="1400" dirty="0"/>
              <a:t>Reimagined app with cloud-native features</a:t>
            </a:r>
          </a:p>
          <a:p>
            <a:pPr marL="285750" indent="-285750">
              <a:buFont typeface="Wingdings" charset="2"/>
              <a:buChar char="§"/>
            </a:pPr>
            <a:r>
              <a:rPr lang="en-US" sz="1400" dirty="0"/>
              <a:t>Adds features, scale or performance lacking before</a:t>
            </a:r>
          </a:p>
        </p:txBody>
      </p:sp>
      <p:sp>
        <p:nvSpPr>
          <p:cNvPr id="19" name="Rectangle 18">
            <a:extLst>
              <a:ext uri="{FF2B5EF4-FFF2-40B4-BE49-F238E27FC236}">
                <a16:creationId xmlns:a16="http://schemas.microsoft.com/office/drawing/2014/main" id="{34CBAAD7-29BD-804A-B0BA-E9E112203749}"/>
              </a:ext>
            </a:extLst>
          </p:cNvPr>
          <p:cNvSpPr/>
          <p:nvPr/>
        </p:nvSpPr>
        <p:spPr bwMode="auto">
          <a:xfrm>
            <a:off x="7339728" y="5237143"/>
            <a:ext cx="4347253" cy="630936"/>
          </a:xfrm>
          <a:prstGeom prst="rect">
            <a:avLst/>
          </a:prstGeom>
          <a:noFill/>
          <a:ln w="12700">
            <a:noFill/>
            <a:round/>
            <a:headEnd/>
            <a:tailEnd/>
          </a:ln>
        </p:spPr>
        <p:txBody>
          <a:bodyPr rtlCol="0" anchor="t"/>
          <a:lstStyle/>
          <a:p>
            <a:pPr marL="285750" indent="-285750">
              <a:buFont typeface="Wingdings" charset="2"/>
              <a:buChar char="§"/>
            </a:pPr>
            <a:r>
              <a:rPr lang="en-US" sz="1400" dirty="0"/>
              <a:t>Most complex &amp; most expensive</a:t>
            </a:r>
          </a:p>
          <a:p>
            <a:pPr marL="285750" indent="-285750">
              <a:buFont typeface="Wingdings" charset="2"/>
              <a:buChar char="§"/>
            </a:pPr>
            <a:r>
              <a:rPr lang="en-US" sz="1400" dirty="0"/>
              <a:t>Challenge of training users and maintainers </a:t>
            </a:r>
          </a:p>
          <a:p>
            <a:pPr marL="285750" indent="-285750">
              <a:buFont typeface="Wingdings" charset="2"/>
              <a:buChar char="§"/>
            </a:pPr>
            <a:r>
              <a:rPr lang="en-US" sz="1400" dirty="0"/>
              <a:t>Old use cases may require additional work</a:t>
            </a:r>
          </a:p>
        </p:txBody>
      </p:sp>
      <p:sp>
        <p:nvSpPr>
          <p:cNvPr id="20" name="Rectangle 19">
            <a:extLst>
              <a:ext uri="{FF2B5EF4-FFF2-40B4-BE49-F238E27FC236}">
                <a16:creationId xmlns:a16="http://schemas.microsoft.com/office/drawing/2014/main" id="{CD24547D-B8EB-CB4D-ACD2-6A7731A90FBF}"/>
              </a:ext>
            </a:extLst>
          </p:cNvPr>
          <p:cNvSpPr/>
          <p:nvPr/>
        </p:nvSpPr>
        <p:spPr bwMode="auto">
          <a:xfrm>
            <a:off x="2979762" y="2605150"/>
            <a:ext cx="8322367" cy="294296"/>
          </a:xfrm>
          <a:prstGeom prst="rect">
            <a:avLst/>
          </a:prstGeom>
          <a:noFill/>
          <a:ln w="12700">
            <a:noFill/>
            <a:round/>
            <a:headEnd/>
            <a:tailEnd/>
          </a:ln>
        </p:spPr>
        <p:txBody>
          <a:bodyPr rtlCol="0" anchor="ctr"/>
          <a:lstStyle/>
          <a:p>
            <a:r>
              <a:rPr lang="en-US" sz="1400" dirty="0"/>
              <a:t>E.g. Netezza Data Warehouse to AWS RedShift</a:t>
            </a:r>
          </a:p>
        </p:txBody>
      </p:sp>
      <p:sp>
        <p:nvSpPr>
          <p:cNvPr id="21" name="Rectangle 20">
            <a:extLst>
              <a:ext uri="{FF2B5EF4-FFF2-40B4-BE49-F238E27FC236}">
                <a16:creationId xmlns:a16="http://schemas.microsoft.com/office/drawing/2014/main" id="{81333D33-8295-1547-A80A-859CC4AF94AA}"/>
              </a:ext>
            </a:extLst>
          </p:cNvPr>
          <p:cNvSpPr/>
          <p:nvPr/>
        </p:nvSpPr>
        <p:spPr bwMode="auto">
          <a:xfrm>
            <a:off x="2979762" y="1445128"/>
            <a:ext cx="8322367" cy="294296"/>
          </a:xfrm>
          <a:prstGeom prst="rect">
            <a:avLst/>
          </a:prstGeom>
          <a:noFill/>
          <a:ln w="12700">
            <a:noFill/>
            <a:round/>
            <a:headEnd/>
            <a:tailEnd/>
          </a:ln>
        </p:spPr>
        <p:txBody>
          <a:bodyPr rtlCol="0" anchor="ctr"/>
          <a:lstStyle/>
          <a:p>
            <a:r>
              <a:rPr lang="en-US" sz="1400" dirty="0"/>
              <a:t>E.g. MicroStrategy to MicroStrategy cloud service</a:t>
            </a:r>
          </a:p>
        </p:txBody>
      </p:sp>
      <p:sp>
        <p:nvSpPr>
          <p:cNvPr id="22" name="Rectangle 21">
            <a:extLst>
              <a:ext uri="{FF2B5EF4-FFF2-40B4-BE49-F238E27FC236}">
                <a16:creationId xmlns:a16="http://schemas.microsoft.com/office/drawing/2014/main" id="{9E92AA7E-C7AC-E54B-A929-D0F7A6BB07F2}"/>
              </a:ext>
            </a:extLst>
          </p:cNvPr>
          <p:cNvSpPr/>
          <p:nvPr/>
        </p:nvSpPr>
        <p:spPr bwMode="auto">
          <a:xfrm>
            <a:off x="2976714" y="3798519"/>
            <a:ext cx="8322367" cy="294296"/>
          </a:xfrm>
          <a:prstGeom prst="rect">
            <a:avLst/>
          </a:prstGeom>
          <a:noFill/>
          <a:ln w="12700">
            <a:noFill/>
            <a:round/>
            <a:headEnd/>
            <a:tailEnd/>
          </a:ln>
        </p:spPr>
        <p:txBody>
          <a:bodyPr rtlCol="0" anchor="ctr"/>
          <a:lstStyle/>
          <a:p>
            <a:r>
              <a:rPr lang="en-US" sz="1400" dirty="0"/>
              <a:t>E.g. Moving from Open source Spark to hosted Databricks Spark</a:t>
            </a:r>
          </a:p>
        </p:txBody>
      </p:sp>
      <p:sp>
        <p:nvSpPr>
          <p:cNvPr id="23" name="Rectangle 22">
            <a:extLst>
              <a:ext uri="{FF2B5EF4-FFF2-40B4-BE49-F238E27FC236}">
                <a16:creationId xmlns:a16="http://schemas.microsoft.com/office/drawing/2014/main" id="{77442664-E254-E44D-9636-CC7AFBDB6C5A}"/>
              </a:ext>
            </a:extLst>
          </p:cNvPr>
          <p:cNvSpPr/>
          <p:nvPr/>
        </p:nvSpPr>
        <p:spPr bwMode="auto">
          <a:xfrm>
            <a:off x="2976713" y="4977229"/>
            <a:ext cx="8322367" cy="294296"/>
          </a:xfrm>
          <a:prstGeom prst="rect">
            <a:avLst/>
          </a:prstGeom>
          <a:noFill/>
          <a:ln w="12700">
            <a:noFill/>
            <a:round/>
            <a:headEnd/>
            <a:tailEnd/>
          </a:ln>
        </p:spPr>
        <p:txBody>
          <a:bodyPr rtlCol="0" anchor="ctr"/>
          <a:lstStyle/>
          <a:p>
            <a:r>
              <a:rPr lang="en-US" sz="1400" dirty="0"/>
              <a:t>E.g. Move from EDW to a Big Data architecture</a:t>
            </a:r>
          </a:p>
        </p:txBody>
      </p:sp>
      <p:cxnSp>
        <p:nvCxnSpPr>
          <p:cNvPr id="24" name="Straight Connector 23">
            <a:extLst>
              <a:ext uri="{FF2B5EF4-FFF2-40B4-BE49-F238E27FC236}">
                <a16:creationId xmlns:a16="http://schemas.microsoft.com/office/drawing/2014/main" id="{42470B8D-A4BB-C341-8D11-36AAF1DBFADE}"/>
              </a:ext>
            </a:extLst>
          </p:cNvPr>
          <p:cNvCxnSpPr/>
          <p:nvPr/>
        </p:nvCxnSpPr>
        <p:spPr>
          <a:xfrm>
            <a:off x="514856" y="2517331"/>
            <a:ext cx="11172132" cy="1"/>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8FC1C95-F7B4-C044-8604-4C6BDFDC22D7}"/>
              </a:ext>
            </a:extLst>
          </p:cNvPr>
          <p:cNvCxnSpPr/>
          <p:nvPr/>
        </p:nvCxnSpPr>
        <p:spPr>
          <a:xfrm>
            <a:off x="514854" y="3716388"/>
            <a:ext cx="11172132" cy="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80ABE7-ACE8-884B-9B46-BAE90B64CBBC}"/>
              </a:ext>
            </a:extLst>
          </p:cNvPr>
          <p:cNvCxnSpPr/>
          <p:nvPr/>
        </p:nvCxnSpPr>
        <p:spPr>
          <a:xfrm>
            <a:off x="514852" y="4888941"/>
            <a:ext cx="11172132" cy="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5E1654-F95D-4748-8667-281934A408C3}"/>
              </a:ext>
            </a:extLst>
          </p:cNvPr>
          <p:cNvCxnSpPr/>
          <p:nvPr/>
        </p:nvCxnSpPr>
        <p:spPr>
          <a:xfrm>
            <a:off x="514850" y="6061494"/>
            <a:ext cx="11172132" cy="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8" name="Slide Number Placeholder 2">
            <a:extLst>
              <a:ext uri="{FF2B5EF4-FFF2-40B4-BE49-F238E27FC236}">
                <a16:creationId xmlns:a16="http://schemas.microsoft.com/office/drawing/2014/main" id="{58D44496-E8A7-4F3C-9F6F-E0C676858B1A}"/>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40</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9778ECCC-1781-4445-BD7D-777A56D8055A}"/>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has experience in helping </a:t>
            </a:r>
            <a:r>
              <a:rPr lang="en-US" sz="2200" i="1" dirty="0">
                <a:solidFill>
                  <a:srgbClr val="000000"/>
                </a:solidFill>
                <a:latin typeface="Calibri"/>
              </a:rPr>
              <a:t>transform traditional BI environments to modern architectures</a:t>
            </a:r>
            <a:endParaRPr kumimoji="0" lang="en-US" sz="22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337718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44651"/>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6. Select Case Studies in Data Engineering</a:t>
            </a:r>
          </a:p>
          <a:p>
            <a:pPr algn="ctr"/>
            <a:endParaRPr lang="en-US" sz="4400" dirty="0">
              <a:solidFill>
                <a:schemeClr val="bg1"/>
              </a:solidFill>
            </a:endParaRPr>
          </a:p>
        </p:txBody>
      </p:sp>
    </p:spTree>
    <p:extLst>
      <p:ext uri="{BB962C8B-B14F-4D97-AF65-F5344CB8AC3E}">
        <p14:creationId xmlns:p14="http://schemas.microsoft.com/office/powerpoint/2010/main" val="4019022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1365-8FE6-4896-895E-C2002941F249}"/>
              </a:ext>
            </a:extLst>
          </p:cNvPr>
          <p:cNvSpPr>
            <a:spLocks noGrp="1"/>
          </p:cNvSpPr>
          <p:nvPr>
            <p:ph type="title"/>
          </p:nvPr>
        </p:nvSpPr>
        <p:spPr>
          <a:xfrm>
            <a:off x="115076" y="75168"/>
            <a:ext cx="11198918" cy="703385"/>
          </a:xfrm>
        </p:spPr>
        <p:txBody>
          <a:bodyPr>
            <a:normAutofit/>
          </a:bodyPr>
          <a:lstStyle/>
          <a:p>
            <a:r>
              <a:rPr lang="en-US" dirty="0"/>
              <a:t>Case Study 1: Centralized ground truth enabled enterprise data lake</a:t>
            </a:r>
          </a:p>
        </p:txBody>
      </p:sp>
      <p:sp>
        <p:nvSpPr>
          <p:cNvPr id="64" name="Rectangle 63">
            <a:extLst>
              <a:ext uri="{FF2B5EF4-FFF2-40B4-BE49-F238E27FC236}">
                <a16:creationId xmlns:a16="http://schemas.microsoft.com/office/drawing/2014/main" id="{1B68EBB3-AE62-4BE8-9F84-3F93EBB53B5C}"/>
              </a:ext>
            </a:extLst>
          </p:cNvPr>
          <p:cNvSpPr/>
          <p:nvPr/>
        </p:nvSpPr>
        <p:spPr>
          <a:xfrm>
            <a:off x="-3" y="1153057"/>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5" name="Rectangle 64">
            <a:extLst>
              <a:ext uri="{FF2B5EF4-FFF2-40B4-BE49-F238E27FC236}">
                <a16:creationId xmlns:a16="http://schemas.microsoft.com/office/drawing/2014/main" id="{C52F3A78-226D-4E3F-95C0-DEA24D1B7B61}"/>
              </a:ext>
            </a:extLst>
          </p:cNvPr>
          <p:cNvSpPr/>
          <p:nvPr/>
        </p:nvSpPr>
        <p:spPr>
          <a:xfrm>
            <a:off x="267455" y="2183124"/>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66" name="Rectangle 65">
            <a:extLst>
              <a:ext uri="{FF2B5EF4-FFF2-40B4-BE49-F238E27FC236}">
                <a16:creationId xmlns:a16="http://schemas.microsoft.com/office/drawing/2014/main" id="{698DC019-D41D-4C27-AA1C-E4ED9A1E0847}"/>
              </a:ext>
            </a:extLst>
          </p:cNvPr>
          <p:cNvSpPr/>
          <p:nvPr/>
        </p:nvSpPr>
        <p:spPr>
          <a:xfrm>
            <a:off x="219432" y="1694506"/>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dirty="0">
              <a:solidFill>
                <a:srgbClr val="FFFFFF"/>
              </a:solidFill>
            </a:endParaRPr>
          </a:p>
        </p:txBody>
      </p:sp>
      <p:sp>
        <p:nvSpPr>
          <p:cNvPr id="67" name="Rectangle 66">
            <a:extLst>
              <a:ext uri="{FF2B5EF4-FFF2-40B4-BE49-F238E27FC236}">
                <a16:creationId xmlns:a16="http://schemas.microsoft.com/office/drawing/2014/main" id="{1C014A61-BE03-4809-87EE-811F5B1745ED}"/>
              </a:ext>
            </a:extLst>
          </p:cNvPr>
          <p:cNvSpPr/>
          <p:nvPr/>
        </p:nvSpPr>
        <p:spPr>
          <a:xfrm>
            <a:off x="215607" y="1982043"/>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Business users faced significant delays in accessing and analyzing data and had difficulty in handling large volumes of data. </a:t>
            </a:r>
          </a:p>
        </p:txBody>
      </p:sp>
      <p:sp>
        <p:nvSpPr>
          <p:cNvPr id="68" name="Rectangle 67">
            <a:extLst>
              <a:ext uri="{FF2B5EF4-FFF2-40B4-BE49-F238E27FC236}">
                <a16:creationId xmlns:a16="http://schemas.microsoft.com/office/drawing/2014/main" id="{205FD8EF-3EAB-4C91-B720-AF047F13D32F}"/>
              </a:ext>
            </a:extLst>
          </p:cNvPr>
          <p:cNvSpPr/>
          <p:nvPr/>
        </p:nvSpPr>
        <p:spPr>
          <a:xfrm>
            <a:off x="194052" y="1754278"/>
            <a:ext cx="2534636" cy="338554"/>
          </a:xfrm>
          <a:prstGeom prst="rect">
            <a:avLst/>
          </a:prstGeom>
        </p:spPr>
        <p:txBody>
          <a:bodyPr wrap="square">
            <a:spAutoFit/>
          </a:bodyPr>
          <a:lstStyle/>
          <a:p>
            <a:pPr>
              <a:defRPr/>
            </a:pPr>
            <a:r>
              <a:rPr lang="en-US" sz="1600" b="1" kern="0" dirty="0">
                <a:solidFill>
                  <a:srgbClr val="44546A"/>
                </a:solidFill>
              </a:rPr>
              <a:t>The “Before” State</a:t>
            </a:r>
          </a:p>
        </p:txBody>
      </p:sp>
      <p:sp>
        <p:nvSpPr>
          <p:cNvPr id="69" name="Rectangle 68">
            <a:extLst>
              <a:ext uri="{FF2B5EF4-FFF2-40B4-BE49-F238E27FC236}">
                <a16:creationId xmlns:a16="http://schemas.microsoft.com/office/drawing/2014/main" id="{1F1D4C60-96E4-4744-A75C-B03F54D80918}"/>
              </a:ext>
            </a:extLst>
          </p:cNvPr>
          <p:cNvSpPr/>
          <p:nvPr/>
        </p:nvSpPr>
        <p:spPr>
          <a:xfrm>
            <a:off x="8242392" y="1690550"/>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300" kern="0" dirty="0">
              <a:solidFill>
                <a:srgbClr val="000000"/>
              </a:solidFill>
            </a:endParaRPr>
          </a:p>
        </p:txBody>
      </p:sp>
      <p:sp>
        <p:nvSpPr>
          <p:cNvPr id="70" name="Rectangle 69">
            <a:extLst>
              <a:ext uri="{FF2B5EF4-FFF2-40B4-BE49-F238E27FC236}">
                <a16:creationId xmlns:a16="http://schemas.microsoft.com/office/drawing/2014/main" id="{F23A3767-2C0D-424C-8F48-0DCCF2541B1D}"/>
              </a:ext>
            </a:extLst>
          </p:cNvPr>
          <p:cNvSpPr/>
          <p:nvPr/>
        </p:nvSpPr>
        <p:spPr>
          <a:xfrm>
            <a:off x="8228324" y="1986200"/>
            <a:ext cx="3598516" cy="954107"/>
          </a:xfrm>
          <a:prstGeom prst="rect">
            <a:avLst/>
          </a:prstGeom>
        </p:spPr>
        <p:txBody>
          <a:bodyPr wrap="square">
            <a:spAutoFit/>
          </a:bodyPr>
          <a:lstStyle/>
          <a:p>
            <a:r>
              <a:rPr lang="en-US" sz="1400" dirty="0"/>
              <a:t>Created a large scale cloud data platform leveraging AWS ”Cloud Formation” template using scalable tools such as EMR, Spark, Glue, Zeppelin and R Studio</a:t>
            </a:r>
            <a:endParaRPr lang="en-US" sz="1400" dirty="0">
              <a:solidFill>
                <a:prstClr val="black"/>
              </a:solidFill>
              <a:ea typeface="Verdana" panose="020B0604030504040204" pitchFamily="34" charset="0"/>
              <a:cs typeface="Verdana" panose="020B0604030504040204" pitchFamily="34" charset="0"/>
            </a:endParaRPr>
          </a:p>
        </p:txBody>
      </p:sp>
      <p:sp>
        <p:nvSpPr>
          <p:cNvPr id="71" name="Rectangle 70">
            <a:extLst>
              <a:ext uri="{FF2B5EF4-FFF2-40B4-BE49-F238E27FC236}">
                <a16:creationId xmlns:a16="http://schemas.microsoft.com/office/drawing/2014/main" id="{1A5C8318-2E0D-4A66-9859-16D166DC86BF}"/>
              </a:ext>
            </a:extLst>
          </p:cNvPr>
          <p:cNvSpPr/>
          <p:nvPr/>
        </p:nvSpPr>
        <p:spPr>
          <a:xfrm>
            <a:off x="194052" y="1145142"/>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b="1" kern="0" dirty="0">
                <a:solidFill>
                  <a:srgbClr val="44546A"/>
                </a:solidFill>
              </a:rPr>
              <a:t>The Problem: </a:t>
            </a:r>
            <a:r>
              <a:rPr lang="en-IN" sz="1600" kern="0" dirty="0">
                <a:solidFill>
                  <a:srgbClr val="44546A"/>
                </a:solidFill>
              </a:rPr>
              <a:t>Ageing legacy Business Analytics Infrastructure with high cost of ownership slowing down realizable analytics value</a:t>
            </a:r>
            <a:endParaRPr lang="en-US" sz="1600" kern="0" dirty="0">
              <a:solidFill>
                <a:srgbClr val="44546A"/>
              </a:solidFill>
            </a:endParaRPr>
          </a:p>
        </p:txBody>
      </p:sp>
      <p:sp>
        <p:nvSpPr>
          <p:cNvPr id="72" name="Rectangle 71">
            <a:extLst>
              <a:ext uri="{FF2B5EF4-FFF2-40B4-BE49-F238E27FC236}">
                <a16:creationId xmlns:a16="http://schemas.microsoft.com/office/drawing/2014/main" id="{1646D011-033A-495A-A79F-E94B2D2E3536}"/>
              </a:ext>
            </a:extLst>
          </p:cNvPr>
          <p:cNvSpPr/>
          <p:nvPr/>
        </p:nvSpPr>
        <p:spPr>
          <a:xfrm>
            <a:off x="4255290" y="2206361"/>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73" name="Rectangle 72">
            <a:extLst>
              <a:ext uri="{FF2B5EF4-FFF2-40B4-BE49-F238E27FC236}">
                <a16:creationId xmlns:a16="http://schemas.microsoft.com/office/drawing/2014/main" id="{7CC93916-CA41-43C9-8165-F520C3E57400}"/>
              </a:ext>
            </a:extLst>
          </p:cNvPr>
          <p:cNvSpPr/>
          <p:nvPr/>
        </p:nvSpPr>
        <p:spPr>
          <a:xfrm>
            <a:off x="4164638" y="1706539"/>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dirty="0">
              <a:solidFill>
                <a:srgbClr val="FFFFFF"/>
              </a:solidFill>
            </a:endParaRPr>
          </a:p>
        </p:txBody>
      </p:sp>
      <p:sp>
        <p:nvSpPr>
          <p:cNvPr id="74" name="Rectangle 73">
            <a:extLst>
              <a:ext uri="{FF2B5EF4-FFF2-40B4-BE49-F238E27FC236}">
                <a16:creationId xmlns:a16="http://schemas.microsoft.com/office/drawing/2014/main" id="{A584E235-F0B1-4DB1-9915-E7D384F57ABD}"/>
              </a:ext>
            </a:extLst>
          </p:cNvPr>
          <p:cNvSpPr/>
          <p:nvPr/>
        </p:nvSpPr>
        <p:spPr>
          <a:xfrm>
            <a:off x="4257320" y="1994076"/>
            <a:ext cx="3486708"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Migrated 60TB of data from legacy systems into the AWS data ecosystem with extended periodic data refresh and enforced access control mechanism</a:t>
            </a:r>
          </a:p>
        </p:txBody>
      </p:sp>
      <p:sp>
        <p:nvSpPr>
          <p:cNvPr id="75" name="Rectangle 74">
            <a:extLst>
              <a:ext uri="{FF2B5EF4-FFF2-40B4-BE49-F238E27FC236}">
                <a16:creationId xmlns:a16="http://schemas.microsoft.com/office/drawing/2014/main" id="{711DC432-383C-447D-9895-3DACFE00031E}"/>
              </a:ext>
            </a:extLst>
          </p:cNvPr>
          <p:cNvSpPr/>
          <p:nvPr/>
        </p:nvSpPr>
        <p:spPr>
          <a:xfrm>
            <a:off x="4257320" y="1697306"/>
            <a:ext cx="2131840" cy="338554"/>
          </a:xfrm>
          <a:prstGeom prst="rect">
            <a:avLst/>
          </a:prstGeom>
        </p:spPr>
        <p:txBody>
          <a:bodyPr wrap="square">
            <a:spAutoFit/>
          </a:bodyPr>
          <a:lstStyle/>
          <a:p>
            <a:pPr>
              <a:defRPr/>
            </a:pPr>
            <a:r>
              <a:rPr lang="en-US" sz="1600" b="1" kern="0" dirty="0">
                <a:solidFill>
                  <a:srgbClr val="44546A"/>
                </a:solidFill>
              </a:rPr>
              <a:t>LatentView Solution</a:t>
            </a:r>
          </a:p>
        </p:txBody>
      </p:sp>
      <p:sp>
        <p:nvSpPr>
          <p:cNvPr id="76" name="Rectangle 75">
            <a:extLst>
              <a:ext uri="{FF2B5EF4-FFF2-40B4-BE49-F238E27FC236}">
                <a16:creationId xmlns:a16="http://schemas.microsoft.com/office/drawing/2014/main" id="{76A5B7BB-01BC-4A46-921C-E307262A896F}"/>
              </a:ext>
            </a:extLst>
          </p:cNvPr>
          <p:cNvSpPr/>
          <p:nvPr/>
        </p:nvSpPr>
        <p:spPr>
          <a:xfrm>
            <a:off x="8228324" y="1681317"/>
            <a:ext cx="2534636" cy="338554"/>
          </a:xfrm>
          <a:prstGeom prst="rect">
            <a:avLst/>
          </a:prstGeom>
        </p:spPr>
        <p:txBody>
          <a:bodyPr wrap="square">
            <a:spAutoFit/>
          </a:bodyPr>
          <a:lstStyle/>
          <a:p>
            <a:pPr>
              <a:defRPr/>
            </a:pPr>
            <a:r>
              <a:rPr lang="en-US" sz="1600" b="1" kern="0" dirty="0">
                <a:solidFill>
                  <a:srgbClr val="44546A"/>
                </a:solidFill>
              </a:rPr>
              <a:t>The “After” State</a:t>
            </a:r>
          </a:p>
        </p:txBody>
      </p:sp>
      <p:sp>
        <p:nvSpPr>
          <p:cNvPr id="77" name="Rectangle 76">
            <a:extLst>
              <a:ext uri="{FF2B5EF4-FFF2-40B4-BE49-F238E27FC236}">
                <a16:creationId xmlns:a16="http://schemas.microsoft.com/office/drawing/2014/main" id="{C20B43B6-86C4-4354-91BA-31704E6E496D}"/>
              </a:ext>
            </a:extLst>
          </p:cNvPr>
          <p:cNvSpPr/>
          <p:nvPr/>
        </p:nvSpPr>
        <p:spPr>
          <a:xfrm>
            <a:off x="194052" y="531485"/>
            <a:ext cx="4601736"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b="1" kern="0" dirty="0">
                <a:solidFill>
                  <a:srgbClr val="44546A"/>
                </a:solidFill>
              </a:rPr>
              <a:t>Largest Food Distributor in the US</a:t>
            </a:r>
          </a:p>
        </p:txBody>
      </p:sp>
      <p:pic>
        <p:nvPicPr>
          <p:cNvPr id="43" name="Picture 2"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F912EC75-82A2-4785-B055-508D096DD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76" y="3513131"/>
            <a:ext cx="7977079" cy="3358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https://d30y9cdsu7xlg0.cloudfront.net/png/7137-200.png">
            <a:extLst>
              <a:ext uri="{FF2B5EF4-FFF2-40B4-BE49-F238E27FC236}">
                <a16:creationId xmlns:a16="http://schemas.microsoft.com/office/drawing/2014/main" id="{9E0FE117-DC18-4E7B-81EE-6902515419C5}"/>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60151" y="3294506"/>
            <a:ext cx="682254" cy="696344"/>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FDF59002-286D-4392-BE47-441C3A868AEF}"/>
              </a:ext>
            </a:extLst>
          </p:cNvPr>
          <p:cNvCxnSpPr>
            <a:cxnSpLocks/>
          </p:cNvCxnSpPr>
          <p:nvPr/>
        </p:nvCxnSpPr>
        <p:spPr>
          <a:xfrm flipH="1">
            <a:off x="8566484" y="3548142"/>
            <a:ext cx="4293" cy="3077247"/>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7CDBFEA-1203-497E-A63E-D5145962BA27}"/>
              </a:ext>
            </a:extLst>
          </p:cNvPr>
          <p:cNvCxnSpPr>
            <a:cxnSpLocks/>
          </p:cNvCxnSpPr>
          <p:nvPr/>
        </p:nvCxnSpPr>
        <p:spPr>
          <a:xfrm>
            <a:off x="8570777" y="3545552"/>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6BCA685-310E-4942-9692-B208082C2386}"/>
              </a:ext>
            </a:extLst>
          </p:cNvPr>
          <p:cNvCxnSpPr>
            <a:cxnSpLocks/>
          </p:cNvCxnSpPr>
          <p:nvPr/>
        </p:nvCxnSpPr>
        <p:spPr>
          <a:xfrm>
            <a:off x="8570777" y="4556266"/>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D7507C4-52A8-4D51-A195-4EE686899AE5}"/>
              </a:ext>
            </a:extLst>
          </p:cNvPr>
          <p:cNvCxnSpPr>
            <a:cxnSpLocks/>
          </p:cNvCxnSpPr>
          <p:nvPr/>
        </p:nvCxnSpPr>
        <p:spPr>
          <a:xfrm>
            <a:off x="8570777" y="5593077"/>
            <a:ext cx="482032"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CDD961D-F9F3-4C3E-8643-CE1661479CA5}"/>
              </a:ext>
            </a:extLst>
          </p:cNvPr>
          <p:cNvCxnSpPr>
            <a:cxnSpLocks/>
          </p:cNvCxnSpPr>
          <p:nvPr/>
        </p:nvCxnSpPr>
        <p:spPr>
          <a:xfrm>
            <a:off x="8578863" y="6573348"/>
            <a:ext cx="457774"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6D69E02F-85A5-4ECF-BD89-7135B636589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05" r="29948"/>
          <a:stretch/>
        </p:blipFill>
        <p:spPr>
          <a:xfrm>
            <a:off x="9218135" y="4199481"/>
            <a:ext cx="624270" cy="541290"/>
          </a:xfrm>
          <a:prstGeom prst="rect">
            <a:avLst/>
          </a:prstGeom>
        </p:spPr>
      </p:pic>
      <p:pic>
        <p:nvPicPr>
          <p:cNvPr id="51" name="Picture 50">
            <a:extLst>
              <a:ext uri="{FF2B5EF4-FFF2-40B4-BE49-F238E27FC236}">
                <a16:creationId xmlns:a16="http://schemas.microsoft.com/office/drawing/2014/main" id="{F41A683C-F0BB-4002-878C-4B9B7A900C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9680" y="6078343"/>
            <a:ext cx="731520" cy="651606"/>
          </a:xfrm>
          <a:prstGeom prst="rect">
            <a:avLst/>
          </a:prstGeom>
        </p:spPr>
      </p:pic>
      <p:pic>
        <p:nvPicPr>
          <p:cNvPr id="52" name="Picture 2" descr="Image result for substitute icon">
            <a:extLst>
              <a:ext uri="{FF2B5EF4-FFF2-40B4-BE49-F238E27FC236}">
                <a16:creationId xmlns:a16="http://schemas.microsoft.com/office/drawing/2014/main" id="{9F19FD0A-FDA8-472A-B97E-69087B0D7AA1}"/>
              </a:ext>
            </a:extLst>
          </p:cNvPr>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4797" y="5231296"/>
            <a:ext cx="756135" cy="756135"/>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3E6007B5-ABF5-4D01-B372-292449BD1AF4}"/>
              </a:ext>
            </a:extLst>
          </p:cNvPr>
          <p:cNvSpPr/>
          <p:nvPr/>
        </p:nvSpPr>
        <p:spPr>
          <a:xfrm>
            <a:off x="9965919" y="3416080"/>
            <a:ext cx="1973017" cy="523220"/>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Recommendation Engine</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AB052F77-7DD8-4F36-8EBA-4610F0722E21}"/>
              </a:ext>
            </a:extLst>
          </p:cNvPr>
          <p:cNvSpPr/>
          <p:nvPr/>
        </p:nvSpPr>
        <p:spPr>
          <a:xfrm>
            <a:off x="9965919" y="4329845"/>
            <a:ext cx="1973017" cy="523220"/>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Order Anomaly Detection</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4AB49CEE-6FAB-4BBC-B336-D7BFF6413982}"/>
              </a:ext>
            </a:extLst>
          </p:cNvPr>
          <p:cNvSpPr/>
          <p:nvPr/>
        </p:nvSpPr>
        <p:spPr>
          <a:xfrm>
            <a:off x="9965919" y="5366656"/>
            <a:ext cx="1973017" cy="307777"/>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Product Substitution</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D41F6AB5-7E6F-433F-A52D-8D1EB668B227}"/>
              </a:ext>
            </a:extLst>
          </p:cNvPr>
          <p:cNvSpPr/>
          <p:nvPr/>
        </p:nvSpPr>
        <p:spPr>
          <a:xfrm>
            <a:off x="9965918" y="6044890"/>
            <a:ext cx="1973017" cy="738664"/>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Revenue Management Use Cases</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Connector: Elbow 6">
            <a:extLst>
              <a:ext uri="{FF2B5EF4-FFF2-40B4-BE49-F238E27FC236}">
                <a16:creationId xmlns:a16="http://schemas.microsoft.com/office/drawing/2014/main" id="{956049AD-2B8B-482A-8D9B-2A7446DA62C2}"/>
              </a:ext>
            </a:extLst>
          </p:cNvPr>
          <p:cNvCxnSpPr>
            <a:cxnSpLocks/>
          </p:cNvCxnSpPr>
          <p:nvPr/>
        </p:nvCxnSpPr>
        <p:spPr>
          <a:xfrm rot="5400000" flipH="1" flipV="1">
            <a:off x="7553450" y="5061016"/>
            <a:ext cx="1021440" cy="1013215"/>
          </a:xfrm>
          <a:prstGeom prst="bentConnector3">
            <a:avLst>
              <a:gd name="adj1" fmla="val 4685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486959" y="6500511"/>
            <a:ext cx="1496694" cy="369332"/>
          </a:xfrm>
          <a:prstGeom prst="rect">
            <a:avLst/>
          </a:prstGeom>
          <a:noFill/>
        </p:spPr>
        <p:txBody>
          <a:bodyPr wrap="square" rtlCol="0">
            <a:spAutoFit/>
          </a:bodyPr>
          <a:lstStyle/>
          <a:p>
            <a:r>
              <a:rPr lang="en-US" dirty="0">
                <a:solidFill>
                  <a:schemeClr val="tx2"/>
                </a:solidFill>
                <a:hlinkClick r:id="rId8" action="ppaction://hlinksldjump"/>
              </a:rPr>
              <a:t>View Details</a:t>
            </a:r>
            <a:endParaRPr lang="en-US" dirty="0">
              <a:solidFill>
                <a:schemeClr val="tx2"/>
              </a:solidFill>
            </a:endParaRPr>
          </a:p>
        </p:txBody>
      </p:sp>
      <p:sp>
        <p:nvSpPr>
          <p:cNvPr id="34" name="Slide Number Placeholder 2">
            <a:extLst>
              <a:ext uri="{FF2B5EF4-FFF2-40B4-BE49-F238E27FC236}">
                <a16:creationId xmlns:a16="http://schemas.microsoft.com/office/drawing/2014/main" id="{6472D378-58FD-4C47-ACBF-83F6BA8F89DB}"/>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42</a:t>
            </a:fld>
            <a:endParaRPr lang="en-US" dirty="0"/>
          </a:p>
        </p:txBody>
      </p:sp>
      <p:sp>
        <p:nvSpPr>
          <p:cNvPr id="2" name="Footer Placeholder 1">
            <a:extLst>
              <a:ext uri="{FF2B5EF4-FFF2-40B4-BE49-F238E27FC236}">
                <a16:creationId xmlns:a16="http://schemas.microsoft.com/office/drawing/2014/main" id="{E6EC94A7-B27C-4C71-86BB-F749335AB082}"/>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127093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a:off x="123486" y="68386"/>
            <a:ext cx="11435917" cy="877179"/>
          </a:xfrm>
          <a:prstGeom prst="rect">
            <a:avLst/>
          </a:prstGeom>
          <a:solidFill>
            <a:schemeClr val="bg1"/>
          </a:solidFill>
        </p:spPr>
        <p:txBody>
          <a:bodyPr vert="horz" lIns="121789" tIns="60895" rIns="121789" bIns="60895" rtlCol="0" anchor="ctr">
            <a:noAutofit/>
          </a:bodyPr>
          <a:lstStyle/>
          <a:p>
            <a:pPr>
              <a:spcBef>
                <a:spcPct val="0"/>
              </a:spcBef>
            </a:pPr>
            <a:r>
              <a:rPr lang="en-US" sz="2800" dirty="0">
                <a:solidFill>
                  <a:schemeClr val="tx2"/>
                </a:solidFill>
                <a:latin typeface="Segoe UI" panose="020B0502040204020203" pitchFamily="34" charset="0"/>
                <a:ea typeface="Segoe UI" panose="020B0502040204020203" pitchFamily="34" charset="0"/>
                <a:cs typeface="Segoe UI" panose="020B0502040204020203" pitchFamily="34" charset="0"/>
              </a:rPr>
              <a:t>Case Study 2: </a:t>
            </a:r>
            <a:r>
              <a:rPr lang="en-US" sz="2800" dirty="0"/>
              <a:t>Define &amp; visualize metrics for real-time purchase trends</a:t>
            </a:r>
            <a:endParaRPr lang="en-US" sz="28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ectangle 34"/>
          <p:cNvSpPr/>
          <p:nvPr/>
        </p:nvSpPr>
        <p:spPr>
          <a:xfrm>
            <a:off x="175287" y="1159811"/>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Lack of clarity on metric identification and platform to visualize purchase trends</a:t>
            </a:r>
          </a:p>
        </p:txBody>
      </p:sp>
      <p:grpSp>
        <p:nvGrpSpPr>
          <p:cNvPr id="5" name="Group 4"/>
          <p:cNvGrpSpPr/>
          <p:nvPr/>
        </p:nvGrpSpPr>
        <p:grpSpPr>
          <a:xfrm>
            <a:off x="251807" y="1765837"/>
            <a:ext cx="11688387" cy="1614341"/>
            <a:chOff x="260343" y="1842298"/>
            <a:chExt cx="11688387" cy="1614341"/>
          </a:xfrm>
        </p:grpSpPr>
        <p:sp>
          <p:nvSpPr>
            <p:cNvPr id="29" name="Rectangle 28"/>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0" name="Rectangle 29"/>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Rectangle 30"/>
            <p:cNvSpPr/>
            <p:nvPr/>
          </p:nvSpPr>
          <p:spPr>
            <a:xfrm>
              <a:off x="270586" y="2180852"/>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Client did not have a common platform which buyers/sellers could use to understand what the popular products were and how they were trending across geographies</a:t>
              </a:r>
            </a:p>
          </p:txBody>
        </p:sp>
        <p:sp>
          <p:nvSpPr>
            <p:cNvPr id="32" name="Rectangle 31"/>
            <p:cNvSpPr/>
            <p:nvPr/>
          </p:nvSpPr>
          <p:spPr>
            <a:xfrm>
              <a:off x="270586" y="1842298"/>
              <a:ext cx="2534636" cy="338554"/>
            </a:xfrm>
            <a:prstGeom prst="rect">
              <a:avLst/>
            </a:prstGeom>
          </p:spPr>
          <p:txBody>
            <a:bodyPr wrap="square">
              <a:spAutoFit/>
            </a:bodyPr>
            <a:lstStyle/>
            <a:p>
              <a:r>
                <a:rPr lang="en-US" sz="1600" b="1" dirty="0">
                  <a:solidFill>
                    <a:srgbClr val="44546A"/>
                  </a:solidFill>
                </a:rPr>
                <a:t>The “Before” State</a:t>
              </a:r>
            </a:p>
          </p:txBody>
        </p:sp>
        <p:sp>
          <p:nvSpPr>
            <p:cNvPr id="33" name="Rectangle 32"/>
            <p:cNvSpPr/>
            <p:nvPr/>
          </p:nvSpPr>
          <p:spPr>
            <a:xfrm>
              <a:off x="8297111"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34" name="Rectangle 33"/>
            <p:cNvSpPr/>
            <p:nvPr/>
          </p:nvSpPr>
          <p:spPr>
            <a:xfrm>
              <a:off x="8297111" y="2208918"/>
              <a:ext cx="3651619"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36" name="Rectangle 35"/>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8" name="Rectangle 37"/>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Rectangle 39"/>
            <p:cNvSpPr/>
            <p:nvPr/>
          </p:nvSpPr>
          <p:spPr>
            <a:xfrm>
              <a:off x="4276590" y="2071644"/>
              <a:ext cx="3414432" cy="1384995"/>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Identified KPIs &amp; built a real-time platform to understand purchase trends using MEAN stack and elastic search to handle </a:t>
              </a:r>
              <a:r>
                <a:rPr lang="en-IN" sz="1400" dirty="0" err="1">
                  <a:solidFill>
                    <a:prstClr val="black"/>
                  </a:solidFill>
                  <a:ea typeface="Verdana" panose="020B0604030504040204" pitchFamily="34" charset="0"/>
                  <a:cs typeface="Verdana" panose="020B0604030504040204" pitchFamily="34" charset="0"/>
                </a:rPr>
                <a:t>larg</a:t>
              </a:r>
              <a:r>
                <a:rPr lang="en-IN" sz="1400" dirty="0">
                  <a:solidFill>
                    <a:prstClr val="black"/>
                  </a:solidFill>
                  <a:ea typeface="Verdana" panose="020B0604030504040204" pitchFamily="34" charset="0"/>
                  <a:cs typeface="Verdana" panose="020B0604030504040204" pitchFamily="34" charset="0"/>
                </a:rPr>
                <a:t> volume of historic transaction data from different source systems (Teradata, Hadoop)</a:t>
              </a:r>
            </a:p>
          </p:txBody>
        </p:sp>
        <p:sp>
          <p:nvSpPr>
            <p:cNvPr id="42" name="Rectangle 41"/>
            <p:cNvSpPr/>
            <p:nvPr/>
          </p:nvSpPr>
          <p:spPr>
            <a:xfrm>
              <a:off x="4292762" y="1842298"/>
              <a:ext cx="2131840" cy="338554"/>
            </a:xfrm>
            <a:prstGeom prst="rect">
              <a:avLst/>
            </a:prstGeom>
          </p:spPr>
          <p:txBody>
            <a:bodyPr wrap="square">
              <a:spAutoFit/>
            </a:bodyPr>
            <a:lstStyle/>
            <a:p>
              <a:r>
                <a:rPr lang="en-US" sz="1600" b="1" dirty="0">
                  <a:solidFill>
                    <a:srgbClr val="44546A"/>
                  </a:solidFill>
                </a:rPr>
                <a:t>LatentView Solution</a:t>
              </a:r>
            </a:p>
          </p:txBody>
        </p:sp>
        <p:sp>
          <p:nvSpPr>
            <p:cNvPr id="43" name="Rectangle 42"/>
            <p:cNvSpPr/>
            <p:nvPr/>
          </p:nvSpPr>
          <p:spPr>
            <a:xfrm>
              <a:off x="8297111" y="1842298"/>
              <a:ext cx="2534636" cy="338554"/>
            </a:xfrm>
            <a:prstGeom prst="rect">
              <a:avLst/>
            </a:prstGeom>
          </p:spPr>
          <p:txBody>
            <a:bodyPr wrap="square">
              <a:spAutoFit/>
            </a:bodyPr>
            <a:lstStyle/>
            <a:p>
              <a:r>
                <a:rPr lang="en-US" sz="1600" b="1" dirty="0">
                  <a:solidFill>
                    <a:srgbClr val="44546A"/>
                  </a:solidFill>
                </a:rPr>
                <a:t>The “After” State</a:t>
              </a:r>
            </a:p>
          </p:txBody>
        </p:sp>
      </p:grpSp>
      <p:pic>
        <p:nvPicPr>
          <p:cNvPr id="27" name="Picture 26"/>
          <p:cNvPicPr/>
          <p:nvPr/>
        </p:nvPicPr>
        <p:blipFill>
          <a:blip r:embed="rId3">
            <a:extLst>
              <a:ext uri="{28A0092B-C50C-407E-A947-70E740481C1C}">
                <a14:useLocalDpi xmlns:a14="http://schemas.microsoft.com/office/drawing/2010/main" val="0"/>
              </a:ext>
            </a:extLst>
          </a:blip>
          <a:stretch>
            <a:fillRect/>
          </a:stretch>
        </p:blipFill>
        <p:spPr bwMode="auto">
          <a:xfrm>
            <a:off x="251807" y="3988219"/>
            <a:ext cx="5396825" cy="2435441"/>
          </a:xfrm>
          <a:prstGeom prst="rect">
            <a:avLst/>
          </a:prstGeom>
          <a:noFill/>
        </p:spPr>
      </p:pic>
      <p:sp>
        <p:nvSpPr>
          <p:cNvPr id="51" name="TextBox 50"/>
          <p:cNvSpPr txBox="1"/>
          <p:nvPr/>
        </p:nvSpPr>
        <p:spPr>
          <a:xfrm>
            <a:off x="1803853" y="3598482"/>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Technical</a:t>
            </a:r>
            <a:r>
              <a:rPr kumimoji="0" lang="en-US" sz="1400" b="1" u="none" strike="noStrike" kern="0" cap="none" spc="0" normalizeH="0" noProof="0" dirty="0">
                <a:ln>
                  <a:noFill/>
                </a:ln>
                <a:solidFill>
                  <a:sysClr val="windowText" lastClr="000000"/>
                </a:solidFill>
                <a:effectLst/>
                <a:uLnTx/>
                <a:uFillTx/>
              </a:rPr>
              <a:t> Architecture</a:t>
            </a:r>
            <a:endParaRPr kumimoji="0" lang="en-US" sz="1400" b="1" u="none" strike="noStrike" kern="0" cap="none" spc="0" normalizeH="0" baseline="0" noProof="0" dirty="0">
              <a:ln>
                <a:noFill/>
              </a:ln>
              <a:solidFill>
                <a:sysClr val="windowText" lastClr="000000"/>
              </a:solidFill>
              <a:effectLst/>
              <a:uLnTx/>
              <a:uFillTx/>
            </a:endParaRPr>
          </a:p>
        </p:txBody>
      </p:sp>
      <p:sp>
        <p:nvSpPr>
          <p:cNvPr id="53" name="TextBox 52"/>
          <p:cNvSpPr txBox="1"/>
          <p:nvPr/>
        </p:nvSpPr>
        <p:spPr>
          <a:xfrm>
            <a:off x="7702901" y="3617105"/>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Platform Snapshot</a:t>
            </a:r>
          </a:p>
        </p:txBody>
      </p:sp>
      <p:sp>
        <p:nvSpPr>
          <p:cNvPr id="55" name="TextBox 54"/>
          <p:cNvSpPr txBox="1"/>
          <p:nvPr/>
        </p:nvSpPr>
        <p:spPr>
          <a:xfrm>
            <a:off x="10376329" y="6496460"/>
            <a:ext cx="1496694" cy="369332"/>
          </a:xfrm>
          <a:prstGeom prst="rect">
            <a:avLst/>
          </a:prstGeom>
          <a:noFill/>
        </p:spPr>
        <p:txBody>
          <a:bodyPr wrap="square" rtlCol="0">
            <a:spAutoFit/>
          </a:bodyPr>
          <a:lstStyle/>
          <a:p>
            <a:r>
              <a:rPr lang="en-US" dirty="0">
                <a:solidFill>
                  <a:schemeClr val="tx2"/>
                </a:solidFill>
                <a:hlinkClick r:id="rId4" action="ppaction://hlinksldjump"/>
              </a:rPr>
              <a:t>View Details</a:t>
            </a:r>
            <a:endParaRPr lang="en-US" dirty="0">
              <a:solidFill>
                <a:schemeClr val="tx2"/>
              </a:solidFill>
            </a:endParaRPr>
          </a:p>
        </p:txBody>
      </p:sp>
      <p:sp>
        <p:nvSpPr>
          <p:cNvPr id="47" name="Rectangle 46"/>
          <p:cNvSpPr/>
          <p:nvPr/>
        </p:nvSpPr>
        <p:spPr>
          <a:xfrm>
            <a:off x="175287" y="74437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Multinational E-Commerce Corporation</a:t>
            </a:r>
            <a:endParaRPr lang="en-US" sz="1600" b="1" dirty="0">
              <a:solidFill>
                <a:srgbClr val="44546A"/>
              </a:solidFill>
            </a:endParaRPr>
          </a:p>
        </p:txBody>
      </p:sp>
      <p:sp>
        <p:nvSpPr>
          <p:cNvPr id="48" name="Rectangle 47"/>
          <p:cNvSpPr/>
          <p:nvPr/>
        </p:nvSpPr>
        <p:spPr>
          <a:xfrm>
            <a:off x="8288575" y="2023211"/>
            <a:ext cx="3414432" cy="1169551"/>
          </a:xfrm>
          <a:prstGeom prst="rect">
            <a:avLst/>
          </a:prstGeom>
        </p:spPr>
        <p:txBody>
          <a:bodyPr wrap="square">
            <a:spAutoFit/>
          </a:bodyPr>
          <a:lstStyle/>
          <a:p>
            <a:r>
              <a:rPr lang="en-IN" sz="1400" dirty="0">
                <a:ea typeface="Calibri" charset="0"/>
              </a:rPr>
              <a:t>A real-time platform to visualize metrics/KPIs to understand purchase trends from 4TB of historic transaction data over 3 years with a response time lesser than 1000 ms</a:t>
            </a:r>
            <a:r>
              <a:rPr lang="en-US" sz="1400" dirty="0"/>
              <a:t> </a:t>
            </a:r>
          </a:p>
        </p:txBody>
      </p:sp>
      <p:pic>
        <p:nvPicPr>
          <p:cNvPr id="50" name="Picture 4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8694" y="3870402"/>
            <a:ext cx="4940710" cy="2736875"/>
          </a:xfrm>
          <a:prstGeom prst="rect">
            <a:avLst/>
          </a:prstGeom>
          <a:noFill/>
        </p:spPr>
      </p:pic>
      <p:sp>
        <p:nvSpPr>
          <p:cNvPr id="24" name="Slide Number Placeholder 2">
            <a:extLst>
              <a:ext uri="{FF2B5EF4-FFF2-40B4-BE49-F238E27FC236}">
                <a16:creationId xmlns:a16="http://schemas.microsoft.com/office/drawing/2014/main" id="{12BE4C62-DE68-4AF4-A35C-DCFE1347EC93}"/>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43</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25" name="Footer Placeholder 3">
            <a:extLst>
              <a:ext uri="{FF2B5EF4-FFF2-40B4-BE49-F238E27FC236}">
                <a16:creationId xmlns:a16="http://schemas.microsoft.com/office/drawing/2014/main" id="{B6441433-2809-4DA7-A722-7AD65C0C0F13}"/>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699507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ectangle 34"/>
          <p:cNvSpPr/>
          <p:nvPr/>
        </p:nvSpPr>
        <p:spPr>
          <a:xfrm>
            <a:off x="175287" y="1189307"/>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Huge volumes of data with no robust scalable data platform for analytics </a:t>
            </a:r>
          </a:p>
        </p:txBody>
      </p:sp>
      <p:grpSp>
        <p:nvGrpSpPr>
          <p:cNvPr id="5" name="Group 4"/>
          <p:cNvGrpSpPr/>
          <p:nvPr/>
        </p:nvGrpSpPr>
        <p:grpSpPr>
          <a:xfrm>
            <a:off x="251807" y="1765837"/>
            <a:ext cx="11688387" cy="1520546"/>
            <a:chOff x="260343" y="1842298"/>
            <a:chExt cx="11688387" cy="1520546"/>
          </a:xfrm>
        </p:grpSpPr>
        <p:sp>
          <p:nvSpPr>
            <p:cNvPr id="29" name="Rectangle 28"/>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0" name="Rectangle 29"/>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Rectangle 30"/>
            <p:cNvSpPr/>
            <p:nvPr/>
          </p:nvSpPr>
          <p:spPr>
            <a:xfrm>
              <a:off x="270586" y="2208918"/>
              <a:ext cx="3499537" cy="1126462"/>
            </a:xfrm>
            <a:prstGeom prst="rect">
              <a:avLst/>
            </a:prstGeom>
          </p:spPr>
          <p:txBody>
            <a:bodyPr wrap="square">
              <a:spAutoFit/>
            </a:bodyPr>
            <a:lstStyle/>
            <a:p>
              <a:pPr>
                <a:lnSpc>
                  <a:spcPct val="120000"/>
                </a:lnSpc>
              </a:pPr>
              <a:r>
                <a:rPr lang="en-IN" sz="1400" dirty="0"/>
                <a:t>Data flowing in from the car’s controllers are not standard across vehicle and software releases. Data analysis and insights generation was time consuming.</a:t>
              </a:r>
              <a:endParaRPr lang="en-US" sz="1400" dirty="0">
                <a:solidFill>
                  <a:prstClr val="black"/>
                </a:solidFill>
                <a:ea typeface="Verdana" panose="020B0604030504040204" pitchFamily="34" charset="0"/>
                <a:cs typeface="Verdana" panose="020B0604030504040204" pitchFamily="34" charset="0"/>
              </a:endParaRPr>
            </a:p>
          </p:txBody>
        </p:sp>
        <p:sp>
          <p:nvSpPr>
            <p:cNvPr id="32" name="Rectangle 31"/>
            <p:cNvSpPr/>
            <p:nvPr/>
          </p:nvSpPr>
          <p:spPr>
            <a:xfrm>
              <a:off x="270586" y="1842298"/>
              <a:ext cx="2534636" cy="338554"/>
            </a:xfrm>
            <a:prstGeom prst="rect">
              <a:avLst/>
            </a:prstGeom>
          </p:spPr>
          <p:txBody>
            <a:bodyPr wrap="square">
              <a:spAutoFit/>
            </a:bodyPr>
            <a:lstStyle/>
            <a:p>
              <a:r>
                <a:rPr lang="en-US" sz="1600" b="1" dirty="0">
                  <a:solidFill>
                    <a:srgbClr val="44546A"/>
                  </a:solidFill>
                </a:rPr>
                <a:t>The “Before” State</a:t>
              </a:r>
            </a:p>
          </p:txBody>
        </p:sp>
        <p:sp>
          <p:nvSpPr>
            <p:cNvPr id="33" name="Rectangle 32"/>
            <p:cNvSpPr/>
            <p:nvPr/>
          </p:nvSpPr>
          <p:spPr>
            <a:xfrm>
              <a:off x="8297111"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34" name="Rectangle 33"/>
            <p:cNvSpPr/>
            <p:nvPr/>
          </p:nvSpPr>
          <p:spPr>
            <a:xfrm>
              <a:off x="8297111" y="2208918"/>
              <a:ext cx="3651619"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36" name="Rectangle 35"/>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8" name="Rectangle 37"/>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Rectangle 39"/>
            <p:cNvSpPr/>
            <p:nvPr/>
          </p:nvSpPr>
          <p:spPr>
            <a:xfrm>
              <a:off x="4263973" y="2162652"/>
              <a:ext cx="3681126"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A robust data platform was built using AWS for scalability enabling parallel computing using Spark. The data platform facilitated machine learning using Scala and visualizations using D3.</a:t>
              </a:r>
            </a:p>
          </p:txBody>
        </p:sp>
        <p:sp>
          <p:nvSpPr>
            <p:cNvPr id="42" name="Rectangle 41"/>
            <p:cNvSpPr/>
            <p:nvPr/>
          </p:nvSpPr>
          <p:spPr>
            <a:xfrm>
              <a:off x="4292762" y="1842298"/>
              <a:ext cx="2131840" cy="338554"/>
            </a:xfrm>
            <a:prstGeom prst="rect">
              <a:avLst/>
            </a:prstGeom>
          </p:spPr>
          <p:txBody>
            <a:bodyPr wrap="square">
              <a:spAutoFit/>
            </a:bodyPr>
            <a:lstStyle/>
            <a:p>
              <a:r>
                <a:rPr lang="en-US" sz="1600" b="1" dirty="0">
                  <a:solidFill>
                    <a:srgbClr val="44546A"/>
                  </a:solidFill>
                </a:rPr>
                <a:t>LatentView Solution</a:t>
              </a:r>
            </a:p>
          </p:txBody>
        </p:sp>
        <p:sp>
          <p:nvSpPr>
            <p:cNvPr id="43" name="Rectangle 42"/>
            <p:cNvSpPr/>
            <p:nvPr/>
          </p:nvSpPr>
          <p:spPr>
            <a:xfrm>
              <a:off x="8297111" y="1842298"/>
              <a:ext cx="2534636" cy="338554"/>
            </a:xfrm>
            <a:prstGeom prst="rect">
              <a:avLst/>
            </a:prstGeom>
          </p:spPr>
          <p:txBody>
            <a:bodyPr wrap="square">
              <a:spAutoFit/>
            </a:bodyPr>
            <a:lstStyle/>
            <a:p>
              <a:r>
                <a:rPr lang="en-US" sz="1600" b="1" dirty="0">
                  <a:solidFill>
                    <a:srgbClr val="44546A"/>
                  </a:solidFill>
                </a:rPr>
                <a:t>The “After” State</a:t>
              </a:r>
            </a:p>
          </p:txBody>
        </p:sp>
      </p:grpSp>
      <p:sp>
        <p:nvSpPr>
          <p:cNvPr id="46" name="Rectangle 45"/>
          <p:cNvSpPr/>
          <p:nvPr/>
        </p:nvSpPr>
        <p:spPr>
          <a:xfrm>
            <a:off x="198074" y="650607"/>
            <a:ext cx="11742119"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European Automobile Manufacturer with several iconic brands in their portfolio</a:t>
            </a:r>
          </a:p>
        </p:txBody>
      </p:sp>
      <p:pic>
        <p:nvPicPr>
          <p:cNvPr id="27" name="Picture 2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07" y="3988219"/>
            <a:ext cx="5289720" cy="2435441"/>
          </a:xfrm>
          <a:prstGeom prst="rect">
            <a:avLst/>
          </a:prstGeom>
          <a:noFill/>
        </p:spPr>
      </p:pic>
      <p:grpSp>
        <p:nvGrpSpPr>
          <p:cNvPr id="3" name="Group 2"/>
          <p:cNvGrpSpPr/>
          <p:nvPr/>
        </p:nvGrpSpPr>
        <p:grpSpPr>
          <a:xfrm>
            <a:off x="5751871" y="3988219"/>
            <a:ext cx="5967308" cy="2435441"/>
            <a:chOff x="6031807" y="4019474"/>
            <a:chExt cx="5687372" cy="2769310"/>
          </a:xfrm>
        </p:grpSpPr>
        <p:sp>
          <p:nvSpPr>
            <p:cNvPr id="39" name="Rectangle 38"/>
            <p:cNvSpPr/>
            <p:nvPr/>
          </p:nvSpPr>
          <p:spPr>
            <a:xfrm>
              <a:off x="6031807" y="4019474"/>
              <a:ext cx="5687372" cy="2769310"/>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1" name="Picture 4" descr=" See full-sized imag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693" y="4147060"/>
              <a:ext cx="494573" cy="494573"/>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6663196" y="4132737"/>
              <a:ext cx="169427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Controller Readout Data</a:t>
              </a:r>
            </a:p>
          </p:txBody>
        </p:sp>
        <p:pic>
          <p:nvPicPr>
            <p:cNvPr id="45" name="Picture 44"/>
            <p:cNvPicPr>
              <a:picLocks noChangeAspect="1"/>
            </p:cNvPicPr>
            <p:nvPr/>
          </p:nvPicPr>
          <p:blipFill rotWithShape="1">
            <a:blip r:embed="rId5"/>
            <a:srcRect l="77" t="13210" r="16641" b="39532"/>
            <a:stretch/>
          </p:blipFill>
          <p:spPr>
            <a:xfrm>
              <a:off x="6139693" y="4728072"/>
              <a:ext cx="5471599" cy="1969586"/>
            </a:xfrm>
            <a:prstGeom prst="rect">
              <a:avLst/>
            </a:prstGeom>
          </p:spPr>
        </p:pic>
        <p:sp>
          <p:nvSpPr>
            <p:cNvPr id="49" name="Rectangle 48"/>
            <p:cNvSpPr/>
            <p:nvPr/>
          </p:nvSpPr>
          <p:spPr>
            <a:xfrm>
              <a:off x="9479142" y="4168904"/>
              <a:ext cx="2220001" cy="331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w="0"/>
                  <a:solidFill>
                    <a:schemeClr val="accent2"/>
                  </a:solidFill>
                  <a:effectLst>
                    <a:outerShdw blurRad="38100" dist="19050" dir="2700000" algn="tl" rotWithShape="0">
                      <a:schemeClr val="dk1">
                        <a:alpha val="40000"/>
                      </a:schemeClr>
                    </a:outerShdw>
                  </a:effectLst>
                  <a:uLnTx/>
                  <a:uFillTx/>
                </a:rPr>
                <a:t>Hypothesis Testing Tool</a:t>
              </a:r>
            </a:p>
          </p:txBody>
        </p:sp>
      </p:grpSp>
      <p:sp>
        <p:nvSpPr>
          <p:cNvPr id="51" name="TextBox 50"/>
          <p:cNvSpPr txBox="1"/>
          <p:nvPr/>
        </p:nvSpPr>
        <p:spPr>
          <a:xfrm>
            <a:off x="1803853" y="3598482"/>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Technical</a:t>
            </a:r>
            <a:r>
              <a:rPr kumimoji="0" lang="en-US" sz="1400" b="1" u="none" strike="noStrike" kern="0" cap="none" spc="0" normalizeH="0" noProof="0" dirty="0">
                <a:ln>
                  <a:noFill/>
                </a:ln>
                <a:solidFill>
                  <a:sysClr val="windowText" lastClr="000000"/>
                </a:solidFill>
                <a:effectLst/>
                <a:uLnTx/>
                <a:uFillTx/>
              </a:rPr>
              <a:t> Architecture</a:t>
            </a:r>
            <a:endParaRPr kumimoji="0" lang="en-US" sz="1400" b="1" u="none" strike="noStrike" kern="0" cap="none" spc="0" normalizeH="0" baseline="0" noProof="0" dirty="0">
              <a:ln>
                <a:noFill/>
              </a:ln>
              <a:solidFill>
                <a:sysClr val="windowText" lastClr="000000"/>
              </a:solidFill>
              <a:effectLst/>
              <a:uLnTx/>
              <a:uFillTx/>
            </a:endParaRPr>
          </a:p>
        </p:txBody>
      </p:sp>
      <p:sp>
        <p:nvSpPr>
          <p:cNvPr id="53" name="TextBox 52"/>
          <p:cNvSpPr txBox="1"/>
          <p:nvPr/>
        </p:nvSpPr>
        <p:spPr>
          <a:xfrm>
            <a:off x="7702901" y="3617105"/>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Platform Snapshot</a:t>
            </a:r>
          </a:p>
        </p:txBody>
      </p:sp>
      <p:sp>
        <p:nvSpPr>
          <p:cNvPr id="55" name="TextBox 54"/>
          <p:cNvSpPr txBox="1"/>
          <p:nvPr/>
        </p:nvSpPr>
        <p:spPr>
          <a:xfrm>
            <a:off x="10376329" y="6486997"/>
            <a:ext cx="1496694" cy="369332"/>
          </a:xfrm>
          <a:prstGeom prst="rect">
            <a:avLst/>
          </a:prstGeom>
          <a:noFill/>
        </p:spPr>
        <p:txBody>
          <a:bodyPr wrap="square" rtlCol="0">
            <a:spAutoFit/>
          </a:bodyPr>
          <a:lstStyle/>
          <a:p>
            <a:r>
              <a:rPr lang="en-US" dirty="0">
                <a:solidFill>
                  <a:schemeClr val="tx2"/>
                </a:solidFill>
                <a:hlinkClick r:id="rId6" action="ppaction://hlinksldjump"/>
              </a:rPr>
              <a:t>View Details</a:t>
            </a:r>
            <a:endParaRPr lang="en-US" dirty="0">
              <a:solidFill>
                <a:schemeClr val="tx2"/>
              </a:solidFill>
            </a:endParaRPr>
          </a:p>
        </p:txBody>
      </p:sp>
      <p:sp>
        <p:nvSpPr>
          <p:cNvPr id="47" name="Rectangle 46"/>
          <p:cNvSpPr/>
          <p:nvPr/>
        </p:nvSpPr>
        <p:spPr>
          <a:xfrm>
            <a:off x="8310261" y="1977406"/>
            <a:ext cx="3387896"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The data platform processed over 5 GB of data and provided interactive visualizations with response time less than 2s. This platform hosted analytics tools which processes petabytes of data</a:t>
            </a:r>
          </a:p>
        </p:txBody>
      </p:sp>
      <p:sp>
        <p:nvSpPr>
          <p:cNvPr id="37" name="Slide Number Placeholder 2">
            <a:extLst>
              <a:ext uri="{FF2B5EF4-FFF2-40B4-BE49-F238E27FC236}">
                <a16:creationId xmlns:a16="http://schemas.microsoft.com/office/drawing/2014/main" id="{F35A2284-1DAF-46C4-B26D-20EBB7C07069}"/>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44</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20A747E2-9DD6-4EE5-943B-692B7634E2F1}"/>
              </a:ext>
            </a:extLst>
          </p:cNvPr>
          <p:cNvSpPr>
            <a:spLocks noGrp="1"/>
          </p:cNvSpPr>
          <p:nvPr>
            <p:ph type="title"/>
          </p:nvPr>
        </p:nvSpPr>
        <p:spPr/>
        <p:txBody>
          <a:bodyPr>
            <a:normAutofit/>
          </a:bodyPr>
          <a:lstStyle/>
          <a:p>
            <a:r>
              <a:rPr lang="en-US" dirty="0"/>
              <a:t>Case Study 3: Robust, scalable data platform for analytics</a:t>
            </a:r>
          </a:p>
        </p:txBody>
      </p:sp>
      <p:sp>
        <p:nvSpPr>
          <p:cNvPr id="6" name="Footer Placeholder 5">
            <a:extLst>
              <a:ext uri="{FF2B5EF4-FFF2-40B4-BE49-F238E27FC236}">
                <a16:creationId xmlns:a16="http://schemas.microsoft.com/office/drawing/2014/main" id="{734A6720-4917-40D1-B724-130C64B8091E}"/>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85132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 y="1136760"/>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Rectangle 56"/>
          <p:cNvSpPr/>
          <p:nvPr/>
        </p:nvSpPr>
        <p:spPr>
          <a:xfrm>
            <a:off x="260343" y="190026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830849"/>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Rectangle 58"/>
          <p:cNvSpPr/>
          <p:nvPr/>
        </p:nvSpPr>
        <p:spPr>
          <a:xfrm>
            <a:off x="290379" y="1977889"/>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Siloed platforms provided a disjointed view of marketing effectiveness resulting in a protracted test cycle for campaigns</a:t>
            </a:r>
          </a:p>
        </p:txBody>
      </p:sp>
      <p:sp>
        <p:nvSpPr>
          <p:cNvPr id="60" name="Rectangle 59"/>
          <p:cNvSpPr/>
          <p:nvPr/>
        </p:nvSpPr>
        <p:spPr>
          <a:xfrm>
            <a:off x="240476" y="1755393"/>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780565"/>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301385" y="1977889"/>
            <a:ext cx="3651619"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Test cycle for campaigns reduced by 25%, thus resulting in a decrease in cost per campaign by as much as 8%</a:t>
            </a:r>
          </a:p>
        </p:txBody>
      </p:sp>
      <p:sp>
        <p:nvSpPr>
          <p:cNvPr id="63" name="Rectangle 62"/>
          <p:cNvSpPr/>
          <p:nvPr/>
        </p:nvSpPr>
        <p:spPr>
          <a:xfrm>
            <a:off x="159714" y="112845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In the CPG industry, lack of a unified view of marketing data can result in incorrect analysis and wrong conclusions, thus leading to “throwing good money after bad” situation with respect to marketing spends</a:t>
            </a:r>
          </a:p>
        </p:txBody>
      </p:sp>
      <p:sp>
        <p:nvSpPr>
          <p:cNvPr id="64" name="Rectangle 63"/>
          <p:cNvSpPr/>
          <p:nvPr/>
        </p:nvSpPr>
        <p:spPr>
          <a:xfrm>
            <a:off x="4255290" y="190026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96083" y="1778967"/>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6" name="Rectangle 65"/>
          <p:cNvSpPr/>
          <p:nvPr/>
        </p:nvSpPr>
        <p:spPr>
          <a:xfrm>
            <a:off x="4329590" y="1977889"/>
            <a:ext cx="3486708"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Built an integrated dashboard with paid, earned and owned media metrics that facilitates cross-channel, cross-brand and cross-campaign comparison to gain deeper marketing insights</a:t>
            </a:r>
          </a:p>
        </p:txBody>
      </p:sp>
      <p:sp>
        <p:nvSpPr>
          <p:cNvPr id="67" name="Rectangle 66"/>
          <p:cNvSpPr/>
          <p:nvPr/>
        </p:nvSpPr>
        <p:spPr>
          <a:xfrm>
            <a:off x="4296306" y="1755393"/>
            <a:ext cx="2131840" cy="338554"/>
          </a:xfrm>
          <a:prstGeom prst="rect">
            <a:avLst/>
          </a:prstGeom>
        </p:spPr>
        <p:txBody>
          <a:bodyPr wrap="square">
            <a:spAutoFit/>
          </a:bodyPr>
          <a:lstStyle/>
          <a:p>
            <a:r>
              <a:rPr lang="en-US" sz="1600" b="1" dirty="0">
                <a:solidFill>
                  <a:srgbClr val="44546A"/>
                </a:solidFill>
              </a:rPr>
              <a:t>LatentView’s Solution</a:t>
            </a:r>
          </a:p>
        </p:txBody>
      </p:sp>
      <p:sp>
        <p:nvSpPr>
          <p:cNvPr id="68" name="Rectangle 67"/>
          <p:cNvSpPr/>
          <p:nvPr/>
        </p:nvSpPr>
        <p:spPr>
          <a:xfrm>
            <a:off x="8301656" y="1755393"/>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151548" y="588741"/>
            <a:ext cx="7604485"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Global Food &amp; Beverages Corporation</a:t>
            </a:r>
          </a:p>
        </p:txBody>
      </p:sp>
      <p:grpSp>
        <p:nvGrpSpPr>
          <p:cNvPr id="2" name="Group 1"/>
          <p:cNvGrpSpPr/>
          <p:nvPr/>
        </p:nvGrpSpPr>
        <p:grpSpPr>
          <a:xfrm>
            <a:off x="361797" y="3377155"/>
            <a:ext cx="11229347" cy="3415578"/>
            <a:chOff x="361797" y="3377155"/>
            <a:chExt cx="11229347" cy="3415578"/>
          </a:xfrm>
        </p:grpSpPr>
        <p:grpSp>
          <p:nvGrpSpPr>
            <p:cNvPr id="70" name="Group 69"/>
            <p:cNvGrpSpPr/>
            <p:nvPr/>
          </p:nvGrpSpPr>
          <p:grpSpPr>
            <a:xfrm>
              <a:off x="377198" y="3662520"/>
              <a:ext cx="2913804" cy="797808"/>
              <a:chOff x="-327829" y="3025010"/>
              <a:chExt cx="4262181" cy="1492859"/>
            </a:xfrm>
          </p:grpSpPr>
          <p:sp>
            <p:nvSpPr>
              <p:cNvPr id="71" name="Rounded Rectangle 70"/>
              <p:cNvSpPr/>
              <p:nvPr/>
            </p:nvSpPr>
            <p:spPr bwMode="auto">
              <a:xfrm>
                <a:off x="-327829" y="3025010"/>
                <a:ext cx="4262181" cy="1481660"/>
              </a:xfrm>
              <a:prstGeom prst="roundRect">
                <a:avLst/>
              </a:prstGeom>
              <a:solidFill>
                <a:srgbClr val="C2B3F7">
                  <a:alpha val="11765"/>
                </a:srgbClr>
              </a:solidFill>
              <a:ln w="6350">
                <a:noFill/>
                <a:prstDash val="sysDash"/>
                <a:round/>
                <a:headEnd/>
                <a:tailEnd/>
              </a:ln>
              <a:effectLst>
                <a:innerShdw blurRad="63500" dist="50800" dir="18900000">
                  <a:prstClr val="black">
                    <a:alpha val="50000"/>
                  </a:prstClr>
                </a:innerShdw>
              </a:effectLst>
            </p:spPr>
            <p:txBody>
              <a:bodyPr rtlCol="0" anchor="ctr"/>
              <a:lstStyle/>
              <a:p>
                <a:pPr algn="ctr"/>
                <a:endParaRPr lang="en-US" dirty="0"/>
              </a:p>
            </p:txBody>
          </p:sp>
          <p:pic>
            <p:nvPicPr>
              <p:cNvPr id="86" name="Picture 85"/>
              <p:cNvPicPr>
                <a:picLocks noChangeAspect="1"/>
              </p:cNvPicPr>
              <p:nvPr/>
            </p:nvPicPr>
            <p:blipFill>
              <a:blip r:embed="rId3"/>
              <a:stretch>
                <a:fillRect/>
              </a:stretch>
            </p:blipFill>
            <p:spPr>
              <a:xfrm>
                <a:off x="2575081" y="3667775"/>
                <a:ext cx="1244003" cy="239731"/>
              </a:xfrm>
              <a:prstGeom prst="rect">
                <a:avLst/>
              </a:prstGeom>
            </p:spPr>
          </p:pic>
          <p:pic>
            <p:nvPicPr>
              <p:cNvPr id="87" name="Picture 86"/>
              <p:cNvPicPr>
                <a:picLocks noChangeAspect="1"/>
              </p:cNvPicPr>
              <p:nvPr/>
            </p:nvPicPr>
            <p:blipFill>
              <a:blip r:embed="rId4"/>
              <a:stretch>
                <a:fillRect/>
              </a:stretch>
            </p:blipFill>
            <p:spPr>
              <a:xfrm>
                <a:off x="1957462" y="4054199"/>
                <a:ext cx="1000925" cy="350642"/>
              </a:xfrm>
              <a:prstGeom prst="rect">
                <a:avLst/>
              </a:prstGeom>
            </p:spPr>
          </p:pic>
          <p:pic>
            <p:nvPicPr>
              <p:cNvPr id="88" name="Picture 87"/>
              <p:cNvPicPr>
                <a:picLocks noChangeAspect="1"/>
              </p:cNvPicPr>
              <p:nvPr/>
            </p:nvPicPr>
            <p:blipFill>
              <a:blip r:embed="rId5"/>
              <a:stretch>
                <a:fillRect/>
              </a:stretch>
            </p:blipFill>
            <p:spPr>
              <a:xfrm>
                <a:off x="246293" y="3253882"/>
                <a:ext cx="1064017" cy="449958"/>
              </a:xfrm>
              <a:prstGeom prst="rect">
                <a:avLst/>
              </a:prstGeom>
            </p:spPr>
          </p:pic>
          <p:pic>
            <p:nvPicPr>
              <p:cNvPr id="89" name="Picture 88"/>
              <p:cNvPicPr>
                <a:picLocks noChangeAspect="1"/>
              </p:cNvPicPr>
              <p:nvPr/>
            </p:nvPicPr>
            <p:blipFill>
              <a:blip r:embed="rId6"/>
              <a:stretch>
                <a:fillRect/>
              </a:stretch>
            </p:blipFill>
            <p:spPr>
              <a:xfrm>
                <a:off x="1642397" y="3142815"/>
                <a:ext cx="882681" cy="429725"/>
              </a:xfrm>
              <a:prstGeom prst="rect">
                <a:avLst/>
              </a:prstGeom>
            </p:spPr>
          </p:pic>
          <p:pic>
            <p:nvPicPr>
              <p:cNvPr id="90" name="Picture 89"/>
              <p:cNvPicPr>
                <a:picLocks noChangeAspect="1"/>
              </p:cNvPicPr>
              <p:nvPr/>
            </p:nvPicPr>
            <p:blipFill>
              <a:blip r:embed="rId7"/>
              <a:stretch>
                <a:fillRect/>
              </a:stretch>
            </p:blipFill>
            <p:spPr>
              <a:xfrm>
                <a:off x="317164" y="3952469"/>
                <a:ext cx="1148657" cy="565400"/>
              </a:xfrm>
              <a:prstGeom prst="rect">
                <a:avLst/>
              </a:prstGeom>
            </p:spPr>
          </p:pic>
        </p:grpSp>
        <p:grpSp>
          <p:nvGrpSpPr>
            <p:cNvPr id="91" name="Group 90"/>
            <p:cNvGrpSpPr/>
            <p:nvPr/>
          </p:nvGrpSpPr>
          <p:grpSpPr>
            <a:xfrm>
              <a:off x="361797" y="4550631"/>
              <a:ext cx="3025000" cy="2069894"/>
              <a:chOff x="679783" y="3819000"/>
              <a:chExt cx="2934871" cy="2190885"/>
            </a:xfrm>
          </p:grpSpPr>
          <p:sp>
            <p:nvSpPr>
              <p:cNvPr id="92" name="Rounded Rectangle 91"/>
              <p:cNvSpPr/>
              <p:nvPr/>
            </p:nvSpPr>
            <p:spPr bwMode="auto">
              <a:xfrm>
                <a:off x="679783" y="3819000"/>
                <a:ext cx="2934871" cy="2190885"/>
              </a:xfrm>
              <a:prstGeom prst="roundRect">
                <a:avLst/>
              </a:prstGeom>
              <a:solidFill>
                <a:srgbClr val="FFC000">
                  <a:alpha val="45000"/>
                </a:srgbClr>
              </a:solidFill>
              <a:ln w="12700">
                <a:noFill/>
                <a:round/>
                <a:headEnd/>
                <a:tailEnd/>
              </a:ln>
            </p:spPr>
            <p:txBody>
              <a:bodyPr rtlCol="0" anchor="ctr"/>
              <a:lstStyle/>
              <a:p>
                <a:pPr algn="ctr"/>
                <a:endParaRPr lang="en-US" dirty="0"/>
              </a:p>
            </p:txBody>
          </p:sp>
          <p:sp>
            <p:nvSpPr>
              <p:cNvPr id="93" name="TextBox 92"/>
              <p:cNvSpPr txBox="1"/>
              <p:nvPr/>
            </p:nvSpPr>
            <p:spPr>
              <a:xfrm>
                <a:off x="1460744" y="3839982"/>
                <a:ext cx="1059400" cy="325767"/>
              </a:xfrm>
              <a:prstGeom prst="rect">
                <a:avLst/>
              </a:prstGeom>
              <a:noFill/>
            </p:spPr>
            <p:txBody>
              <a:bodyPr wrap="square" rtlCol="0">
                <a:spAutoFit/>
              </a:bodyPr>
              <a:lstStyle/>
              <a:p>
                <a:r>
                  <a:rPr lang="en-US" sz="1400" b="1" dirty="0">
                    <a:solidFill>
                      <a:srgbClr val="5E350C"/>
                    </a:solidFill>
                  </a:rPr>
                  <a:t>Key metrics:</a:t>
                </a:r>
              </a:p>
            </p:txBody>
          </p:sp>
          <p:sp>
            <p:nvSpPr>
              <p:cNvPr id="94" name="TextBox 93"/>
              <p:cNvSpPr txBox="1"/>
              <p:nvPr/>
            </p:nvSpPr>
            <p:spPr>
              <a:xfrm>
                <a:off x="694724" y="4116981"/>
                <a:ext cx="2919930" cy="1889448"/>
              </a:xfrm>
              <a:prstGeom prst="rect">
                <a:avLst/>
              </a:prstGeom>
              <a:noFill/>
            </p:spPr>
            <p:txBody>
              <a:bodyPr wrap="square" rtlCol="0">
                <a:spAutoFit/>
              </a:bodyPr>
              <a:lstStyle/>
              <a:p>
                <a:pPr marL="228600" indent="-228600">
                  <a:buAutoNum type="arabicPeriod"/>
                </a:pPr>
                <a:r>
                  <a:rPr lang="en-US" sz="1100" dirty="0"/>
                  <a:t>Content marketing - Likes, Posts, retweets, re-pins, comments etc.</a:t>
                </a:r>
              </a:p>
              <a:p>
                <a:pPr marL="228600" indent="-228600">
                  <a:buAutoNum type="arabicPeriod"/>
                </a:pPr>
                <a:r>
                  <a:rPr lang="en-US" sz="1100" dirty="0"/>
                  <a:t>Web traffic &amp; audience engagement - </a:t>
                </a:r>
                <a:r>
                  <a:rPr lang="fr-FR" sz="1100" dirty="0"/>
                  <a:t>Site visits, Sessions, Session duration, Page visit depth etc.</a:t>
                </a:r>
              </a:p>
              <a:p>
                <a:pPr marL="228600" indent="-228600">
                  <a:buAutoNum type="arabicPeriod"/>
                </a:pPr>
                <a:r>
                  <a:rPr lang="en-US" sz="1100" dirty="0"/>
                  <a:t>Video ad – Views, Viewer growth, Subscribers, likes, dislikes etc.</a:t>
                </a:r>
              </a:p>
              <a:p>
                <a:pPr marL="228600" indent="-228600">
                  <a:buAutoNum type="arabicPeriod"/>
                </a:pPr>
                <a:r>
                  <a:rPr lang="en-US" sz="1100" dirty="0"/>
                  <a:t>Paid campaign – Impressions, Viewability rate etc.</a:t>
                </a:r>
              </a:p>
              <a:p>
                <a:pPr marL="228600" indent="-228600">
                  <a:buAutoNum type="arabicPeriod"/>
                </a:pPr>
                <a:r>
                  <a:rPr lang="en-US" sz="1100" dirty="0"/>
                  <a:t>Social buzz – Mentions, brand sentiments etc.</a:t>
                </a:r>
              </a:p>
            </p:txBody>
          </p:sp>
        </p:grpSp>
        <p:sp>
          <p:nvSpPr>
            <p:cNvPr id="95" name="TextBox 94"/>
            <p:cNvSpPr txBox="1"/>
            <p:nvPr/>
          </p:nvSpPr>
          <p:spPr>
            <a:xfrm>
              <a:off x="2299235" y="3633942"/>
              <a:ext cx="951129" cy="246221"/>
            </a:xfrm>
            <a:prstGeom prst="rect">
              <a:avLst/>
            </a:prstGeom>
            <a:noFill/>
          </p:spPr>
          <p:txBody>
            <a:bodyPr wrap="square" rtlCol="0">
              <a:spAutoFit/>
            </a:bodyPr>
            <a:lstStyle/>
            <a:p>
              <a:pPr algn="ctr"/>
              <a:r>
                <a:rPr lang="en-US" sz="1000" b="1" dirty="0">
                  <a:solidFill>
                    <a:srgbClr val="002060"/>
                  </a:solidFill>
                </a:rPr>
                <a:t>Extraction</a:t>
              </a:r>
            </a:p>
          </p:txBody>
        </p:sp>
        <p:sp>
          <p:nvSpPr>
            <p:cNvPr id="96" name="TextBox 95"/>
            <p:cNvSpPr txBox="1"/>
            <p:nvPr/>
          </p:nvSpPr>
          <p:spPr>
            <a:xfrm>
              <a:off x="2963890" y="3821336"/>
              <a:ext cx="5444317" cy="276999"/>
            </a:xfrm>
            <a:prstGeom prst="rect">
              <a:avLst/>
            </a:prstGeom>
            <a:noFill/>
          </p:spPr>
          <p:txBody>
            <a:bodyPr wrap="square" rtlCol="0">
              <a:spAutoFit/>
            </a:bodyPr>
            <a:lstStyle/>
            <a:p>
              <a:pPr algn="ctr"/>
              <a:r>
                <a:rPr lang="en-US" sz="1200" b="1" dirty="0">
                  <a:solidFill>
                    <a:srgbClr val="002060"/>
                  </a:solidFill>
                </a:rPr>
                <a:t>Warehouse</a:t>
              </a:r>
            </a:p>
          </p:txBody>
        </p:sp>
        <p:sp>
          <p:nvSpPr>
            <p:cNvPr id="97" name="TextBox 96"/>
            <p:cNvSpPr txBox="1"/>
            <p:nvPr/>
          </p:nvSpPr>
          <p:spPr>
            <a:xfrm>
              <a:off x="8717556" y="3852421"/>
              <a:ext cx="1322241" cy="276999"/>
            </a:xfrm>
            <a:prstGeom prst="rect">
              <a:avLst/>
            </a:prstGeom>
            <a:noFill/>
          </p:spPr>
          <p:txBody>
            <a:bodyPr wrap="square" rtlCol="0">
              <a:spAutoFit/>
            </a:bodyPr>
            <a:lstStyle/>
            <a:p>
              <a:pPr algn="ctr"/>
              <a:r>
                <a:rPr lang="en-US" sz="1200" b="1" dirty="0">
                  <a:solidFill>
                    <a:srgbClr val="002060"/>
                  </a:solidFill>
                </a:rPr>
                <a:t>Presentation</a:t>
              </a:r>
            </a:p>
          </p:txBody>
        </p:sp>
        <p:grpSp>
          <p:nvGrpSpPr>
            <p:cNvPr id="98" name="Group 97"/>
            <p:cNvGrpSpPr/>
            <p:nvPr/>
          </p:nvGrpSpPr>
          <p:grpSpPr>
            <a:xfrm>
              <a:off x="9528872" y="3681947"/>
              <a:ext cx="2062272" cy="2840459"/>
              <a:chOff x="9200625" y="1994653"/>
              <a:chExt cx="2556176" cy="4165687"/>
            </a:xfrm>
          </p:grpSpPr>
          <p:pic>
            <p:nvPicPr>
              <p:cNvPr id="99" name="Picture 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5611" y="1994653"/>
                <a:ext cx="1895121" cy="1304680"/>
              </a:xfrm>
              <a:prstGeom prst="rect">
                <a:avLst/>
              </a:prstGeom>
              <a:effectLst>
                <a:outerShdw blurRad="50800" dist="38100" dir="2700000" algn="tl" rotWithShape="0">
                  <a:prstClr val="black">
                    <a:alpha val="40000"/>
                  </a:prstClr>
                </a:outerShdw>
              </a:effectLst>
            </p:spPr>
          </p:pic>
          <p:pic>
            <p:nvPicPr>
              <p:cNvPr id="100" name="Picture 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00625" y="3401247"/>
                <a:ext cx="2556176" cy="1211334"/>
              </a:xfrm>
              <a:prstGeom prst="rect">
                <a:avLst/>
              </a:prstGeom>
              <a:effectLst>
                <a:outerShdw blurRad="50800" dist="38100" dir="2700000" algn="tl" rotWithShape="0">
                  <a:prstClr val="black">
                    <a:alpha val="40000"/>
                  </a:prstClr>
                </a:outerShdw>
              </a:effectLst>
            </p:spPr>
          </p:pic>
          <p:pic>
            <p:nvPicPr>
              <p:cNvPr id="101" name="Picture 1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25363" y="4748208"/>
                <a:ext cx="1890251" cy="1412132"/>
              </a:xfrm>
              <a:prstGeom prst="rect">
                <a:avLst/>
              </a:prstGeom>
              <a:effectLst>
                <a:outerShdw blurRad="50800" dist="38100" dir="2700000" algn="tl" rotWithShape="0">
                  <a:prstClr val="black">
                    <a:alpha val="40000"/>
                  </a:prstClr>
                </a:outerShdw>
              </a:effectLst>
            </p:spPr>
          </p:pic>
        </p:grpSp>
        <p:grpSp>
          <p:nvGrpSpPr>
            <p:cNvPr id="102" name="Group 101"/>
            <p:cNvGrpSpPr/>
            <p:nvPr/>
          </p:nvGrpSpPr>
          <p:grpSpPr>
            <a:xfrm>
              <a:off x="3868444" y="4126062"/>
              <a:ext cx="641595" cy="2171994"/>
              <a:chOff x="3797055" y="2858819"/>
              <a:chExt cx="641595" cy="2171994"/>
            </a:xfrm>
          </p:grpSpPr>
          <p:grpSp>
            <p:nvGrpSpPr>
              <p:cNvPr id="103" name="Group 102"/>
              <p:cNvGrpSpPr/>
              <p:nvPr/>
            </p:nvGrpSpPr>
            <p:grpSpPr>
              <a:xfrm>
                <a:off x="3833904" y="3255909"/>
                <a:ext cx="533566" cy="392041"/>
                <a:chOff x="3868497" y="4865497"/>
                <a:chExt cx="676656" cy="435742"/>
              </a:xfrm>
            </p:grpSpPr>
            <p:sp>
              <p:nvSpPr>
                <p:cNvPr id="120" name="Flowchart: Multidocument 119"/>
                <p:cNvSpPr/>
                <p:nvPr/>
              </p:nvSpPr>
              <p:spPr bwMode="auto">
                <a:xfrm>
                  <a:off x="3897453" y="4865497"/>
                  <a:ext cx="647700" cy="435742"/>
                </a:xfrm>
                <a:prstGeom prst="flowChartMultidocument">
                  <a:avLst/>
                </a:prstGeom>
                <a:noFill/>
                <a:ln w="12700">
                  <a:solidFill>
                    <a:srgbClr val="229E89"/>
                  </a:solidFill>
                  <a:round/>
                  <a:headEnd/>
                  <a:tailEnd/>
                </a:ln>
              </p:spPr>
              <p:txBody>
                <a:bodyPr rtlCol="0" anchor="ctr"/>
                <a:lstStyle/>
                <a:p>
                  <a:pPr algn="ctr"/>
                  <a:endParaRPr lang="en-US" dirty="0"/>
                </a:p>
              </p:txBody>
            </p:sp>
            <p:sp>
              <p:nvSpPr>
                <p:cNvPr id="121" name="TextBox 120"/>
                <p:cNvSpPr txBox="1"/>
                <p:nvPr/>
              </p:nvSpPr>
              <p:spPr>
                <a:xfrm>
                  <a:off x="3868497" y="5029022"/>
                  <a:ext cx="625015" cy="205251"/>
                </a:xfrm>
                <a:prstGeom prst="rect">
                  <a:avLst/>
                </a:prstGeom>
                <a:noFill/>
              </p:spPr>
              <p:txBody>
                <a:bodyPr wrap="square" rtlCol="0">
                  <a:spAutoFit/>
                </a:bodyPr>
                <a:lstStyle/>
                <a:p>
                  <a:r>
                    <a:rPr lang="en-US" sz="600" dirty="0"/>
                    <a:t>Flat Files</a:t>
                  </a:r>
                </a:p>
              </p:txBody>
            </p:sp>
          </p:grpSp>
          <p:grpSp>
            <p:nvGrpSpPr>
              <p:cNvPr id="104" name="Group 103"/>
              <p:cNvGrpSpPr/>
              <p:nvPr/>
            </p:nvGrpSpPr>
            <p:grpSpPr>
              <a:xfrm>
                <a:off x="3868465" y="3726058"/>
                <a:ext cx="439629" cy="866180"/>
                <a:chOff x="3868465" y="3260720"/>
                <a:chExt cx="439629" cy="866180"/>
              </a:xfrm>
            </p:grpSpPr>
            <p:grpSp>
              <p:nvGrpSpPr>
                <p:cNvPr id="106" name="Group 105"/>
                <p:cNvGrpSpPr/>
                <p:nvPr/>
              </p:nvGrpSpPr>
              <p:grpSpPr>
                <a:xfrm>
                  <a:off x="3868465" y="3260720"/>
                  <a:ext cx="433887" cy="414797"/>
                  <a:chOff x="4853651" y="5376175"/>
                  <a:chExt cx="433887" cy="414797"/>
                </a:xfrm>
              </p:grpSpPr>
              <p:grpSp>
                <p:nvGrpSpPr>
                  <p:cNvPr id="114" name="Group 113"/>
                  <p:cNvGrpSpPr/>
                  <p:nvPr/>
                </p:nvGrpSpPr>
                <p:grpSpPr>
                  <a:xfrm>
                    <a:off x="4853651" y="5376175"/>
                    <a:ext cx="433887" cy="201561"/>
                    <a:chOff x="4853651" y="5376175"/>
                    <a:chExt cx="433887" cy="201561"/>
                  </a:xfrm>
                </p:grpSpPr>
                <p:sp>
                  <p:nvSpPr>
                    <p:cNvPr id="118" name="Snip Same Side Corner Rectangle 117"/>
                    <p:cNvSpPr/>
                    <p:nvPr/>
                  </p:nvSpPr>
                  <p:spPr bwMode="auto">
                    <a:xfrm>
                      <a:off x="4853651" y="5376175"/>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9" name="TextBox 118"/>
                    <p:cNvSpPr txBox="1"/>
                    <p:nvPr/>
                  </p:nvSpPr>
                  <p:spPr>
                    <a:xfrm>
                      <a:off x="4872965" y="5393070"/>
                      <a:ext cx="393168"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nvGrpSpPr>
                  <p:cNvPr id="115" name="Group 114"/>
                  <p:cNvGrpSpPr/>
                  <p:nvPr/>
                </p:nvGrpSpPr>
                <p:grpSpPr>
                  <a:xfrm>
                    <a:off x="4853651" y="5606306"/>
                    <a:ext cx="433887" cy="184666"/>
                    <a:chOff x="4853651" y="5606306"/>
                    <a:chExt cx="433887" cy="184666"/>
                  </a:xfrm>
                </p:grpSpPr>
                <p:sp>
                  <p:nvSpPr>
                    <p:cNvPr id="116" name="Snip Same Side Corner Rectangle 115"/>
                    <p:cNvSpPr/>
                    <p:nvPr/>
                  </p:nvSpPr>
                  <p:spPr bwMode="auto">
                    <a:xfrm>
                      <a:off x="4853651" y="5608887"/>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7" name="TextBox 116"/>
                    <p:cNvSpPr txBox="1"/>
                    <p:nvPr/>
                  </p:nvSpPr>
                  <p:spPr>
                    <a:xfrm>
                      <a:off x="4867588" y="5606306"/>
                      <a:ext cx="406012"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grpSp>
              <p:nvGrpSpPr>
                <p:cNvPr id="107" name="Group 106"/>
                <p:cNvGrpSpPr/>
                <p:nvPr/>
              </p:nvGrpSpPr>
              <p:grpSpPr>
                <a:xfrm>
                  <a:off x="3874207" y="3712103"/>
                  <a:ext cx="433887" cy="414797"/>
                  <a:chOff x="4853651" y="5376175"/>
                  <a:chExt cx="433887" cy="414797"/>
                </a:xfrm>
              </p:grpSpPr>
              <p:grpSp>
                <p:nvGrpSpPr>
                  <p:cNvPr id="108" name="Group 107"/>
                  <p:cNvGrpSpPr/>
                  <p:nvPr/>
                </p:nvGrpSpPr>
                <p:grpSpPr>
                  <a:xfrm>
                    <a:off x="4853651" y="5376175"/>
                    <a:ext cx="433887" cy="201561"/>
                    <a:chOff x="4853651" y="5376175"/>
                    <a:chExt cx="433887" cy="201561"/>
                  </a:xfrm>
                </p:grpSpPr>
                <p:sp>
                  <p:nvSpPr>
                    <p:cNvPr id="112" name="Snip Same Side Corner Rectangle 111"/>
                    <p:cNvSpPr/>
                    <p:nvPr/>
                  </p:nvSpPr>
                  <p:spPr bwMode="auto">
                    <a:xfrm>
                      <a:off x="4853651" y="5376175"/>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3" name="TextBox 112"/>
                    <p:cNvSpPr txBox="1"/>
                    <p:nvPr/>
                  </p:nvSpPr>
                  <p:spPr>
                    <a:xfrm>
                      <a:off x="4872965" y="5393070"/>
                      <a:ext cx="393168"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nvGrpSpPr>
                  <p:cNvPr id="109" name="Group 108"/>
                  <p:cNvGrpSpPr/>
                  <p:nvPr/>
                </p:nvGrpSpPr>
                <p:grpSpPr>
                  <a:xfrm>
                    <a:off x="4853651" y="5606306"/>
                    <a:ext cx="433887" cy="184666"/>
                    <a:chOff x="4853651" y="5606306"/>
                    <a:chExt cx="433887" cy="184666"/>
                  </a:xfrm>
                </p:grpSpPr>
                <p:sp>
                  <p:nvSpPr>
                    <p:cNvPr id="110" name="Snip Same Side Corner Rectangle 109"/>
                    <p:cNvSpPr/>
                    <p:nvPr/>
                  </p:nvSpPr>
                  <p:spPr bwMode="auto">
                    <a:xfrm>
                      <a:off x="4853651" y="5608887"/>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1" name="TextBox 110"/>
                    <p:cNvSpPr txBox="1"/>
                    <p:nvPr/>
                  </p:nvSpPr>
                  <p:spPr>
                    <a:xfrm>
                      <a:off x="4867588" y="5606306"/>
                      <a:ext cx="406012"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grpSp>
          <p:sp>
            <p:nvSpPr>
              <p:cNvPr id="105" name="Round Diagonal Corner Rectangle 104"/>
              <p:cNvSpPr/>
              <p:nvPr/>
            </p:nvSpPr>
            <p:spPr bwMode="auto">
              <a:xfrm>
                <a:off x="3797055" y="2858819"/>
                <a:ext cx="641595" cy="2171994"/>
              </a:xfrm>
              <a:prstGeom prst="round2DiagRect">
                <a:avLst/>
              </a:prstGeom>
              <a:noFill/>
              <a:ln w="12700" cmpd="dbl">
                <a:solidFill>
                  <a:schemeClr val="accent3">
                    <a:lumMod val="60000"/>
                    <a:lumOff val="40000"/>
                  </a:schemeClr>
                </a:solidFill>
                <a:round/>
                <a:headEnd/>
                <a:tailEnd/>
              </a:ln>
            </p:spPr>
            <p:txBody>
              <a:bodyPr rtlCol="0" anchor="ctr"/>
              <a:lstStyle/>
              <a:p>
                <a:pPr algn="ctr"/>
                <a:endParaRPr lang="en-US" dirty="0"/>
              </a:p>
            </p:txBody>
          </p:sp>
        </p:grpSp>
        <p:grpSp>
          <p:nvGrpSpPr>
            <p:cNvPr id="122" name="Group 121"/>
            <p:cNvGrpSpPr/>
            <p:nvPr/>
          </p:nvGrpSpPr>
          <p:grpSpPr>
            <a:xfrm>
              <a:off x="4922803" y="4150093"/>
              <a:ext cx="1025192" cy="2171994"/>
              <a:chOff x="4756188" y="1854058"/>
              <a:chExt cx="1025192" cy="2171994"/>
            </a:xfrm>
          </p:grpSpPr>
          <p:sp>
            <p:nvSpPr>
              <p:cNvPr id="123" name="Snip Diagonal Corner Rectangle 122"/>
              <p:cNvSpPr/>
              <p:nvPr/>
            </p:nvSpPr>
            <p:spPr bwMode="auto">
              <a:xfrm>
                <a:off x="4844753" y="1854058"/>
                <a:ext cx="813648" cy="2171994"/>
              </a:xfrm>
              <a:prstGeom prst="snip2DiagRect">
                <a:avLst/>
              </a:prstGeom>
              <a:noFill/>
              <a:ln w="12700">
                <a:solidFill>
                  <a:schemeClr val="accent3">
                    <a:lumMod val="60000"/>
                    <a:lumOff val="40000"/>
                  </a:schemeClr>
                </a:solidFill>
                <a:round/>
                <a:headEnd/>
                <a:tailEnd/>
              </a:ln>
            </p:spPr>
            <p:txBody>
              <a:bodyPr rtlCol="0" anchor="ctr"/>
              <a:lstStyle/>
              <a:p>
                <a:pPr algn="ctr"/>
                <a:endParaRPr lang="en-US" dirty="0"/>
              </a:p>
            </p:txBody>
          </p:sp>
          <p:sp>
            <p:nvSpPr>
              <p:cNvPr id="124" name="TextBox 123"/>
              <p:cNvSpPr txBox="1"/>
              <p:nvPr/>
            </p:nvSpPr>
            <p:spPr>
              <a:xfrm>
                <a:off x="4816049" y="2391527"/>
                <a:ext cx="813648" cy="369332"/>
              </a:xfrm>
              <a:prstGeom prst="rect">
                <a:avLst/>
              </a:prstGeom>
              <a:noFill/>
            </p:spPr>
            <p:txBody>
              <a:bodyPr wrap="square" rtlCol="0">
                <a:spAutoFit/>
              </a:bodyPr>
              <a:lstStyle/>
              <a:p>
                <a:pPr algn="ctr"/>
                <a:r>
                  <a:rPr lang="en-US" dirty="0"/>
                  <a:t>ETL</a:t>
                </a:r>
              </a:p>
            </p:txBody>
          </p:sp>
          <p:sp>
            <p:nvSpPr>
              <p:cNvPr id="125" name="TextBox 124"/>
              <p:cNvSpPr txBox="1"/>
              <p:nvPr/>
            </p:nvSpPr>
            <p:spPr>
              <a:xfrm>
                <a:off x="4756188" y="2765516"/>
                <a:ext cx="1025192" cy="553998"/>
              </a:xfrm>
              <a:prstGeom prst="rect">
                <a:avLst/>
              </a:prstGeom>
              <a:noFill/>
            </p:spPr>
            <p:txBody>
              <a:bodyPr wrap="square" rtlCol="0">
                <a:spAutoFit/>
              </a:bodyPr>
              <a:lstStyle/>
              <a:p>
                <a:pPr algn="ctr"/>
                <a:r>
                  <a:rPr lang="en-US" sz="1000" dirty="0"/>
                  <a:t>Extraction</a:t>
                </a:r>
              </a:p>
              <a:p>
                <a:pPr algn="ctr"/>
                <a:r>
                  <a:rPr lang="en-US" sz="1000" dirty="0"/>
                  <a:t>Transformation</a:t>
                </a:r>
              </a:p>
              <a:p>
                <a:pPr algn="ctr"/>
                <a:r>
                  <a:rPr lang="en-US" sz="1000" dirty="0"/>
                  <a:t>Loading</a:t>
                </a:r>
              </a:p>
            </p:txBody>
          </p:sp>
        </p:grpSp>
        <p:sp>
          <p:nvSpPr>
            <p:cNvPr id="126" name="Down Arrow 125"/>
            <p:cNvSpPr/>
            <p:nvPr/>
          </p:nvSpPr>
          <p:spPr bwMode="auto">
            <a:xfrm rot="16200000">
              <a:off x="4687852" y="5163479"/>
              <a:ext cx="176143" cy="284932"/>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7" name="Down Arrow 126"/>
            <p:cNvSpPr/>
            <p:nvPr/>
          </p:nvSpPr>
          <p:spPr bwMode="auto">
            <a:xfrm rot="16200000">
              <a:off x="6048260" y="5046361"/>
              <a:ext cx="201145" cy="447190"/>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8" name="Down Arrow 127"/>
            <p:cNvSpPr/>
            <p:nvPr/>
          </p:nvSpPr>
          <p:spPr bwMode="auto">
            <a:xfrm rot="16200000">
              <a:off x="8750613" y="4893244"/>
              <a:ext cx="318092" cy="660376"/>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9" name="TextBox 128"/>
            <p:cNvSpPr txBox="1"/>
            <p:nvPr/>
          </p:nvSpPr>
          <p:spPr>
            <a:xfrm>
              <a:off x="8471583" y="5394017"/>
              <a:ext cx="979858" cy="461665"/>
            </a:xfrm>
            <a:prstGeom prst="rect">
              <a:avLst/>
            </a:prstGeom>
            <a:noFill/>
          </p:spPr>
          <p:txBody>
            <a:bodyPr wrap="square" rtlCol="0">
              <a:spAutoFit/>
            </a:bodyPr>
            <a:lstStyle/>
            <a:p>
              <a:pPr algn="ctr"/>
              <a:r>
                <a:rPr lang="en-US" sz="1200" dirty="0"/>
                <a:t>  To dashboards</a:t>
              </a:r>
            </a:p>
          </p:txBody>
        </p:sp>
        <p:grpSp>
          <p:nvGrpSpPr>
            <p:cNvPr id="130" name="Group 129"/>
            <p:cNvGrpSpPr/>
            <p:nvPr/>
          </p:nvGrpSpPr>
          <p:grpSpPr>
            <a:xfrm>
              <a:off x="6442483" y="4063141"/>
              <a:ext cx="1877775" cy="2280454"/>
              <a:chOff x="6235791" y="1794615"/>
              <a:chExt cx="1524098" cy="2266209"/>
            </a:xfrm>
          </p:grpSpPr>
          <p:sp>
            <p:nvSpPr>
              <p:cNvPr id="131" name="Flowchart: Magnetic Disk 130"/>
              <p:cNvSpPr/>
              <p:nvPr/>
            </p:nvSpPr>
            <p:spPr bwMode="auto">
              <a:xfrm>
                <a:off x="6261823" y="1794615"/>
                <a:ext cx="1489243" cy="2266209"/>
              </a:xfrm>
              <a:prstGeom prst="flowChartMagneticDisk">
                <a:avLst/>
              </a:prstGeom>
              <a:solidFill>
                <a:srgbClr val="C00000">
                  <a:alpha val="42000"/>
                </a:srgbClr>
              </a:solidFill>
              <a:ln w="12700">
                <a:solidFill>
                  <a:schemeClr val="bg1">
                    <a:lumMod val="95000"/>
                  </a:schemeClr>
                </a:solidFill>
                <a:round/>
                <a:headEnd/>
                <a:tailEnd/>
              </a:ln>
            </p:spPr>
            <p:txBody>
              <a:bodyPr rtlCol="0" anchor="ctr"/>
              <a:lstStyle/>
              <a:p>
                <a:pPr algn="ctr"/>
                <a:endParaRPr lang="en-US" sz="900" dirty="0"/>
              </a:p>
            </p:txBody>
          </p:sp>
          <p:grpSp>
            <p:nvGrpSpPr>
              <p:cNvPr id="132" name="Group 131"/>
              <p:cNvGrpSpPr/>
              <p:nvPr/>
            </p:nvGrpSpPr>
            <p:grpSpPr>
              <a:xfrm>
                <a:off x="6462010" y="3016494"/>
                <a:ext cx="1152716" cy="488246"/>
                <a:chOff x="5436069" y="4397651"/>
                <a:chExt cx="899039" cy="175222"/>
              </a:xfrm>
            </p:grpSpPr>
            <p:pic>
              <p:nvPicPr>
                <p:cNvPr id="139" name="Picture 138"/>
                <p:cNvPicPr>
                  <a:picLocks noChangeAspect="1"/>
                </p:cNvPicPr>
                <p:nvPr/>
              </p:nvPicPr>
              <p:blipFill>
                <a:blip r:embed="rId11">
                  <a:duotone>
                    <a:prstClr val="black"/>
                    <a:schemeClr val="accent6">
                      <a:lumMod val="50000"/>
                      <a:tint val="45000"/>
                      <a:satMod val="400000"/>
                    </a:schemeClr>
                  </a:duotone>
                </a:blip>
                <a:stretch>
                  <a:fillRect/>
                </a:stretch>
              </p:blipFill>
              <p:spPr>
                <a:xfrm>
                  <a:off x="5436069" y="4470962"/>
                  <a:ext cx="189959" cy="101911"/>
                </a:xfrm>
                <a:prstGeom prst="rect">
                  <a:avLst/>
                </a:prstGeom>
              </p:spPr>
            </p:pic>
            <p:pic>
              <p:nvPicPr>
                <p:cNvPr id="140" name="Picture 139"/>
                <p:cNvPicPr>
                  <a:picLocks noChangeAspect="1"/>
                </p:cNvPicPr>
                <p:nvPr/>
              </p:nvPicPr>
              <p:blipFill>
                <a:blip r:embed="rId11">
                  <a:duotone>
                    <a:prstClr val="black"/>
                    <a:schemeClr val="accent6">
                      <a:lumMod val="50000"/>
                      <a:tint val="45000"/>
                      <a:satMod val="400000"/>
                    </a:schemeClr>
                  </a:duotone>
                </a:blip>
                <a:stretch>
                  <a:fillRect/>
                </a:stretch>
              </p:blipFill>
              <p:spPr>
                <a:xfrm>
                  <a:off x="6145149" y="4476753"/>
                  <a:ext cx="189959" cy="94980"/>
                </a:xfrm>
                <a:prstGeom prst="rect">
                  <a:avLst/>
                </a:prstGeom>
              </p:spPr>
            </p:pic>
            <p:pic>
              <p:nvPicPr>
                <p:cNvPr id="141" name="Picture 140"/>
                <p:cNvPicPr>
                  <a:picLocks noChangeAspect="1"/>
                </p:cNvPicPr>
                <p:nvPr/>
              </p:nvPicPr>
              <p:blipFill>
                <a:blip r:embed="rId11">
                  <a:duotone>
                    <a:prstClr val="black"/>
                    <a:schemeClr val="accent6">
                      <a:lumMod val="50000"/>
                      <a:tint val="45000"/>
                      <a:satMod val="400000"/>
                    </a:schemeClr>
                  </a:duotone>
                </a:blip>
                <a:stretch>
                  <a:fillRect/>
                </a:stretch>
              </p:blipFill>
              <p:spPr>
                <a:xfrm>
                  <a:off x="5765155" y="4397651"/>
                  <a:ext cx="189959" cy="91180"/>
                </a:xfrm>
                <a:prstGeom prst="rect">
                  <a:avLst/>
                </a:prstGeom>
              </p:spPr>
            </p:pic>
          </p:grpSp>
          <p:pic>
            <p:nvPicPr>
              <p:cNvPr id="133" name="Picture 132"/>
              <p:cNvPicPr>
                <a:picLocks noChangeAspect="1"/>
              </p:cNvPicPr>
              <p:nvPr/>
            </p:nvPicPr>
            <p:blipFill>
              <a:blip r:embed="rId11">
                <a:duotone>
                  <a:prstClr val="black"/>
                  <a:schemeClr val="tx2">
                    <a:tint val="45000"/>
                    <a:satMod val="400000"/>
                  </a:schemeClr>
                </a:duotone>
              </a:blip>
              <a:stretch>
                <a:fillRect/>
              </a:stretch>
            </p:blipFill>
            <p:spPr>
              <a:xfrm>
                <a:off x="6782735" y="1873198"/>
                <a:ext cx="484104" cy="399112"/>
              </a:xfrm>
              <a:prstGeom prst="rect">
                <a:avLst/>
              </a:prstGeom>
            </p:spPr>
          </p:pic>
          <p:sp>
            <p:nvSpPr>
              <p:cNvPr id="134" name="TextBox 133"/>
              <p:cNvSpPr txBox="1"/>
              <p:nvPr/>
            </p:nvSpPr>
            <p:spPr>
              <a:xfrm>
                <a:off x="6883957" y="3494388"/>
                <a:ext cx="875932" cy="458781"/>
              </a:xfrm>
              <a:prstGeom prst="rect">
                <a:avLst/>
              </a:prstGeom>
              <a:noFill/>
            </p:spPr>
            <p:txBody>
              <a:bodyPr wrap="square" rtlCol="0">
                <a:spAutoFit/>
              </a:bodyPr>
              <a:lstStyle/>
              <a:p>
                <a:pPr algn="ctr"/>
                <a:r>
                  <a:rPr lang="en-US" sz="1200" dirty="0"/>
                  <a:t>Summary data</a:t>
                </a:r>
              </a:p>
            </p:txBody>
          </p:sp>
          <p:sp>
            <p:nvSpPr>
              <p:cNvPr id="135" name="TextBox 134"/>
              <p:cNvSpPr txBox="1"/>
              <p:nvPr/>
            </p:nvSpPr>
            <p:spPr>
              <a:xfrm>
                <a:off x="6675167" y="3224849"/>
                <a:ext cx="696005" cy="275269"/>
              </a:xfrm>
              <a:prstGeom prst="rect">
                <a:avLst/>
              </a:prstGeom>
              <a:noFill/>
            </p:spPr>
            <p:txBody>
              <a:bodyPr wrap="square" rtlCol="0">
                <a:spAutoFit/>
              </a:bodyPr>
              <a:lstStyle/>
              <a:p>
                <a:pPr algn="ctr"/>
                <a:r>
                  <a:rPr lang="en-US" sz="1200" dirty="0"/>
                  <a:t>Meta data</a:t>
                </a:r>
              </a:p>
            </p:txBody>
          </p:sp>
          <p:sp>
            <p:nvSpPr>
              <p:cNvPr id="136" name="TextBox 135"/>
              <p:cNvSpPr txBox="1"/>
              <p:nvPr/>
            </p:nvSpPr>
            <p:spPr>
              <a:xfrm>
                <a:off x="6235791" y="3504742"/>
                <a:ext cx="696005" cy="275269"/>
              </a:xfrm>
              <a:prstGeom prst="rect">
                <a:avLst/>
              </a:prstGeom>
              <a:noFill/>
            </p:spPr>
            <p:txBody>
              <a:bodyPr wrap="square" rtlCol="0">
                <a:spAutoFit/>
              </a:bodyPr>
              <a:lstStyle/>
              <a:p>
                <a:pPr algn="ctr"/>
                <a:r>
                  <a:rPr lang="en-US" sz="1200" dirty="0"/>
                  <a:t>Raw data</a:t>
                </a:r>
              </a:p>
            </p:txBody>
          </p:sp>
          <p:sp>
            <p:nvSpPr>
              <p:cNvPr id="137" name="TextBox 136"/>
              <p:cNvSpPr txBox="1"/>
              <p:nvPr/>
            </p:nvSpPr>
            <p:spPr>
              <a:xfrm>
                <a:off x="6624608" y="2260978"/>
                <a:ext cx="954455" cy="275269"/>
              </a:xfrm>
              <a:prstGeom prst="rect">
                <a:avLst/>
              </a:prstGeom>
              <a:noFill/>
            </p:spPr>
            <p:txBody>
              <a:bodyPr wrap="square" rtlCol="0">
                <a:spAutoFit/>
              </a:bodyPr>
              <a:lstStyle/>
              <a:p>
                <a:r>
                  <a:rPr lang="en-US" sz="1200" dirty="0"/>
                  <a:t>Historical data</a:t>
                </a:r>
              </a:p>
            </p:txBody>
          </p:sp>
          <p:cxnSp>
            <p:nvCxnSpPr>
              <p:cNvPr id="138" name="Straight Arrow Connector 137"/>
              <p:cNvCxnSpPr/>
              <p:nvPr/>
            </p:nvCxnSpPr>
            <p:spPr>
              <a:xfrm flipV="1">
                <a:off x="7006449" y="2645332"/>
                <a:ext cx="0" cy="26523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p:cNvSpPr txBox="1"/>
            <p:nvPr/>
          </p:nvSpPr>
          <p:spPr>
            <a:xfrm>
              <a:off x="3565989" y="6515734"/>
              <a:ext cx="996684"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Data Sources</a:t>
              </a:r>
            </a:p>
          </p:txBody>
        </p:sp>
        <p:sp>
          <p:nvSpPr>
            <p:cNvPr id="143" name="TextBox 142"/>
            <p:cNvSpPr txBox="1"/>
            <p:nvPr/>
          </p:nvSpPr>
          <p:spPr>
            <a:xfrm>
              <a:off x="4886547" y="6515718"/>
              <a:ext cx="1049776"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Staging tables</a:t>
              </a:r>
            </a:p>
          </p:txBody>
        </p:sp>
        <p:sp>
          <p:nvSpPr>
            <p:cNvPr id="144" name="TextBox 143"/>
            <p:cNvSpPr txBox="1"/>
            <p:nvPr/>
          </p:nvSpPr>
          <p:spPr>
            <a:xfrm>
              <a:off x="6965585" y="6429769"/>
              <a:ext cx="811376"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Data mart</a:t>
              </a:r>
            </a:p>
          </p:txBody>
        </p:sp>
        <p:sp>
          <p:nvSpPr>
            <p:cNvPr id="145" name="Rectangle 144"/>
            <p:cNvSpPr/>
            <p:nvPr/>
          </p:nvSpPr>
          <p:spPr>
            <a:xfrm>
              <a:off x="600827" y="3388190"/>
              <a:ext cx="2448619" cy="307777"/>
            </a:xfrm>
            <a:prstGeom prst="rect">
              <a:avLst/>
            </a:prstGeom>
          </p:spPr>
          <p:txBody>
            <a:bodyPr wrap="none">
              <a:spAutoFit/>
            </a:bodyPr>
            <a:lstStyle/>
            <a:p>
              <a:r>
                <a:rPr lang="en-US" sz="1400" b="1" dirty="0">
                  <a:solidFill>
                    <a:srgbClr val="002060"/>
                  </a:solidFill>
                </a:rPr>
                <a:t>Automated  Integrated System</a:t>
              </a:r>
            </a:p>
          </p:txBody>
        </p:sp>
        <p:sp>
          <p:nvSpPr>
            <p:cNvPr id="146" name="Rectangle 145"/>
            <p:cNvSpPr/>
            <p:nvPr/>
          </p:nvSpPr>
          <p:spPr>
            <a:xfrm>
              <a:off x="5011368" y="3377155"/>
              <a:ext cx="2301079" cy="307777"/>
            </a:xfrm>
            <a:prstGeom prst="rect">
              <a:avLst/>
            </a:prstGeom>
          </p:spPr>
          <p:txBody>
            <a:bodyPr wrap="none">
              <a:spAutoFit/>
            </a:bodyPr>
            <a:lstStyle/>
            <a:p>
              <a:r>
                <a:rPr lang="en-US" sz="1400" b="1" dirty="0">
                  <a:solidFill>
                    <a:srgbClr val="002060"/>
                  </a:solidFill>
                </a:rPr>
                <a:t>Enterprise Data Architecture</a:t>
              </a:r>
            </a:p>
          </p:txBody>
        </p:sp>
      </p:grpSp>
      <p:sp>
        <p:nvSpPr>
          <p:cNvPr id="147" name="Rectangle 146"/>
          <p:cNvSpPr/>
          <p:nvPr/>
        </p:nvSpPr>
        <p:spPr>
          <a:xfrm>
            <a:off x="9507426" y="3360561"/>
            <a:ext cx="2391617" cy="307777"/>
          </a:xfrm>
          <a:prstGeom prst="rect">
            <a:avLst/>
          </a:prstGeom>
        </p:spPr>
        <p:txBody>
          <a:bodyPr wrap="none">
            <a:spAutoFit/>
          </a:bodyPr>
          <a:lstStyle/>
          <a:p>
            <a:r>
              <a:rPr lang="en-US" sz="1400" b="1" dirty="0">
                <a:solidFill>
                  <a:srgbClr val="002060"/>
                </a:solidFill>
              </a:rPr>
              <a:t>Cloud-based reporting system</a:t>
            </a:r>
          </a:p>
        </p:txBody>
      </p:sp>
      <p:sp>
        <p:nvSpPr>
          <p:cNvPr id="83" name="TextBox 82"/>
          <p:cNvSpPr txBox="1"/>
          <p:nvPr/>
        </p:nvSpPr>
        <p:spPr>
          <a:xfrm>
            <a:off x="10418384" y="6505009"/>
            <a:ext cx="1496694" cy="369332"/>
          </a:xfrm>
          <a:prstGeom prst="rect">
            <a:avLst/>
          </a:prstGeom>
          <a:noFill/>
        </p:spPr>
        <p:txBody>
          <a:bodyPr wrap="square" rtlCol="0">
            <a:spAutoFit/>
          </a:bodyPr>
          <a:lstStyle/>
          <a:p>
            <a:r>
              <a:rPr lang="en-US" dirty="0">
                <a:solidFill>
                  <a:schemeClr val="tx2"/>
                </a:solidFill>
                <a:hlinkClick r:id="rId12" action="ppaction://hlinksldjump"/>
              </a:rPr>
              <a:t>View Details</a:t>
            </a:r>
            <a:endParaRPr lang="en-US" dirty="0">
              <a:solidFill>
                <a:schemeClr val="tx2"/>
              </a:solidFill>
            </a:endParaRPr>
          </a:p>
        </p:txBody>
      </p:sp>
      <p:sp>
        <p:nvSpPr>
          <p:cNvPr id="3" name="Title 2">
            <a:extLst>
              <a:ext uri="{FF2B5EF4-FFF2-40B4-BE49-F238E27FC236}">
                <a16:creationId xmlns:a16="http://schemas.microsoft.com/office/drawing/2014/main" id="{99317B7C-0170-4693-9B5B-1CC896EB1F28}"/>
              </a:ext>
            </a:extLst>
          </p:cNvPr>
          <p:cNvSpPr>
            <a:spLocks noGrp="1"/>
          </p:cNvSpPr>
          <p:nvPr>
            <p:ph type="title"/>
          </p:nvPr>
        </p:nvSpPr>
        <p:spPr/>
        <p:txBody>
          <a:bodyPr>
            <a:normAutofit/>
          </a:bodyPr>
          <a:lstStyle/>
          <a:p>
            <a:r>
              <a:rPr lang="en-US" dirty="0"/>
              <a:t>Case Study 4: Integrated platform for tracking digital metrics</a:t>
            </a:r>
          </a:p>
        </p:txBody>
      </p:sp>
      <p:sp>
        <p:nvSpPr>
          <p:cNvPr id="4" name="Footer Placeholder 3">
            <a:extLst>
              <a:ext uri="{FF2B5EF4-FFF2-40B4-BE49-F238E27FC236}">
                <a16:creationId xmlns:a16="http://schemas.microsoft.com/office/drawing/2014/main" id="{4784AFE5-4A5A-4AC2-ADD3-E0FA004A2A42}"/>
              </a:ext>
            </a:extLst>
          </p:cNvPr>
          <p:cNvSpPr>
            <a:spLocks noGrp="1"/>
          </p:cNvSpPr>
          <p:nvPr>
            <p:ph type="ftr" sz="quarter" idx="11"/>
          </p:nvPr>
        </p:nvSpPr>
        <p:spPr/>
        <p:txBody>
          <a:bodyPr/>
          <a:lstStyle/>
          <a:p>
            <a:r>
              <a:rPr lang="en-US" dirty="0"/>
              <a:t>© LatentView Analytics. Confidential</a:t>
            </a:r>
          </a:p>
        </p:txBody>
      </p:sp>
      <p:sp>
        <p:nvSpPr>
          <p:cNvPr id="5" name="Slide Number Placeholder 4">
            <a:extLst>
              <a:ext uri="{FF2B5EF4-FFF2-40B4-BE49-F238E27FC236}">
                <a16:creationId xmlns:a16="http://schemas.microsoft.com/office/drawing/2014/main" id="{EB5A27D1-FB72-4BE4-A5DE-A2E803D1A7F6}"/>
              </a:ext>
            </a:extLst>
          </p:cNvPr>
          <p:cNvSpPr>
            <a:spLocks noGrp="1"/>
          </p:cNvSpPr>
          <p:nvPr>
            <p:ph type="sldNum" sz="quarter" idx="12"/>
          </p:nvPr>
        </p:nvSpPr>
        <p:spPr/>
        <p:txBody>
          <a:bodyPr/>
          <a:lstStyle/>
          <a:p>
            <a:fld id="{A0C1D9D2-9780-41B5-B48D-9BB1413BC614}" type="slidenum">
              <a:rPr lang="en-US" smtClean="0"/>
              <a:pPr/>
              <a:t>45</a:t>
            </a:fld>
            <a:endParaRPr lang="en-US" dirty="0"/>
          </a:p>
        </p:txBody>
      </p:sp>
    </p:spTree>
    <p:extLst>
      <p:ext uri="{BB962C8B-B14F-4D97-AF65-F5344CB8AC3E}">
        <p14:creationId xmlns:p14="http://schemas.microsoft.com/office/powerpoint/2010/main" val="161372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Appendix</a:t>
            </a:r>
            <a:endParaRPr lang="en-US" sz="4400" dirty="0">
              <a:solidFill>
                <a:schemeClr val="bg1"/>
              </a:solidFill>
            </a:endParaRPr>
          </a:p>
        </p:txBody>
      </p:sp>
    </p:spTree>
    <p:extLst>
      <p:ext uri="{BB962C8B-B14F-4D97-AF65-F5344CB8AC3E}">
        <p14:creationId xmlns:p14="http://schemas.microsoft.com/office/powerpoint/2010/main" val="4209984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4" name="Slide Number Placeholder 3">
            <a:extLst>
              <a:ext uri="{FF2B5EF4-FFF2-40B4-BE49-F238E27FC236}">
                <a16:creationId xmlns:a16="http://schemas.microsoft.com/office/drawing/2014/main" id="{596FE373-C838-45E5-B923-510D3EBD63A9}"/>
              </a:ext>
            </a:extLst>
          </p:cNvPr>
          <p:cNvSpPr>
            <a:spLocks noGrp="1"/>
          </p:cNvSpPr>
          <p:nvPr>
            <p:ph type="sldNum" sz="quarter" idx="12"/>
          </p:nvPr>
        </p:nvSpPr>
        <p:spPr/>
        <p:txBody>
          <a:bodyPr/>
          <a:lstStyle/>
          <a:p>
            <a:fld id="{6CD9AD5F-3CCE-084D-84D8-4A35232D3779}" type="slidenum">
              <a:rPr lang="en-US" smtClean="0"/>
              <a:pPr/>
              <a:t>47</a:t>
            </a:fld>
            <a:endParaRPr lang="en-US" dirty="0"/>
          </a:p>
        </p:txBody>
      </p:sp>
      <p:sp>
        <p:nvSpPr>
          <p:cNvPr id="2" name="Title 1">
            <a:extLst>
              <a:ext uri="{FF2B5EF4-FFF2-40B4-BE49-F238E27FC236}">
                <a16:creationId xmlns:a16="http://schemas.microsoft.com/office/drawing/2014/main" id="{3B6FB99C-EC39-4AAB-8A26-4A217809BAB7}"/>
              </a:ext>
            </a:extLst>
          </p:cNvPr>
          <p:cNvSpPr>
            <a:spLocks noGrp="1"/>
          </p:cNvSpPr>
          <p:nvPr>
            <p:ph type="title"/>
          </p:nvPr>
        </p:nvSpPr>
        <p:spPr/>
        <p:txBody>
          <a:bodyPr/>
          <a:lstStyle/>
          <a:p>
            <a:r>
              <a:rPr lang="en-US" dirty="0"/>
              <a:t>Comparison of Technology Options for the Proposed Solution</a:t>
            </a:r>
          </a:p>
        </p:txBody>
      </p:sp>
      <p:graphicFrame>
        <p:nvGraphicFramePr>
          <p:cNvPr id="6" name="Table 5"/>
          <p:cNvGraphicFramePr>
            <a:graphicFrameLocks noGrp="1"/>
          </p:cNvGraphicFramePr>
          <p:nvPr>
            <p:extLst>
              <p:ext uri="{D42A27DB-BD31-4B8C-83A1-F6EECF244321}">
                <p14:modId xmlns:p14="http://schemas.microsoft.com/office/powerpoint/2010/main" val="2185439588"/>
              </p:ext>
            </p:extLst>
          </p:nvPr>
        </p:nvGraphicFramePr>
        <p:xfrm>
          <a:off x="707923" y="938749"/>
          <a:ext cx="10840064" cy="1645920"/>
        </p:xfrm>
        <a:graphic>
          <a:graphicData uri="http://schemas.openxmlformats.org/drawingml/2006/table">
            <a:tbl>
              <a:tblPr>
                <a:tableStyleId>{284E427A-3D55-4303-BF80-6455036E1DE7}</a:tableStyleId>
              </a:tblPr>
              <a:tblGrid>
                <a:gridCol w="2710016">
                  <a:extLst>
                    <a:ext uri="{9D8B030D-6E8A-4147-A177-3AD203B41FA5}">
                      <a16:colId xmlns:a16="http://schemas.microsoft.com/office/drawing/2014/main" val="20000"/>
                    </a:ext>
                  </a:extLst>
                </a:gridCol>
                <a:gridCol w="2710016">
                  <a:extLst>
                    <a:ext uri="{9D8B030D-6E8A-4147-A177-3AD203B41FA5}">
                      <a16:colId xmlns:a16="http://schemas.microsoft.com/office/drawing/2014/main" val="20001"/>
                    </a:ext>
                  </a:extLst>
                </a:gridCol>
                <a:gridCol w="2710016">
                  <a:extLst>
                    <a:ext uri="{9D8B030D-6E8A-4147-A177-3AD203B41FA5}">
                      <a16:colId xmlns:a16="http://schemas.microsoft.com/office/drawing/2014/main" val="20002"/>
                    </a:ext>
                  </a:extLst>
                </a:gridCol>
                <a:gridCol w="2710016">
                  <a:extLst>
                    <a:ext uri="{9D8B030D-6E8A-4147-A177-3AD203B41FA5}">
                      <a16:colId xmlns:a16="http://schemas.microsoft.com/office/drawing/2014/main" val="20003"/>
                    </a:ext>
                  </a:extLst>
                </a:gridCol>
              </a:tblGrid>
              <a:tr h="226374">
                <a:tc>
                  <a:txBody>
                    <a:bodyPr/>
                    <a:lstStyle/>
                    <a:p>
                      <a:pPr rtl="0" fontAlgn="b"/>
                      <a:r>
                        <a:rPr lang="en-US" b="1" dirty="0">
                          <a:solidFill>
                            <a:schemeClr val="bg1"/>
                          </a:solidFill>
                          <a:effectLst/>
                        </a:rPr>
                        <a:t>Metrics Foundry Options</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algn="ctr" rtl="0" fontAlgn="b"/>
                      <a:r>
                        <a:rPr lang="en-US" b="1" dirty="0">
                          <a:solidFill>
                            <a:schemeClr val="bg1"/>
                          </a:solidFill>
                          <a:effectLst/>
                        </a:rPr>
                        <a:t>JSON Based Storage</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algn="ctr" rtl="0" fontAlgn="b"/>
                      <a:r>
                        <a:rPr lang="en-US" b="1" dirty="0">
                          <a:solidFill>
                            <a:schemeClr val="bg1"/>
                          </a:solidFill>
                          <a:effectLst/>
                        </a:rPr>
                        <a:t>Field Level Editing</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algn="ctr" rtl="0" fontAlgn="b"/>
                      <a:r>
                        <a:rPr lang="en-US" b="1" dirty="0">
                          <a:solidFill>
                            <a:schemeClr val="bg1"/>
                          </a:solidFill>
                          <a:effectLst/>
                        </a:rPr>
                        <a:t>Search API</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extLst>
                  <a:ext uri="{0D108BD9-81ED-4DB2-BD59-A6C34878D82A}">
                    <a16:rowId xmlns:a16="http://schemas.microsoft.com/office/drawing/2014/main" val="10000"/>
                  </a:ext>
                </a:extLst>
              </a:tr>
              <a:tr h="267607">
                <a:tc>
                  <a:txBody>
                    <a:bodyPr/>
                    <a:lstStyle/>
                    <a:p>
                      <a:pPr rtl="0" fontAlgn="b"/>
                      <a:r>
                        <a:rPr lang="en-US" dirty="0">
                          <a:effectLst/>
                        </a:rPr>
                        <a:t>File based</a:t>
                      </a:r>
                      <a:endParaRPr lang="en-US" b="1"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67607">
                <a:tc>
                  <a:txBody>
                    <a:bodyPr/>
                    <a:lstStyle/>
                    <a:p>
                      <a:pPr rtl="0" fontAlgn="b"/>
                      <a:r>
                        <a:rPr lang="en-US" dirty="0">
                          <a:effectLst/>
                        </a:rPr>
                        <a:t>Redis</a:t>
                      </a:r>
                      <a:endParaRPr lang="en-US" b="1"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0">
                <a:tc>
                  <a:txBody>
                    <a:bodyPr/>
                    <a:lstStyle/>
                    <a:p>
                      <a:pPr rtl="0" fontAlgn="b"/>
                      <a:r>
                        <a:rPr lang="en-US" dirty="0">
                          <a:effectLst/>
                        </a:rPr>
                        <a:t>DynamoDB</a:t>
                      </a:r>
                      <a:endParaRPr lang="en-US" b="1"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267607">
                <a:tc>
                  <a:txBody>
                    <a:bodyPr/>
                    <a:lstStyle/>
                    <a:p>
                      <a:pPr rtl="0" fontAlgn="b"/>
                      <a:r>
                        <a:rPr lang="en-US" b="1" dirty="0">
                          <a:effectLst/>
                        </a:rPr>
                        <a:t>Elastic Search - Preferred</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Yes</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34993446"/>
              </p:ext>
            </p:extLst>
          </p:nvPr>
        </p:nvGraphicFramePr>
        <p:xfrm>
          <a:off x="707923" y="3128770"/>
          <a:ext cx="10840064" cy="1198880"/>
        </p:xfrm>
        <a:graphic>
          <a:graphicData uri="http://schemas.openxmlformats.org/drawingml/2006/table">
            <a:tbl>
              <a:tblPr/>
              <a:tblGrid>
                <a:gridCol w="2710016">
                  <a:extLst>
                    <a:ext uri="{9D8B030D-6E8A-4147-A177-3AD203B41FA5}">
                      <a16:colId xmlns:a16="http://schemas.microsoft.com/office/drawing/2014/main" val="20000"/>
                    </a:ext>
                  </a:extLst>
                </a:gridCol>
                <a:gridCol w="2710016">
                  <a:extLst>
                    <a:ext uri="{9D8B030D-6E8A-4147-A177-3AD203B41FA5}">
                      <a16:colId xmlns:a16="http://schemas.microsoft.com/office/drawing/2014/main" val="20001"/>
                    </a:ext>
                  </a:extLst>
                </a:gridCol>
                <a:gridCol w="2710016">
                  <a:extLst>
                    <a:ext uri="{9D8B030D-6E8A-4147-A177-3AD203B41FA5}">
                      <a16:colId xmlns:a16="http://schemas.microsoft.com/office/drawing/2014/main" val="20002"/>
                    </a:ext>
                  </a:extLst>
                </a:gridCol>
                <a:gridCol w="2710016">
                  <a:extLst>
                    <a:ext uri="{9D8B030D-6E8A-4147-A177-3AD203B41FA5}">
                      <a16:colId xmlns:a16="http://schemas.microsoft.com/office/drawing/2014/main" val="20003"/>
                    </a:ext>
                  </a:extLst>
                </a:gridCol>
              </a:tblGrid>
              <a:tr h="133350">
                <a:tc>
                  <a:txBody>
                    <a:bodyPr/>
                    <a:lstStyle/>
                    <a:p>
                      <a:pPr marL="0" algn="l" defTabSz="914400" rtl="0" eaLnBrk="1" fontAlgn="b" latinLnBrk="0" hangingPunct="1"/>
                      <a:r>
                        <a:rPr lang="en-US" sz="1800" b="1" kern="1200" dirty="0">
                          <a:solidFill>
                            <a:schemeClr val="bg1"/>
                          </a:solidFill>
                          <a:effectLst/>
                          <a:latin typeface="+mn-lt"/>
                          <a:ea typeface="+mn-ea"/>
                          <a:cs typeface="+mn-cs"/>
                        </a:rPr>
                        <a:t>ETL Options</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Programmatic</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Scheduling &amp; Orchestration</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UI</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extLst>
                  <a:ext uri="{0D108BD9-81ED-4DB2-BD59-A6C34878D82A}">
                    <a16:rowId xmlns:a16="http://schemas.microsoft.com/office/drawing/2014/main" val="10000"/>
                  </a:ext>
                </a:extLst>
              </a:tr>
              <a:tr h="133350">
                <a:tc>
                  <a:txBody>
                    <a:bodyPr/>
                    <a:lstStyle/>
                    <a:p>
                      <a:pPr rtl="0" fontAlgn="b"/>
                      <a:r>
                        <a:rPr lang="en-US" b="0" dirty="0">
                          <a:effectLst/>
                        </a:rPr>
                        <a:t>Azkaban</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3350">
                <a:tc>
                  <a:txBody>
                    <a:bodyPr/>
                    <a:lstStyle/>
                    <a:p>
                      <a:pPr rtl="0" fontAlgn="b"/>
                      <a:r>
                        <a:rPr lang="en-US" b="0" dirty="0">
                          <a:effectLst/>
                        </a:rPr>
                        <a:t>Luigi</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a:t>
                      </a:r>
                      <a:r>
                        <a:rPr lang="en-US" dirty="0">
                          <a:effectLst/>
                        </a:rPr>
                        <a:t>es</a:t>
                      </a:r>
                      <a:endParaRPr lang="tr-TR" dirty="0">
                        <a:effectLst/>
                      </a:endParaRP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en-US" dirty="0">
                          <a:effectLst/>
                        </a:rPr>
                        <a:t>No</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133350">
                <a:tc>
                  <a:txBody>
                    <a:bodyPr/>
                    <a:lstStyle/>
                    <a:p>
                      <a:pPr rtl="0" fontAlgn="b"/>
                      <a:r>
                        <a:rPr lang="en-US" b="1" dirty="0">
                          <a:effectLst/>
                        </a:rPr>
                        <a:t>Airflow - Preferred</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a:t>
                      </a:r>
                      <a:r>
                        <a:rPr lang="en-US" dirty="0">
                          <a:effectLst/>
                        </a:rPr>
                        <a:t>es</a:t>
                      </a:r>
                      <a:endParaRPr lang="tr-TR" dirty="0">
                        <a:effectLst/>
                      </a:endParaRP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a:t>
                      </a:r>
                      <a:r>
                        <a:rPr lang="en-US" dirty="0">
                          <a:effectLst/>
                        </a:rPr>
                        <a:t>es</a:t>
                      </a:r>
                      <a:endParaRPr lang="tr-TR" dirty="0">
                        <a:effectLst/>
                      </a:endParaRP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32045413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9887060"/>
              </p:ext>
            </p:extLst>
          </p:nvPr>
        </p:nvGraphicFramePr>
        <p:xfrm>
          <a:off x="707924" y="5019071"/>
          <a:ext cx="10840062" cy="899160"/>
        </p:xfrm>
        <a:graphic>
          <a:graphicData uri="http://schemas.openxmlformats.org/drawingml/2006/table">
            <a:tbl>
              <a:tblPr/>
              <a:tblGrid>
                <a:gridCol w="3613354">
                  <a:extLst>
                    <a:ext uri="{9D8B030D-6E8A-4147-A177-3AD203B41FA5}">
                      <a16:colId xmlns:a16="http://schemas.microsoft.com/office/drawing/2014/main" val="20000"/>
                    </a:ext>
                  </a:extLst>
                </a:gridCol>
                <a:gridCol w="3613354">
                  <a:extLst>
                    <a:ext uri="{9D8B030D-6E8A-4147-A177-3AD203B41FA5}">
                      <a16:colId xmlns:a16="http://schemas.microsoft.com/office/drawing/2014/main" val="20001"/>
                    </a:ext>
                  </a:extLst>
                </a:gridCol>
                <a:gridCol w="3613354">
                  <a:extLst>
                    <a:ext uri="{9D8B030D-6E8A-4147-A177-3AD203B41FA5}">
                      <a16:colId xmlns:a16="http://schemas.microsoft.com/office/drawing/2014/main" val="20002"/>
                    </a:ext>
                  </a:extLst>
                </a:gridCol>
              </a:tblGrid>
              <a:tr h="133350">
                <a:tc>
                  <a:txBody>
                    <a:bodyPr/>
                    <a:lstStyle/>
                    <a:p>
                      <a:pPr marL="0" algn="l" defTabSz="914400" rtl="0" eaLnBrk="1" fontAlgn="b" latinLnBrk="0" hangingPunct="1"/>
                      <a:r>
                        <a:rPr lang="en-US" sz="1800" b="1" kern="1200" dirty="0">
                          <a:solidFill>
                            <a:schemeClr val="bg1"/>
                          </a:solidFill>
                          <a:effectLst/>
                          <a:latin typeface="+mn-lt"/>
                          <a:ea typeface="+mn-ea"/>
                          <a:cs typeface="+mn-cs"/>
                        </a:rPr>
                        <a:t>Data Mart Options</a:t>
                      </a:r>
                    </a:p>
                  </a:txBody>
                  <a:tcPr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Scale up/down on Demand</a:t>
                      </a:r>
                    </a:p>
                  </a:txBody>
                  <a:tcPr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Access Control</a:t>
                      </a:r>
                    </a:p>
                  </a:txBody>
                  <a:tcPr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extLst>
                  <a:ext uri="{0D108BD9-81ED-4DB2-BD59-A6C34878D82A}">
                    <a16:rowId xmlns:a16="http://schemas.microsoft.com/office/drawing/2014/main" val="10000"/>
                  </a:ext>
                </a:extLst>
              </a:tr>
              <a:tr h="133350">
                <a:tc>
                  <a:txBody>
                    <a:bodyPr/>
                    <a:lstStyle/>
                    <a:p>
                      <a:pPr rtl="0" fontAlgn="b"/>
                      <a:r>
                        <a:rPr lang="en-US" dirty="0">
                          <a:effectLst/>
                        </a:rPr>
                        <a:t>Hive</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en-US" dirty="0">
                          <a:effectLst/>
                        </a:rPr>
                        <a:t>No</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133350">
                <a:tc>
                  <a:txBody>
                    <a:bodyPr/>
                    <a:lstStyle/>
                    <a:p>
                      <a:pPr rtl="0" fontAlgn="b"/>
                      <a:r>
                        <a:rPr lang="en-US" b="1" dirty="0">
                          <a:effectLst/>
                        </a:rPr>
                        <a:t>Redshift - Preferred</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829DEE67-6B32-4FBA-A0FA-54CC4FA2F5B5}"/>
              </a:ext>
            </a:extLst>
          </p:cNvPr>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Tree>
    <p:extLst>
      <p:ext uri="{BB962C8B-B14F-4D97-AF65-F5344CB8AC3E}">
        <p14:creationId xmlns:p14="http://schemas.microsoft.com/office/powerpoint/2010/main" val="64275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AF2361E-1730-486D-8A8D-E28DCE347D11}"/>
              </a:ext>
            </a:extLst>
          </p:cNvPr>
          <p:cNvSpPr/>
          <p:nvPr/>
        </p:nvSpPr>
        <p:spPr>
          <a:xfrm>
            <a:off x="486697" y="908241"/>
            <a:ext cx="11120284" cy="537457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CAD60AEF-A12B-47E0-A138-00FB27E910CF}"/>
              </a:ext>
            </a:extLst>
          </p:cNvPr>
          <p:cNvSpPr>
            <a:spLocks noGrp="1"/>
          </p:cNvSpPr>
          <p:nvPr>
            <p:ph type="sldNum" sz="quarter" idx="12"/>
          </p:nvPr>
        </p:nvSpPr>
        <p:spPr/>
        <p:txBody>
          <a:bodyPr/>
          <a:lstStyle/>
          <a:p>
            <a:fld id="{6CD9AD5F-3CCE-084D-84D8-4A35232D3779}" type="slidenum">
              <a:rPr lang="en-US" smtClean="0"/>
              <a:pPr/>
              <a:t>48</a:t>
            </a:fld>
            <a:endParaRPr lang="en-US" dirty="0"/>
          </a:p>
        </p:txBody>
      </p:sp>
      <p:sp>
        <p:nvSpPr>
          <p:cNvPr id="60" name="Title 59">
            <a:extLst>
              <a:ext uri="{FF2B5EF4-FFF2-40B4-BE49-F238E27FC236}">
                <a16:creationId xmlns:a16="http://schemas.microsoft.com/office/drawing/2014/main" id="{527F21C0-16F8-4D00-A935-ABC9C6B5800A}"/>
              </a:ext>
            </a:extLst>
          </p:cNvPr>
          <p:cNvSpPr>
            <a:spLocks noGrp="1"/>
          </p:cNvSpPr>
          <p:nvPr>
            <p:ph type="title"/>
          </p:nvPr>
        </p:nvSpPr>
        <p:spPr/>
        <p:txBody>
          <a:bodyPr/>
          <a:lstStyle/>
          <a:p>
            <a:r>
              <a:rPr lang="en-US" dirty="0"/>
              <a:t>Expectations from Dropbox</a:t>
            </a:r>
          </a:p>
        </p:txBody>
      </p:sp>
      <p:sp>
        <p:nvSpPr>
          <p:cNvPr id="2" name="Rectangle 1">
            <a:extLst>
              <a:ext uri="{FF2B5EF4-FFF2-40B4-BE49-F238E27FC236}">
                <a16:creationId xmlns:a16="http://schemas.microsoft.com/office/drawing/2014/main" id="{607072D9-D557-421B-A8D1-F4BA9B650B72}"/>
              </a:ext>
            </a:extLst>
          </p:cNvPr>
          <p:cNvSpPr/>
          <p:nvPr/>
        </p:nvSpPr>
        <p:spPr>
          <a:xfrm>
            <a:off x="894735" y="1129460"/>
            <a:ext cx="10419259" cy="4928016"/>
          </a:xfrm>
          <a:prstGeom prst="rect">
            <a:avLst/>
          </a:prstGeom>
        </p:spPr>
        <p:txBody>
          <a:bodyPr wrap="square">
            <a:spAutoFit/>
          </a:bodyPr>
          <a:lstStyle/>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Access to documentation and SMEs for familiarization to the Dropbox’s technology stack, business and data environment, existing reports, systems, tools, products and processes </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Timely access to the technology infrastructure and required privileges in Dropbox environment for LatentView to develop and deploy the solution</a:t>
            </a:r>
          </a:p>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Requisite licenses for any third-party tools required – may be provided by Dropbox or LatentView can procure the same (with Dropbox approval) and be reimbursed on actuals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 A designated Point of Contact (POC) for the engagement will be provided by Dropbox:</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796925" lvl="1" indent="-339725" algn="just">
              <a:lnSpc>
                <a:spcPct val="115000"/>
              </a:lnSpc>
              <a:spcBef>
                <a:spcPts val="600"/>
              </a:spcBef>
              <a:spcAft>
                <a:spcPts val="600"/>
              </a:spcAft>
              <a:buFont typeface="Wingdings" panose="05000000000000000000" pitchFamily="2" charset="2"/>
              <a:buChar char=""/>
              <a:tabLst>
                <a:tab pos="457200" algn="l"/>
              </a:tabLst>
            </a:pPr>
            <a:r>
              <a:rPr lang="en-IN" sz="2200" dirty="0">
                <a:latin typeface="Times New Roman" panose="02020603050405020304" pitchFamily="18" charset="0"/>
                <a:cs typeface="Times New Roman" panose="02020603050405020304" pitchFamily="18" charset="0"/>
              </a:rPr>
              <a:t>To help in coordinating Knowledge Transfer sessions, access to business teams for business understanding and data queries</a:t>
            </a:r>
            <a:endParaRPr lang="en-US" sz="2200" dirty="0">
              <a:latin typeface="Times New Roman" panose="02020603050405020304" pitchFamily="18" charset="0"/>
              <a:cs typeface="Times New Roman" panose="02020603050405020304" pitchFamily="18" charset="0"/>
            </a:endParaRPr>
          </a:p>
          <a:p>
            <a:pPr marL="800100" lvl="1" indent="-342900" algn="just">
              <a:lnSpc>
                <a:spcPct val="115000"/>
              </a:lnSpc>
              <a:spcBef>
                <a:spcPts val="600"/>
              </a:spcBef>
              <a:spcAft>
                <a:spcPts val="600"/>
              </a:spcAft>
              <a:buFont typeface="Wingdings" panose="05000000000000000000" pitchFamily="2" charset="2"/>
              <a:buChar char=""/>
              <a:tabLst>
                <a:tab pos="457200" algn="l"/>
              </a:tabLst>
            </a:pPr>
            <a:r>
              <a:rPr lang="en-IN" sz="2200" dirty="0">
                <a:latin typeface="Times New Roman" panose="02020603050405020304" pitchFamily="18" charset="0"/>
                <a:ea typeface="Calibri" panose="020F0502020204030204" pitchFamily="34" charset="0"/>
                <a:cs typeface="Times New Roman" panose="02020603050405020304" pitchFamily="18" charset="0"/>
              </a:rPr>
              <a:t>Review of deliverables, project status tracking and resolving queries / issues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F7A0354-583A-43F4-8FE5-7A373802536A}"/>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293446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Details on Data Pipeline Complexity Levels</a:t>
            </a:r>
            <a:endParaRPr lang="en-US" sz="4400" dirty="0">
              <a:solidFill>
                <a:schemeClr val="bg1"/>
              </a:solidFill>
            </a:endParaRPr>
          </a:p>
        </p:txBody>
      </p:sp>
    </p:spTree>
    <p:extLst>
      <p:ext uri="{BB962C8B-B14F-4D97-AF65-F5344CB8AC3E}">
        <p14:creationId xmlns:p14="http://schemas.microsoft.com/office/powerpoint/2010/main" val="704800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7DAAD9-3345-4C0F-86A5-442F07AD204E}"/>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5</a:t>
            </a:fld>
            <a:endParaRPr lang="en-US" dirty="0">
              <a:solidFill>
                <a:prstClr val="black">
                  <a:tint val="75000"/>
                </a:prstClr>
              </a:solidFill>
            </a:endParaRPr>
          </a:p>
        </p:txBody>
      </p:sp>
      <p:sp>
        <p:nvSpPr>
          <p:cNvPr id="3" name="Title 2">
            <a:extLst>
              <a:ext uri="{FF2B5EF4-FFF2-40B4-BE49-F238E27FC236}">
                <a16:creationId xmlns:a16="http://schemas.microsoft.com/office/drawing/2014/main" id="{DCEB7D16-FCDC-4ACF-ABC2-84606305ACAA}"/>
              </a:ext>
            </a:extLst>
          </p:cNvPr>
          <p:cNvSpPr>
            <a:spLocks noGrp="1"/>
          </p:cNvSpPr>
          <p:nvPr>
            <p:ph type="title"/>
          </p:nvPr>
        </p:nvSpPr>
        <p:spPr/>
        <p:txBody>
          <a:bodyPr>
            <a:normAutofit/>
          </a:bodyPr>
          <a:lstStyle/>
          <a:p>
            <a:r>
              <a:rPr lang="en-US" dirty="0"/>
              <a:t>Who we work with</a:t>
            </a:r>
          </a:p>
        </p:txBody>
      </p:sp>
      <p:pic>
        <p:nvPicPr>
          <p:cNvPr id="4" name="Picture 3" descr="Image result for expedia logo">
            <a:extLst>
              <a:ext uri="{FF2B5EF4-FFF2-40B4-BE49-F238E27FC236}">
                <a16:creationId xmlns:a16="http://schemas.microsoft.com/office/drawing/2014/main" id="{0E7B70DA-D7EA-4F7D-A966-F4BB87296E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552" y="2941394"/>
            <a:ext cx="1573580" cy="445643"/>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6" descr="Image result for whirlpool logo">
            <a:extLst>
              <a:ext uri="{FF2B5EF4-FFF2-40B4-BE49-F238E27FC236}">
                <a16:creationId xmlns:a16="http://schemas.microsoft.com/office/drawing/2014/main" id="{039B2084-0ADD-4080-B489-2FE7E6DA5F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9623" y="1028293"/>
            <a:ext cx="1302077" cy="433592"/>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0" descr="Image result for franklin templeton logo">
            <a:extLst>
              <a:ext uri="{FF2B5EF4-FFF2-40B4-BE49-F238E27FC236}">
                <a16:creationId xmlns:a16="http://schemas.microsoft.com/office/drawing/2014/main" id="{B2DCEFBD-1168-413A-B635-7FEBB937A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7925" y="5715362"/>
            <a:ext cx="1700241" cy="874409"/>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16" descr="Image result for metlife logo transparent">
            <a:extLst>
              <a:ext uri="{FF2B5EF4-FFF2-40B4-BE49-F238E27FC236}">
                <a16:creationId xmlns:a16="http://schemas.microsoft.com/office/drawing/2014/main" id="{73070415-036B-4444-B784-30013AE37B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2907" y="5990157"/>
            <a:ext cx="1392082" cy="324819"/>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descr="Image result for united logo">
            <a:extLst>
              <a:ext uri="{FF2B5EF4-FFF2-40B4-BE49-F238E27FC236}">
                <a16:creationId xmlns:a16="http://schemas.microsoft.com/office/drawing/2014/main" id="{EA3CAE32-84F5-4DC0-AE16-1BC0245C2F5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196" y="3012353"/>
            <a:ext cx="1737504" cy="30372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a:extLst>
              <a:ext uri="{FF2B5EF4-FFF2-40B4-BE49-F238E27FC236}">
                <a16:creationId xmlns:a16="http://schemas.microsoft.com/office/drawing/2014/main" id="{DD48C1F8-5EF7-4434-8BA8-730B7A1B64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0005" y="2033098"/>
            <a:ext cx="1177886" cy="385758"/>
          </a:xfrm>
          <a:prstGeom prst="rect">
            <a:avLst/>
          </a:prstGeom>
        </p:spPr>
      </p:pic>
      <p:pic>
        <p:nvPicPr>
          <p:cNvPr id="10" name="Picture 9">
            <a:extLst>
              <a:ext uri="{FF2B5EF4-FFF2-40B4-BE49-F238E27FC236}">
                <a16:creationId xmlns:a16="http://schemas.microsoft.com/office/drawing/2014/main" id="{64DF6750-C466-4EE6-88BA-A05FC4B22A59}"/>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33583" y="2004209"/>
            <a:ext cx="1653829" cy="443537"/>
          </a:xfrm>
          <a:prstGeom prst="rect">
            <a:avLst/>
          </a:prstGeom>
        </p:spPr>
      </p:pic>
      <p:pic>
        <p:nvPicPr>
          <p:cNvPr id="11" name="Picture 24" descr="Image result for mcdonalds logo transparent background">
            <a:extLst>
              <a:ext uri="{FF2B5EF4-FFF2-40B4-BE49-F238E27FC236}">
                <a16:creationId xmlns:a16="http://schemas.microsoft.com/office/drawing/2014/main" id="{936F670F-BCF1-4124-A01D-CD2C2D723AF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92394" y="1925469"/>
            <a:ext cx="721219" cy="601016"/>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6" descr="Image result for sony pictures logo transparent">
            <a:extLst>
              <a:ext uri="{FF2B5EF4-FFF2-40B4-BE49-F238E27FC236}">
                <a16:creationId xmlns:a16="http://schemas.microsoft.com/office/drawing/2014/main" id="{70C624C1-32C2-4EF8-ACAF-BFD8E301B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28530" y="4897151"/>
            <a:ext cx="1263934" cy="44629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32" descr="Image result for sears logo transparent">
            <a:extLst>
              <a:ext uri="{FF2B5EF4-FFF2-40B4-BE49-F238E27FC236}">
                <a16:creationId xmlns:a16="http://schemas.microsoft.com/office/drawing/2014/main" id="{59F6554C-7C22-4D36-9748-BB753B6DBBAD}"/>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121331" y="1090665"/>
            <a:ext cx="1166022" cy="3088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34" descr="Image result for Philips logo transparent">
            <a:extLst>
              <a:ext uri="{FF2B5EF4-FFF2-40B4-BE49-F238E27FC236}">
                <a16:creationId xmlns:a16="http://schemas.microsoft.com/office/drawing/2014/main" id="{9BDBDFCC-B97C-4E18-90BD-DD9EB40D9A8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89623" y="4995471"/>
            <a:ext cx="1356844" cy="249659"/>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36" descr="Image result for ebay logo transparent">
            <a:extLst>
              <a:ext uri="{FF2B5EF4-FFF2-40B4-BE49-F238E27FC236}">
                <a16:creationId xmlns:a16="http://schemas.microsoft.com/office/drawing/2014/main" id="{9B819056-C4E5-4C30-906B-6A3A6E41B656}"/>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082145" y="1954473"/>
            <a:ext cx="1244394" cy="54300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38" descr="Image result for cisco logo transparent">
            <a:extLst>
              <a:ext uri="{FF2B5EF4-FFF2-40B4-BE49-F238E27FC236}">
                <a16:creationId xmlns:a16="http://schemas.microsoft.com/office/drawing/2014/main" id="{06AC05B8-25C2-44C6-BA3E-83D8E466850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73590" y="3776262"/>
            <a:ext cx="1170717" cy="689012"/>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0" descr="Image result for microsoft logo transparent background">
            <a:extLst>
              <a:ext uri="{FF2B5EF4-FFF2-40B4-BE49-F238E27FC236}">
                <a16:creationId xmlns:a16="http://schemas.microsoft.com/office/drawing/2014/main" id="{A4C346B8-9CA3-447D-866E-812516635DE0}"/>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25522" b="18067"/>
          <a:stretch/>
        </p:blipFill>
        <p:spPr bwMode="auto">
          <a:xfrm>
            <a:off x="2817925" y="3913982"/>
            <a:ext cx="1986896" cy="413572"/>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2" descr="Image result for bmw logo transparent background">
            <a:extLst>
              <a:ext uri="{FF2B5EF4-FFF2-40B4-BE49-F238E27FC236}">
                <a16:creationId xmlns:a16="http://schemas.microsoft.com/office/drawing/2014/main" id="{BF1ABB0F-0DCF-4CD9-8167-554E125D0D7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420149" y="2831361"/>
            <a:ext cx="665709" cy="665709"/>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 descr="Image result for facebook logo">
            <a:extLst>
              <a:ext uri="{FF2B5EF4-FFF2-40B4-BE49-F238E27FC236}">
                <a16:creationId xmlns:a16="http://schemas.microsoft.com/office/drawing/2014/main" id="{3B4239C1-44A4-416F-8391-7A45DF2893B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303541" y="3671306"/>
            <a:ext cx="898924" cy="898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Image result for Google logo">
            <a:extLst>
              <a:ext uri="{FF2B5EF4-FFF2-40B4-BE49-F238E27FC236}">
                <a16:creationId xmlns:a16="http://schemas.microsoft.com/office/drawing/2014/main" id="{25B45895-D764-4E85-9199-10661085DB4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7129" y="3907918"/>
            <a:ext cx="1259469" cy="425701"/>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6" descr="Image result for standard life investments transparent logo">
            <a:extLst>
              <a:ext uri="{FF2B5EF4-FFF2-40B4-BE49-F238E27FC236}">
                <a16:creationId xmlns:a16="http://schemas.microsoft.com/office/drawing/2014/main" id="{725C5A96-BB6C-4850-A0B7-F687F5DB369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259835" y="5907803"/>
            <a:ext cx="1401324" cy="489527"/>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Image result for paypal logo transparent background">
            <a:extLst>
              <a:ext uri="{FF2B5EF4-FFF2-40B4-BE49-F238E27FC236}">
                <a16:creationId xmlns:a16="http://schemas.microsoft.com/office/drawing/2014/main" id="{51493252-C0C7-4AA6-A3F3-778D38FF218B}"/>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0396" b="20527"/>
          <a:stretch/>
        </p:blipFill>
        <p:spPr bwMode="auto">
          <a:xfrm>
            <a:off x="977129" y="5875481"/>
            <a:ext cx="1604486" cy="554171"/>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2">
            <a:extLst>
              <a:ext uri="{FF2B5EF4-FFF2-40B4-BE49-F238E27FC236}">
                <a16:creationId xmlns:a16="http://schemas.microsoft.com/office/drawing/2014/main" id="{20DE63BF-713F-4B4B-94F4-A112F68E09A0}"/>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82651" y="3017870"/>
            <a:ext cx="1355692" cy="292690"/>
          </a:xfrm>
          <a:prstGeom prst="rect">
            <a:avLst/>
          </a:prstGeom>
        </p:spPr>
      </p:pic>
      <p:pic>
        <p:nvPicPr>
          <p:cNvPr id="24" name="Picture 2" descr="Image result for walmart">
            <a:extLst>
              <a:ext uri="{FF2B5EF4-FFF2-40B4-BE49-F238E27FC236}">
                <a16:creationId xmlns:a16="http://schemas.microsoft.com/office/drawing/2014/main" id="{0E81E1FF-6CB4-485B-9956-32AF323AC6E6}"/>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008207" y="1017793"/>
            <a:ext cx="1904581" cy="45459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Levi's">
            <a:extLst>
              <a:ext uri="{FF2B5EF4-FFF2-40B4-BE49-F238E27FC236}">
                <a16:creationId xmlns:a16="http://schemas.microsoft.com/office/drawing/2014/main" id="{B00C4D4C-B4ED-4FB7-A1DF-5C3E94C9650A}"/>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802195" y="1016821"/>
            <a:ext cx="1113506" cy="4565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kelloggs">
            <a:extLst>
              <a:ext uri="{FF2B5EF4-FFF2-40B4-BE49-F238E27FC236}">
                <a16:creationId xmlns:a16="http://schemas.microsoft.com/office/drawing/2014/main" id="{E48A7D7E-B31A-4A72-B0A3-6196B0EB96A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21922" y="1963342"/>
            <a:ext cx="1492247" cy="5252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adobe">
            <a:extLst>
              <a:ext uri="{FF2B5EF4-FFF2-40B4-BE49-F238E27FC236}">
                <a16:creationId xmlns:a16="http://schemas.microsoft.com/office/drawing/2014/main" id="{9EA496EE-5E25-4B62-88D8-87EA39411D4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283245" y="3942990"/>
            <a:ext cx="1354505" cy="35555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uber logo latest">
            <a:extLst>
              <a:ext uri="{FF2B5EF4-FFF2-40B4-BE49-F238E27FC236}">
                <a16:creationId xmlns:a16="http://schemas.microsoft.com/office/drawing/2014/main" id="{2F385E43-6E69-4A4B-AAAC-A528558F16F7}"/>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26702" t="39392" r="27620" b="38031"/>
          <a:stretch/>
        </p:blipFill>
        <p:spPr bwMode="auto">
          <a:xfrm>
            <a:off x="3032184" y="3017226"/>
            <a:ext cx="1259516" cy="2939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Image result for sysco logo latest">
            <a:extLst>
              <a:ext uri="{FF2B5EF4-FFF2-40B4-BE49-F238E27FC236}">
                <a16:creationId xmlns:a16="http://schemas.microsoft.com/office/drawing/2014/main" id="{EE002C7D-7052-4387-BA75-4B8E6F636FF9}"/>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94794" y="4920068"/>
            <a:ext cx="1044334" cy="4004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Image result for warner logo latest">
            <a:extLst>
              <a:ext uri="{FF2B5EF4-FFF2-40B4-BE49-F238E27FC236}">
                <a16:creationId xmlns:a16="http://schemas.microsoft.com/office/drawing/2014/main" id="{62F29FD7-45C8-4F5A-A123-684FB545F2C0}"/>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363250" y="4755144"/>
            <a:ext cx="779506" cy="7303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Image result for xbox logo">
            <a:extLst>
              <a:ext uri="{FF2B5EF4-FFF2-40B4-BE49-F238E27FC236}">
                <a16:creationId xmlns:a16="http://schemas.microsoft.com/office/drawing/2014/main" id="{0A589873-2B97-4D05-8366-C713EFFFFB89}"/>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184169" y="5977546"/>
            <a:ext cx="1137669" cy="35004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16" descr="Image result for pandora logo">
            <a:extLst>
              <a:ext uri="{FF2B5EF4-FFF2-40B4-BE49-F238E27FC236}">
                <a16:creationId xmlns:a16="http://schemas.microsoft.com/office/drawing/2014/main" id="{0B18C8B6-E3DB-4EE2-8AAD-72E25DCB34DE}"/>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0762" t="30832" r="9796" b="31062"/>
          <a:stretch/>
        </p:blipFill>
        <p:spPr bwMode="auto">
          <a:xfrm>
            <a:off x="7494081" y="4988123"/>
            <a:ext cx="1729734" cy="26435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apple logo">
            <a:extLst>
              <a:ext uri="{FF2B5EF4-FFF2-40B4-BE49-F238E27FC236}">
                <a16:creationId xmlns:a16="http://schemas.microsoft.com/office/drawing/2014/main" id="{78FB274D-4BE9-4BC1-908A-F883CC3364BD}"/>
              </a:ext>
            </a:extLst>
          </p:cNvPr>
          <p:cNvPicPr>
            <a:picLocks noChangeAspect="1" noChangeArrowheads="1"/>
          </p:cNvPicPr>
          <p:nvPr/>
        </p:nvPicPr>
        <p:blipFill>
          <a:blip r:embed="rId32" cstate="hqprint">
            <a:extLst>
              <a:ext uri="{28A0092B-C50C-407E-A947-70E740481C1C}">
                <a14:useLocalDpi xmlns:a14="http://schemas.microsoft.com/office/drawing/2010/main" val="0"/>
              </a:ext>
            </a:extLst>
          </a:blip>
          <a:srcRect/>
          <a:stretch>
            <a:fillRect/>
          </a:stretch>
        </p:blipFill>
        <p:spPr bwMode="auto">
          <a:xfrm>
            <a:off x="10420149" y="852056"/>
            <a:ext cx="665709" cy="768537"/>
          </a:xfrm>
          <a:prstGeom prst="rect">
            <a:avLst/>
          </a:prstGeom>
          <a:noFill/>
          <a:extLst>
            <a:ext uri="{909E8E84-426E-40DD-AFC4-6F175D3DCCD1}">
              <a14:hiddenFill xmlns:a14="http://schemas.microsoft.com/office/drawing/2010/main">
                <a:solidFill>
                  <a:srgbClr val="FFFFFF"/>
                </a:solidFill>
              </a14:hiddenFill>
            </a:ext>
          </a:extLst>
        </p:spPr>
      </p:pic>
      <p:sp>
        <p:nvSpPr>
          <p:cNvPr id="34" name="Footer Placeholder 33">
            <a:extLst>
              <a:ext uri="{FF2B5EF4-FFF2-40B4-BE49-F238E27FC236}">
                <a16:creationId xmlns:a16="http://schemas.microsoft.com/office/drawing/2014/main" id="{0F8F1C82-28C2-49AF-AEA7-8B3EC00E34F4}"/>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98169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Group 1: Lift &amp; Shift</a:t>
            </a:r>
          </a:p>
        </p:txBody>
      </p:sp>
      <p:graphicFrame>
        <p:nvGraphicFramePr>
          <p:cNvPr id="37" name="Table 36"/>
          <p:cNvGraphicFramePr>
            <a:graphicFrameLocks noGrp="1"/>
          </p:cNvGraphicFramePr>
          <p:nvPr>
            <p:extLst>
              <p:ext uri="{D42A27DB-BD31-4B8C-83A1-F6EECF244321}">
                <p14:modId xmlns:p14="http://schemas.microsoft.com/office/powerpoint/2010/main" val="1182746589"/>
              </p:ext>
            </p:extLst>
          </p:nvPr>
        </p:nvGraphicFramePr>
        <p:xfrm>
          <a:off x="472311" y="1736543"/>
          <a:ext cx="10972800" cy="3891850"/>
        </p:xfrm>
        <a:graphic>
          <a:graphicData uri="http://schemas.openxmlformats.org/drawingml/2006/table">
            <a:tbl>
              <a:tblPr firstRow="1" firstCol="1" bandRow="1">
                <a:tableStyleId>{5C22544A-7EE6-4342-B048-85BDC9FD1C3A}</a:tableStyleId>
              </a:tblPr>
              <a:tblGrid>
                <a:gridCol w="2236912">
                  <a:extLst>
                    <a:ext uri="{9D8B030D-6E8A-4147-A177-3AD203B41FA5}">
                      <a16:colId xmlns:a16="http://schemas.microsoft.com/office/drawing/2014/main" val="791073844"/>
                    </a:ext>
                  </a:extLst>
                </a:gridCol>
                <a:gridCol w="4398592">
                  <a:extLst>
                    <a:ext uri="{9D8B030D-6E8A-4147-A177-3AD203B41FA5}">
                      <a16:colId xmlns:a16="http://schemas.microsoft.com/office/drawing/2014/main" val="1742876942"/>
                    </a:ext>
                  </a:extLst>
                </a:gridCol>
                <a:gridCol w="4337296">
                  <a:extLst>
                    <a:ext uri="{9D8B030D-6E8A-4147-A177-3AD203B41FA5}">
                      <a16:colId xmlns:a16="http://schemas.microsoft.com/office/drawing/2014/main" val="1165199818"/>
                    </a:ext>
                  </a:extLst>
                </a:gridCol>
              </a:tblGrid>
              <a:tr h="287809">
                <a:tc>
                  <a:txBody>
                    <a:bodyPr/>
                    <a:lstStyle/>
                    <a:p>
                      <a:pPr marL="0" marR="0" algn="ctr">
                        <a:spcBef>
                          <a:spcPts val="0"/>
                        </a:spcBef>
                        <a:spcAft>
                          <a:spcPts val="0"/>
                        </a:spcAft>
                      </a:pPr>
                      <a:r>
                        <a:rPr lang="en-US" sz="1600" kern="100" dirty="0">
                          <a:effectLst/>
                          <a:latin typeface="+mn-lt"/>
                        </a:rPr>
                        <a:t>Task</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latin typeface="+mn-lt"/>
                        </a:rPr>
                        <a:t>Description</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latin typeface="+mn-lt"/>
                        </a:rPr>
                        <a:t>Assumption</a:t>
                      </a:r>
                      <a:endParaRPr lang="en-IN" sz="16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2524044718"/>
                  </a:ext>
                </a:extLst>
              </a:tr>
              <a:tr h="820525">
                <a:tc>
                  <a:txBody>
                    <a:bodyPr/>
                    <a:lstStyle/>
                    <a:p>
                      <a:pPr marL="0" marR="0">
                        <a:spcBef>
                          <a:spcPts val="0"/>
                        </a:spcBef>
                        <a:spcAft>
                          <a:spcPts val="0"/>
                        </a:spcAft>
                      </a:pPr>
                      <a:r>
                        <a:rPr lang="en-US" sz="1600" kern="100" dirty="0">
                          <a:effectLst/>
                          <a:latin typeface="+mn-lt"/>
                        </a:rPr>
                        <a:t>Data Model</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Existing tables (facts &amp; dimensions) will move as-is. No changes to column and associated data types</a:t>
                      </a:r>
                      <a:endParaRPr lang="en-IN" sz="15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No Schema Change and destination schema would reflect current</a:t>
                      </a:r>
                      <a:r>
                        <a:rPr lang="en-US" sz="1500" kern="100" baseline="0" dirty="0">
                          <a:effectLst/>
                          <a:latin typeface="+mn-lt"/>
                        </a:rPr>
                        <a:t> data mart</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2370385939"/>
                  </a:ext>
                </a:extLst>
              </a:tr>
              <a:tr h="820525">
                <a:tc>
                  <a:txBody>
                    <a:bodyPr/>
                    <a:lstStyle/>
                    <a:p>
                      <a:pPr marL="0" marR="0">
                        <a:spcBef>
                          <a:spcPts val="0"/>
                        </a:spcBef>
                        <a:spcAft>
                          <a:spcPts val="0"/>
                        </a:spcAft>
                      </a:pPr>
                      <a:r>
                        <a:rPr lang="en-US" sz="1600" kern="100" dirty="0">
                          <a:effectLst/>
                          <a:latin typeface="+mn-lt"/>
                        </a:rPr>
                        <a:t>One Time Data Load</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solidFill>
                            <a:schemeClr val="tx1"/>
                          </a:solidFill>
                          <a:effectLst/>
                          <a:latin typeface="+mn-lt"/>
                        </a:rPr>
                        <a:t>2 Options:</a:t>
                      </a:r>
                      <a:endParaRPr lang="en-IN" sz="1500" kern="100" dirty="0">
                        <a:solidFill>
                          <a:schemeClr val="tx1"/>
                        </a:solidFill>
                        <a:effectLst/>
                        <a:latin typeface="+mn-lt"/>
                        <a:ea typeface="Times New Roman" panose="02020603050405020304" pitchFamily="18" charset="0"/>
                      </a:endParaRPr>
                    </a:p>
                    <a:p>
                      <a:pPr marL="342900" marR="0" indent="-342900">
                        <a:spcBef>
                          <a:spcPts val="0"/>
                        </a:spcBef>
                        <a:spcAft>
                          <a:spcPts val="0"/>
                        </a:spcAft>
                        <a:buAutoNum type="arabicPeriod"/>
                      </a:pPr>
                      <a:r>
                        <a:rPr lang="en-IN" sz="1500" kern="100" baseline="0" dirty="0">
                          <a:solidFill>
                            <a:schemeClr val="tx1"/>
                          </a:solidFill>
                          <a:effectLst/>
                          <a:latin typeface="+mn-lt"/>
                          <a:ea typeface="Times New Roman" panose="02020603050405020304" pitchFamily="18" charset="0"/>
                        </a:rPr>
                        <a:t>Custom Pipelines for one time load</a:t>
                      </a:r>
                    </a:p>
                    <a:p>
                      <a:pPr marL="342900" marR="0" indent="-342900">
                        <a:spcBef>
                          <a:spcPts val="0"/>
                        </a:spcBef>
                        <a:spcAft>
                          <a:spcPts val="0"/>
                        </a:spcAft>
                        <a:buAutoNum type="arabicPeriod"/>
                      </a:pPr>
                      <a:r>
                        <a:rPr lang="en-IN" sz="1500" kern="100" baseline="0" dirty="0">
                          <a:solidFill>
                            <a:schemeClr val="tx1"/>
                          </a:solidFill>
                          <a:effectLst/>
                          <a:latin typeface="+mn-lt"/>
                          <a:ea typeface="Times New Roman" panose="02020603050405020304" pitchFamily="18" charset="0"/>
                        </a:rPr>
                        <a:t>AWS Snowball for massive data loads</a:t>
                      </a:r>
                      <a:endParaRPr lang="en-US" sz="1500" kern="100" dirty="0">
                        <a:solidFill>
                          <a:schemeClr val="tx1"/>
                        </a:solidFill>
                        <a:effectLst/>
                        <a:latin typeface="+mn-lt"/>
                      </a:endParaRPr>
                    </a:p>
                  </a:txBody>
                  <a:tcPr marL="68580" marR="68580" marT="0" marB="0" anchor="ctr"/>
                </a:tc>
                <a:tc>
                  <a:txBody>
                    <a:bodyPr/>
                    <a:lstStyle/>
                    <a:p>
                      <a:pPr marL="0" marR="0">
                        <a:spcBef>
                          <a:spcPts val="0"/>
                        </a:spcBef>
                        <a:spcAft>
                          <a:spcPts val="0"/>
                        </a:spcAft>
                      </a:pPr>
                      <a:r>
                        <a:rPr lang="en-US" sz="1500" kern="100" dirty="0">
                          <a:effectLst/>
                          <a:latin typeface="+mn-lt"/>
                        </a:rPr>
                        <a:t>Load will happen for a fixed timeline in reverse chronological order (for option</a:t>
                      </a:r>
                      <a:r>
                        <a:rPr lang="en-US" sz="1500" kern="100" baseline="0" dirty="0">
                          <a:effectLst/>
                          <a:latin typeface="+mn-lt"/>
                        </a:rPr>
                        <a:t> #1)</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4204479444"/>
                  </a:ext>
                </a:extLst>
              </a:tr>
              <a:tr h="840355">
                <a:tc>
                  <a:txBody>
                    <a:bodyPr/>
                    <a:lstStyle/>
                    <a:p>
                      <a:pPr marL="0" marR="0">
                        <a:spcBef>
                          <a:spcPts val="0"/>
                        </a:spcBef>
                        <a:spcAft>
                          <a:spcPts val="0"/>
                        </a:spcAft>
                      </a:pPr>
                      <a:r>
                        <a:rPr lang="en-US" sz="1600" kern="100" dirty="0">
                          <a:effectLst/>
                          <a:latin typeface="+mn-lt"/>
                        </a:rPr>
                        <a:t>Data Integration for Continuous load</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solidFill>
                            <a:schemeClr val="tx1"/>
                          </a:solidFill>
                          <a:effectLst/>
                          <a:latin typeface="+mn-lt"/>
                        </a:rPr>
                        <a:t>Source mappings that load data into current data mart tables can be reused and can be edited to also send an update to S3</a:t>
                      </a:r>
                      <a:endParaRPr lang="en-IN" sz="1500" kern="100" dirty="0">
                        <a:solidFill>
                          <a:schemeClr val="tx1"/>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Client will allow access to the source data from the source systems or interim</a:t>
                      </a:r>
                      <a:r>
                        <a:rPr lang="en-US" sz="1500" kern="100" baseline="0" dirty="0">
                          <a:effectLst/>
                          <a:latin typeface="+mn-lt"/>
                        </a:rPr>
                        <a:t> data mart</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237523019"/>
                  </a:ext>
                </a:extLst>
              </a:tr>
              <a:tr h="547017">
                <a:tc>
                  <a:txBody>
                    <a:bodyPr/>
                    <a:lstStyle/>
                    <a:p>
                      <a:pPr marL="0" marR="0">
                        <a:spcBef>
                          <a:spcPts val="0"/>
                        </a:spcBef>
                        <a:spcAft>
                          <a:spcPts val="0"/>
                        </a:spcAft>
                      </a:pPr>
                      <a:r>
                        <a:rPr lang="en-US" sz="1600" kern="100" dirty="0">
                          <a:effectLst/>
                          <a:latin typeface="+mn-lt"/>
                        </a:rPr>
                        <a:t>Semantic Layer</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No Change to semantic layer</a:t>
                      </a:r>
                      <a:endParaRPr lang="en-IN" sz="15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KPI &amp; Reporting remain the same</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921327731"/>
                  </a:ext>
                </a:extLst>
              </a:tr>
              <a:tr h="575619">
                <a:tc>
                  <a:txBody>
                    <a:bodyPr/>
                    <a:lstStyle/>
                    <a:p>
                      <a:pPr marL="0" marR="0">
                        <a:spcBef>
                          <a:spcPts val="0"/>
                        </a:spcBef>
                        <a:spcAft>
                          <a:spcPts val="0"/>
                        </a:spcAft>
                      </a:pPr>
                      <a:r>
                        <a:rPr lang="en-US" sz="1600" kern="100" dirty="0">
                          <a:effectLst/>
                        </a:rPr>
                        <a:t>KPI Reporting</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Validation of sampled key critical reports</a:t>
                      </a:r>
                      <a:endParaRPr lang="en-IN" sz="15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KPI &amp; Reporting remain the same</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962725479"/>
                  </a:ext>
                </a:extLst>
              </a:tr>
            </a:tbl>
          </a:graphicData>
        </a:graphic>
      </p:graphicFrame>
      <p:sp>
        <p:nvSpPr>
          <p:cNvPr id="5" name="Rectangle 4">
            <a:hlinkClick r:id="rId3" action="ppaction://hlinksldjump"/>
            <a:extLst>
              <a:ext uri="{FF2B5EF4-FFF2-40B4-BE49-F238E27FC236}">
                <a16:creationId xmlns:a16="http://schemas.microsoft.com/office/drawing/2014/main" id="{CBF2623C-796D-6345-8C9D-903615D86004}"/>
              </a:ext>
            </a:extLst>
          </p:cNvPr>
          <p:cNvSpPr/>
          <p:nvPr/>
        </p:nvSpPr>
        <p:spPr>
          <a:xfrm>
            <a:off x="9643872" y="6533513"/>
            <a:ext cx="1904739"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Back to Summary</a:t>
            </a:r>
          </a:p>
        </p:txBody>
      </p:sp>
      <p:sp>
        <p:nvSpPr>
          <p:cNvPr id="6" name="Chevron 5">
            <a:hlinkClick r:id="rId3" action="ppaction://hlinksldjump"/>
            <a:extLst>
              <a:ext uri="{FF2B5EF4-FFF2-40B4-BE49-F238E27FC236}">
                <a16:creationId xmlns:a16="http://schemas.microsoft.com/office/drawing/2014/main" id="{A2CB6349-71DB-9946-A914-FE5EDFD1CC66}"/>
              </a:ext>
            </a:extLst>
          </p:cNvPr>
          <p:cNvSpPr/>
          <p:nvPr/>
        </p:nvSpPr>
        <p:spPr>
          <a:xfrm rot="10800000">
            <a:off x="9497553"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0C82C7A7-7026-4908-ABAC-2B1DD566BC65}"/>
              </a:ext>
            </a:extLst>
          </p:cNvPr>
          <p:cNvSpPr/>
          <p:nvPr/>
        </p:nvSpPr>
        <p:spPr>
          <a:xfrm>
            <a:off x="291278" y="703385"/>
            <a:ext cx="10846514" cy="430887"/>
          </a:xfrm>
          <a:prstGeom prst="rect">
            <a:avLst/>
          </a:prstGeom>
        </p:spPr>
        <p:txBody>
          <a:bodyPr wrap="square">
            <a:spAutoFit/>
          </a:bodyPr>
          <a:lstStyle/>
          <a:p>
            <a:r>
              <a:rPr lang="en-IN" sz="2200" i="1" dirty="0"/>
              <a:t>Move without schema change</a:t>
            </a:r>
          </a:p>
        </p:txBody>
      </p:sp>
    </p:spTree>
    <p:extLst>
      <p:ext uri="{BB962C8B-B14F-4D97-AF65-F5344CB8AC3E}">
        <p14:creationId xmlns:p14="http://schemas.microsoft.com/office/powerpoint/2010/main" val="1078652597"/>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08647593"/>
              </p:ext>
            </p:extLst>
          </p:nvPr>
        </p:nvGraphicFramePr>
        <p:xfrm>
          <a:off x="519214" y="1450453"/>
          <a:ext cx="10972800" cy="4700599"/>
        </p:xfrm>
        <a:graphic>
          <a:graphicData uri="http://schemas.openxmlformats.org/drawingml/2006/table">
            <a:tbl>
              <a:tblPr firstRow="1" firstCol="1" bandRow="1">
                <a:tableStyleId>{5C22544A-7EE6-4342-B048-85BDC9FD1C3A}</a:tableStyleId>
              </a:tblPr>
              <a:tblGrid>
                <a:gridCol w="2236913">
                  <a:extLst>
                    <a:ext uri="{9D8B030D-6E8A-4147-A177-3AD203B41FA5}">
                      <a16:colId xmlns:a16="http://schemas.microsoft.com/office/drawing/2014/main" val="2746313094"/>
                    </a:ext>
                  </a:extLst>
                </a:gridCol>
                <a:gridCol w="5077473">
                  <a:extLst>
                    <a:ext uri="{9D8B030D-6E8A-4147-A177-3AD203B41FA5}">
                      <a16:colId xmlns:a16="http://schemas.microsoft.com/office/drawing/2014/main" val="1180531044"/>
                    </a:ext>
                  </a:extLst>
                </a:gridCol>
                <a:gridCol w="3658414">
                  <a:extLst>
                    <a:ext uri="{9D8B030D-6E8A-4147-A177-3AD203B41FA5}">
                      <a16:colId xmlns:a16="http://schemas.microsoft.com/office/drawing/2014/main" val="2038756022"/>
                    </a:ext>
                  </a:extLst>
                </a:gridCol>
              </a:tblGrid>
              <a:tr h="343916">
                <a:tc>
                  <a:txBody>
                    <a:bodyPr/>
                    <a:lstStyle/>
                    <a:p>
                      <a:pPr marL="0" marR="0" algn="ctr">
                        <a:spcBef>
                          <a:spcPts val="0"/>
                        </a:spcBef>
                        <a:spcAft>
                          <a:spcPts val="0"/>
                        </a:spcAft>
                      </a:pPr>
                      <a:r>
                        <a:rPr lang="en-US" sz="1600" kern="100" dirty="0">
                          <a:effectLst/>
                        </a:rPr>
                        <a:t>Task</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Description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Assumption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040583100"/>
                  </a:ext>
                </a:extLst>
              </a:tr>
              <a:tr h="974033">
                <a:tc>
                  <a:txBody>
                    <a:bodyPr/>
                    <a:lstStyle/>
                    <a:p>
                      <a:pPr marL="0" marR="0">
                        <a:spcBef>
                          <a:spcPts val="0"/>
                        </a:spcBef>
                        <a:spcAft>
                          <a:spcPts val="0"/>
                        </a:spcAft>
                      </a:pPr>
                      <a:r>
                        <a:rPr lang="en-US" sz="1600" kern="100" dirty="0">
                          <a:effectLst/>
                        </a:rPr>
                        <a:t>Data Model</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tables (facts &amp; dimensions) will move with minor preprocessing to facilitate querying</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columns would continue to exist and additional columns will be added to avoid any regression</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752602248"/>
                  </a:ext>
                </a:extLst>
              </a:tr>
              <a:tr h="649356">
                <a:tc>
                  <a:txBody>
                    <a:bodyPr/>
                    <a:lstStyle/>
                    <a:p>
                      <a:pPr marL="0" marR="0">
                        <a:spcBef>
                          <a:spcPts val="0"/>
                        </a:spcBef>
                        <a:spcAft>
                          <a:spcPts val="0"/>
                        </a:spcAft>
                      </a:pPr>
                      <a:r>
                        <a:rPr lang="en-US" sz="1600" kern="100" dirty="0">
                          <a:effectLst/>
                        </a:rPr>
                        <a:t>One Time Data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New scripts and pipeline to be written to load data from corresponding tables in S3 to tables in Redshift</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Load will happen for a fixed timeline in reverse chronological order</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549656014"/>
                  </a:ext>
                </a:extLst>
              </a:tr>
              <a:tr h="1396107">
                <a:tc>
                  <a:txBody>
                    <a:bodyPr/>
                    <a:lstStyle/>
                    <a:p>
                      <a:pPr marL="0" marR="0">
                        <a:spcBef>
                          <a:spcPts val="0"/>
                        </a:spcBef>
                        <a:spcAft>
                          <a:spcPts val="0"/>
                        </a:spcAft>
                      </a:pPr>
                      <a:r>
                        <a:rPr lang="en-US" sz="1600" kern="100" dirty="0">
                          <a:effectLst/>
                        </a:rPr>
                        <a:t>Data Integration for Continuous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tabLst>
                          <a:tab pos="1371600" algn="l"/>
                        </a:tabLst>
                      </a:pPr>
                      <a:r>
                        <a:rPr lang="en-US" sz="1500" kern="100" dirty="0">
                          <a:effectLst/>
                        </a:rPr>
                        <a:t>Source mappings that load data into destination tables will be modified to perform preprocessing</a:t>
                      </a:r>
                      <a:endParaRPr lang="en-IN" sz="1500" kern="100" dirty="0">
                        <a:effectLst/>
                      </a:endParaRPr>
                    </a:p>
                    <a:p>
                      <a:pPr marL="0" marR="0">
                        <a:spcBef>
                          <a:spcPts val="0"/>
                        </a:spcBef>
                        <a:spcAft>
                          <a:spcPts val="0"/>
                        </a:spcAft>
                      </a:pPr>
                      <a:r>
                        <a:rPr lang="en-US" sz="1500" kern="100" dirty="0">
                          <a:effectLst/>
                        </a:rPr>
                        <a:t>In some scenarios, the output from  current</a:t>
                      </a:r>
                      <a:r>
                        <a:rPr lang="en-US" sz="1500" kern="100" baseline="0" dirty="0">
                          <a:effectLst/>
                        </a:rPr>
                        <a:t> data mart </a:t>
                      </a:r>
                      <a:r>
                        <a:rPr lang="en-US" sz="1500" kern="100" dirty="0">
                          <a:effectLst/>
                        </a:rPr>
                        <a:t>would be persisted in AWS and processing would be done later</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Client will allow access to the source data from the source systems or interim</a:t>
                      </a:r>
                      <a:r>
                        <a:rPr lang="en-US" sz="1500" kern="100" baseline="0" dirty="0">
                          <a:effectLst/>
                          <a:latin typeface="+mn-lt"/>
                        </a:rPr>
                        <a:t> data mart</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975767382"/>
                  </a:ext>
                </a:extLst>
              </a:tr>
              <a:tr h="649356">
                <a:tc>
                  <a:txBody>
                    <a:bodyPr/>
                    <a:lstStyle/>
                    <a:p>
                      <a:pPr marL="0" marR="0">
                        <a:spcBef>
                          <a:spcPts val="0"/>
                        </a:spcBef>
                        <a:spcAft>
                          <a:spcPts val="0"/>
                        </a:spcAft>
                      </a:pPr>
                      <a:r>
                        <a:rPr lang="en-US" sz="1600" kern="100" dirty="0">
                          <a:effectLst/>
                        </a:rPr>
                        <a:t>Semantic Layer</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No Change to existing semantic layer. New semantics to be added with the new enriched columns</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780045910"/>
                  </a:ext>
                </a:extLst>
              </a:tr>
              <a:tr h="687831">
                <a:tc>
                  <a:txBody>
                    <a:bodyPr/>
                    <a:lstStyle/>
                    <a:p>
                      <a:pPr marL="0" marR="0">
                        <a:spcBef>
                          <a:spcPts val="0"/>
                        </a:spcBef>
                        <a:spcAft>
                          <a:spcPts val="0"/>
                        </a:spcAft>
                      </a:pPr>
                      <a:r>
                        <a:rPr lang="en-US" sz="1600" kern="100" dirty="0">
                          <a:effectLst/>
                        </a:rPr>
                        <a:t>KPI Reporting </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Validation of sampled key critical reports by using the new semantics &amp; swap reporting changes once validated</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97787376"/>
                  </a:ext>
                </a:extLst>
              </a:tr>
            </a:tbl>
          </a:graphicData>
        </a:graphic>
      </p:graphicFrame>
      <p:sp>
        <p:nvSpPr>
          <p:cNvPr id="2" name="Title 1"/>
          <p:cNvSpPr>
            <a:spLocks noGrp="1"/>
          </p:cNvSpPr>
          <p:nvPr>
            <p:ph type="title"/>
          </p:nvPr>
        </p:nvSpPr>
        <p:spPr/>
        <p:txBody>
          <a:bodyPr>
            <a:normAutofit/>
          </a:bodyPr>
          <a:lstStyle/>
          <a:p>
            <a:r>
              <a:rPr lang="en-US" dirty="0"/>
              <a:t>Group 2: Intra-Table Changes (Moderate)</a:t>
            </a:r>
          </a:p>
        </p:txBody>
      </p:sp>
      <p:sp>
        <p:nvSpPr>
          <p:cNvPr id="5" name="Rectangle 4">
            <a:hlinkClick r:id="rId3" action="ppaction://hlinksldjump"/>
            <a:extLst>
              <a:ext uri="{FF2B5EF4-FFF2-40B4-BE49-F238E27FC236}">
                <a16:creationId xmlns:a16="http://schemas.microsoft.com/office/drawing/2014/main" id="{1AB7A3BB-5CA3-3C4E-993A-89BAD82F221A}"/>
              </a:ext>
            </a:extLst>
          </p:cNvPr>
          <p:cNvSpPr/>
          <p:nvPr/>
        </p:nvSpPr>
        <p:spPr>
          <a:xfrm>
            <a:off x="9643872" y="6533513"/>
            <a:ext cx="1904739"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Back to Summary</a:t>
            </a:r>
          </a:p>
        </p:txBody>
      </p:sp>
      <p:sp>
        <p:nvSpPr>
          <p:cNvPr id="6" name="Chevron 5">
            <a:hlinkClick r:id="rId3" action="ppaction://hlinksldjump"/>
            <a:extLst>
              <a:ext uri="{FF2B5EF4-FFF2-40B4-BE49-F238E27FC236}">
                <a16:creationId xmlns:a16="http://schemas.microsoft.com/office/drawing/2014/main" id="{59FF21DF-EFA7-934E-AA9D-EE33413C1F0F}"/>
              </a:ext>
            </a:extLst>
          </p:cNvPr>
          <p:cNvSpPr/>
          <p:nvPr/>
        </p:nvSpPr>
        <p:spPr>
          <a:xfrm rot="10800000">
            <a:off x="9497553"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B74C4533-CDD1-4B10-AB3B-1BA784CEC747}"/>
              </a:ext>
            </a:extLst>
          </p:cNvPr>
          <p:cNvSpPr/>
          <p:nvPr/>
        </p:nvSpPr>
        <p:spPr>
          <a:xfrm>
            <a:off x="387265" y="646031"/>
            <a:ext cx="11104749" cy="430887"/>
          </a:xfrm>
          <a:prstGeom prst="rect">
            <a:avLst/>
          </a:prstGeom>
        </p:spPr>
        <p:txBody>
          <a:bodyPr wrap="square">
            <a:spAutoFit/>
          </a:bodyPr>
          <a:lstStyle/>
          <a:p>
            <a:r>
              <a:rPr lang="en-IN" sz="2200" i="1" dirty="0"/>
              <a:t>Intra Table Schema Change, Light Weight Post Processing to facilitate querying</a:t>
            </a:r>
          </a:p>
        </p:txBody>
      </p:sp>
    </p:spTree>
    <p:extLst>
      <p:ext uri="{BB962C8B-B14F-4D97-AF65-F5344CB8AC3E}">
        <p14:creationId xmlns:p14="http://schemas.microsoft.com/office/powerpoint/2010/main" val="1684189981"/>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9625578"/>
              </p:ext>
            </p:extLst>
          </p:nvPr>
        </p:nvGraphicFramePr>
        <p:xfrm>
          <a:off x="576776" y="1736543"/>
          <a:ext cx="10972800" cy="4373312"/>
        </p:xfrm>
        <a:graphic>
          <a:graphicData uri="http://schemas.openxmlformats.org/drawingml/2006/table">
            <a:tbl>
              <a:tblPr firstRow="1" firstCol="1" bandRow="1">
                <a:tableStyleId>{5C22544A-7EE6-4342-B048-85BDC9FD1C3A}</a:tableStyleId>
              </a:tblPr>
              <a:tblGrid>
                <a:gridCol w="2236913">
                  <a:extLst>
                    <a:ext uri="{9D8B030D-6E8A-4147-A177-3AD203B41FA5}">
                      <a16:colId xmlns:a16="http://schemas.microsoft.com/office/drawing/2014/main" val="428476784"/>
                    </a:ext>
                  </a:extLst>
                </a:gridCol>
                <a:gridCol w="5077475">
                  <a:extLst>
                    <a:ext uri="{9D8B030D-6E8A-4147-A177-3AD203B41FA5}">
                      <a16:colId xmlns:a16="http://schemas.microsoft.com/office/drawing/2014/main" val="4147650593"/>
                    </a:ext>
                  </a:extLst>
                </a:gridCol>
                <a:gridCol w="3658412">
                  <a:extLst>
                    <a:ext uri="{9D8B030D-6E8A-4147-A177-3AD203B41FA5}">
                      <a16:colId xmlns:a16="http://schemas.microsoft.com/office/drawing/2014/main" val="524804152"/>
                    </a:ext>
                  </a:extLst>
                </a:gridCol>
              </a:tblGrid>
              <a:tr h="285022">
                <a:tc>
                  <a:txBody>
                    <a:bodyPr/>
                    <a:lstStyle/>
                    <a:p>
                      <a:pPr marL="0" marR="0" algn="ctr">
                        <a:spcBef>
                          <a:spcPts val="0"/>
                        </a:spcBef>
                        <a:spcAft>
                          <a:spcPts val="0"/>
                        </a:spcAft>
                      </a:pPr>
                      <a:r>
                        <a:rPr lang="en-US" sz="1600" kern="100" dirty="0">
                          <a:effectLst/>
                        </a:rPr>
                        <a:t>Task</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Description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Assumption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552199067"/>
                  </a:ext>
                </a:extLst>
              </a:tr>
              <a:tr h="801626">
                <a:tc>
                  <a:txBody>
                    <a:bodyPr/>
                    <a:lstStyle/>
                    <a:p>
                      <a:pPr marL="0" marR="0">
                        <a:spcBef>
                          <a:spcPts val="0"/>
                        </a:spcBef>
                        <a:spcAft>
                          <a:spcPts val="0"/>
                        </a:spcAft>
                      </a:pPr>
                      <a:r>
                        <a:rPr lang="en-US" sz="1600" kern="100" dirty="0">
                          <a:effectLst/>
                        </a:rPr>
                        <a:t>Data Model</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tables (facts &amp; dimensions) will move with major preprocessing to facilitate querying and effective reporting</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columns would continue to exist and additional columns will be added to avoid any regression</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150866814"/>
                  </a:ext>
                </a:extLst>
              </a:tr>
              <a:tr h="534417">
                <a:tc>
                  <a:txBody>
                    <a:bodyPr/>
                    <a:lstStyle/>
                    <a:p>
                      <a:pPr marL="0" marR="0">
                        <a:spcBef>
                          <a:spcPts val="0"/>
                        </a:spcBef>
                        <a:spcAft>
                          <a:spcPts val="0"/>
                        </a:spcAft>
                      </a:pPr>
                      <a:r>
                        <a:rPr lang="en-US" sz="1600" kern="100" dirty="0">
                          <a:effectLst/>
                        </a:rPr>
                        <a:t>One Time Data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New scripts and pipeline to be written to load data from corresponding tables in S3 to tables in Redshift</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Load will happen for a fixed timeline in reverse chronological order</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579291772"/>
                  </a:ext>
                </a:extLst>
              </a:tr>
              <a:tr h="1068834">
                <a:tc>
                  <a:txBody>
                    <a:bodyPr/>
                    <a:lstStyle/>
                    <a:p>
                      <a:pPr marL="0" marR="0">
                        <a:spcBef>
                          <a:spcPts val="0"/>
                        </a:spcBef>
                        <a:spcAft>
                          <a:spcPts val="0"/>
                        </a:spcAft>
                      </a:pPr>
                      <a:r>
                        <a:rPr lang="en-US" sz="1600" kern="100" dirty="0">
                          <a:effectLst/>
                        </a:rPr>
                        <a:t>Data Integration for Continuous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Source mappings that load data into destination tables will be rewritten to perform complex sequence of dependent operations. Output of this process will be flat and highly denormalized</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Client will allow access to the source data from the source systems or interim</a:t>
                      </a:r>
                      <a:r>
                        <a:rPr lang="en-US" sz="1500" kern="100" baseline="0" dirty="0">
                          <a:effectLst/>
                          <a:latin typeface="+mn-lt"/>
                        </a:rPr>
                        <a:t> data mart</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787840557"/>
                  </a:ext>
                </a:extLst>
              </a:tr>
              <a:tr h="534417">
                <a:tc>
                  <a:txBody>
                    <a:bodyPr/>
                    <a:lstStyle/>
                    <a:p>
                      <a:pPr marL="0" marR="0">
                        <a:spcBef>
                          <a:spcPts val="0"/>
                        </a:spcBef>
                        <a:spcAft>
                          <a:spcPts val="0"/>
                        </a:spcAft>
                      </a:pPr>
                      <a:r>
                        <a:rPr lang="en-US" sz="1600" kern="100" dirty="0">
                          <a:effectLst/>
                        </a:rPr>
                        <a:t>Semantic Layer</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No Change to existing semantic layer. New semantics to be added with the new enriched columns</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98664622"/>
                  </a:ext>
                </a:extLst>
              </a:tr>
              <a:tr h="1148996">
                <a:tc>
                  <a:txBody>
                    <a:bodyPr/>
                    <a:lstStyle/>
                    <a:p>
                      <a:pPr marL="0" marR="0">
                        <a:spcBef>
                          <a:spcPts val="0"/>
                        </a:spcBef>
                        <a:spcAft>
                          <a:spcPts val="0"/>
                        </a:spcAft>
                      </a:pPr>
                      <a:r>
                        <a:rPr lang="en-US" sz="1600" kern="100" dirty="0">
                          <a:effectLst/>
                        </a:rPr>
                        <a:t>KPI Reporting </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tabLst>
                          <a:tab pos="1371600" algn="l"/>
                        </a:tabLst>
                      </a:pPr>
                      <a:r>
                        <a:rPr lang="en-US" sz="1500" kern="100" dirty="0">
                          <a:effectLst/>
                        </a:rPr>
                        <a:t>Validation of sampled key critical reports by using the new semantics &amp; swap reporting changes once validated</a:t>
                      </a:r>
                      <a:endParaRPr lang="en-IN" sz="1500" kern="100" dirty="0">
                        <a:effectLst/>
                      </a:endParaRPr>
                    </a:p>
                    <a:p>
                      <a:pPr marL="0" marR="0">
                        <a:spcBef>
                          <a:spcPts val="0"/>
                        </a:spcBef>
                        <a:spcAft>
                          <a:spcPts val="0"/>
                        </a:spcAft>
                      </a:pPr>
                      <a:r>
                        <a:rPr lang="en-US" sz="1500" kern="100" dirty="0">
                          <a:effectLst/>
                        </a:rPr>
                        <a:t>Old reports will be generated out of current data platform for business continuity until the validation exercise is complete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5994"/>
                  </a:ext>
                </a:extLst>
              </a:tr>
            </a:tbl>
          </a:graphicData>
        </a:graphic>
      </p:graphicFrame>
      <p:sp>
        <p:nvSpPr>
          <p:cNvPr id="3" name="Title 2"/>
          <p:cNvSpPr>
            <a:spLocks noGrp="1"/>
          </p:cNvSpPr>
          <p:nvPr>
            <p:ph type="title"/>
          </p:nvPr>
        </p:nvSpPr>
        <p:spPr/>
        <p:txBody>
          <a:bodyPr>
            <a:normAutofit/>
          </a:bodyPr>
          <a:lstStyle/>
          <a:p>
            <a:r>
              <a:rPr lang="en-US" dirty="0"/>
              <a:t>Group 3: Inter-Table Changes </a:t>
            </a:r>
            <a:r>
              <a:rPr lang="mr-IN" dirty="0"/>
              <a:t>–</a:t>
            </a:r>
            <a:r>
              <a:rPr lang="en-US" dirty="0"/>
              <a:t> Same Platforms</a:t>
            </a:r>
          </a:p>
        </p:txBody>
      </p:sp>
      <p:sp>
        <p:nvSpPr>
          <p:cNvPr id="6" name="Rectangle 5">
            <a:hlinkClick r:id="rId3" action="ppaction://hlinksldjump"/>
            <a:extLst>
              <a:ext uri="{FF2B5EF4-FFF2-40B4-BE49-F238E27FC236}">
                <a16:creationId xmlns:a16="http://schemas.microsoft.com/office/drawing/2014/main" id="{A8F3703F-54D3-1545-AF5D-88C423D991B8}"/>
              </a:ext>
            </a:extLst>
          </p:cNvPr>
          <p:cNvSpPr/>
          <p:nvPr/>
        </p:nvSpPr>
        <p:spPr>
          <a:xfrm>
            <a:off x="9643872" y="6533513"/>
            <a:ext cx="1904739"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Back to Summary</a:t>
            </a:r>
          </a:p>
        </p:txBody>
      </p:sp>
      <p:sp>
        <p:nvSpPr>
          <p:cNvPr id="7" name="Chevron 6">
            <a:hlinkClick r:id="rId3" action="ppaction://hlinksldjump"/>
            <a:extLst>
              <a:ext uri="{FF2B5EF4-FFF2-40B4-BE49-F238E27FC236}">
                <a16:creationId xmlns:a16="http://schemas.microsoft.com/office/drawing/2014/main" id="{94A31DEF-2B82-FB49-988C-C137D2292E0F}"/>
              </a:ext>
            </a:extLst>
          </p:cNvPr>
          <p:cNvSpPr/>
          <p:nvPr/>
        </p:nvSpPr>
        <p:spPr>
          <a:xfrm rot="10800000">
            <a:off x="9497553"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878FECCF-8870-4534-B9D6-0D3D79017E39}"/>
              </a:ext>
            </a:extLst>
          </p:cNvPr>
          <p:cNvSpPr/>
          <p:nvPr/>
        </p:nvSpPr>
        <p:spPr>
          <a:xfrm>
            <a:off x="283633" y="573633"/>
            <a:ext cx="11030361" cy="430887"/>
          </a:xfrm>
          <a:prstGeom prst="rect">
            <a:avLst/>
          </a:prstGeom>
        </p:spPr>
        <p:txBody>
          <a:bodyPr wrap="square">
            <a:spAutoFit/>
          </a:bodyPr>
          <a:lstStyle/>
          <a:p>
            <a:r>
              <a:rPr lang="en-IN" sz="2200" i="1" dirty="0"/>
              <a:t>Aggregation, Joins For Denormalization, Change Of Schema, Reporting Changes</a:t>
            </a:r>
          </a:p>
        </p:txBody>
      </p:sp>
    </p:spTree>
    <p:extLst>
      <p:ext uri="{BB962C8B-B14F-4D97-AF65-F5344CB8AC3E}">
        <p14:creationId xmlns:p14="http://schemas.microsoft.com/office/powerpoint/2010/main" val="1961986541"/>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96010249"/>
              </p:ext>
            </p:extLst>
          </p:nvPr>
        </p:nvGraphicFramePr>
        <p:xfrm>
          <a:off x="609601" y="1607658"/>
          <a:ext cx="10972800" cy="4335941"/>
        </p:xfrm>
        <a:graphic>
          <a:graphicData uri="http://schemas.openxmlformats.org/drawingml/2006/table">
            <a:tbl>
              <a:tblPr firstRow="1" firstCol="1" bandRow="1">
                <a:tableStyleId>{5C22544A-7EE6-4342-B048-85BDC9FD1C3A}</a:tableStyleId>
              </a:tblPr>
              <a:tblGrid>
                <a:gridCol w="2236913">
                  <a:extLst>
                    <a:ext uri="{9D8B030D-6E8A-4147-A177-3AD203B41FA5}">
                      <a16:colId xmlns:a16="http://schemas.microsoft.com/office/drawing/2014/main" val="1312537804"/>
                    </a:ext>
                  </a:extLst>
                </a:gridCol>
                <a:gridCol w="5077476">
                  <a:extLst>
                    <a:ext uri="{9D8B030D-6E8A-4147-A177-3AD203B41FA5}">
                      <a16:colId xmlns:a16="http://schemas.microsoft.com/office/drawing/2014/main" val="845331143"/>
                    </a:ext>
                  </a:extLst>
                </a:gridCol>
                <a:gridCol w="3658411">
                  <a:extLst>
                    <a:ext uri="{9D8B030D-6E8A-4147-A177-3AD203B41FA5}">
                      <a16:colId xmlns:a16="http://schemas.microsoft.com/office/drawing/2014/main" val="672135852"/>
                    </a:ext>
                  </a:extLst>
                </a:gridCol>
              </a:tblGrid>
              <a:tr h="338641">
                <a:tc>
                  <a:txBody>
                    <a:bodyPr/>
                    <a:lstStyle/>
                    <a:p>
                      <a:pPr marL="0" marR="0" algn="ctr">
                        <a:spcBef>
                          <a:spcPts val="0"/>
                        </a:spcBef>
                        <a:spcAft>
                          <a:spcPts val="0"/>
                        </a:spcAft>
                      </a:pPr>
                      <a:r>
                        <a:rPr lang="en-US" sz="1600" kern="100" dirty="0">
                          <a:effectLst/>
                        </a:rPr>
                        <a:t>Task</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Description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Assumption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62102364"/>
                  </a:ext>
                </a:extLst>
              </a:tr>
              <a:tr h="783784">
                <a:tc>
                  <a:txBody>
                    <a:bodyPr/>
                    <a:lstStyle/>
                    <a:p>
                      <a:pPr marL="0" marR="0">
                        <a:spcBef>
                          <a:spcPts val="0"/>
                        </a:spcBef>
                        <a:spcAft>
                          <a:spcPts val="0"/>
                        </a:spcAft>
                      </a:pPr>
                      <a:r>
                        <a:rPr lang="en-US" sz="1600" kern="100" dirty="0">
                          <a:effectLst/>
                        </a:rPr>
                        <a:t>Data Model</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tables (facts &amp; dimensions) will move with major preprocessing to facilitate querying and effective reporting</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columns would continue to exist and additional columns will be added to avoid any regression</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692455329"/>
                  </a:ext>
                </a:extLst>
              </a:tr>
              <a:tr h="522523">
                <a:tc>
                  <a:txBody>
                    <a:bodyPr/>
                    <a:lstStyle/>
                    <a:p>
                      <a:pPr marL="0" marR="0">
                        <a:spcBef>
                          <a:spcPts val="0"/>
                        </a:spcBef>
                        <a:spcAft>
                          <a:spcPts val="0"/>
                        </a:spcAft>
                      </a:pPr>
                      <a:r>
                        <a:rPr lang="en-US" sz="1600" kern="100" dirty="0">
                          <a:effectLst/>
                        </a:rPr>
                        <a:t>One Time Data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New scripts and pipeline to be written to load data from corresponding tables in S3 to tables in Redshift</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Load will happen for a fixed timeline in reverse chronological order</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924722463"/>
                  </a:ext>
                </a:extLst>
              </a:tr>
              <a:tr h="1045046">
                <a:tc>
                  <a:txBody>
                    <a:bodyPr/>
                    <a:lstStyle/>
                    <a:p>
                      <a:pPr marL="0" marR="0">
                        <a:spcBef>
                          <a:spcPts val="0"/>
                        </a:spcBef>
                        <a:spcAft>
                          <a:spcPts val="0"/>
                        </a:spcAft>
                      </a:pPr>
                      <a:r>
                        <a:rPr lang="en-US" sz="1600" kern="100" dirty="0">
                          <a:effectLst/>
                        </a:rPr>
                        <a:t>Data Integration for Continuous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Source mappings that load data into destination tables will be rewritten to perform complex sequence of dependent operations with lot of validations on referential integrity and anomalies</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Client will allow access to the source data from the source systems or interim</a:t>
                      </a:r>
                      <a:r>
                        <a:rPr lang="en-US" sz="1500" kern="100" baseline="0" dirty="0">
                          <a:effectLst/>
                          <a:latin typeface="+mn-lt"/>
                        </a:rPr>
                        <a:t> data mart</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283195642"/>
                  </a:ext>
                </a:extLst>
              </a:tr>
              <a:tr h="522523">
                <a:tc>
                  <a:txBody>
                    <a:bodyPr/>
                    <a:lstStyle/>
                    <a:p>
                      <a:pPr marL="0" marR="0">
                        <a:spcBef>
                          <a:spcPts val="0"/>
                        </a:spcBef>
                        <a:spcAft>
                          <a:spcPts val="0"/>
                        </a:spcAft>
                      </a:pPr>
                      <a:r>
                        <a:rPr lang="en-US" sz="1600" kern="100" dirty="0">
                          <a:effectLst/>
                        </a:rPr>
                        <a:t>Semantic Layer</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No Change to existing semantic layer. New semantics to be added with the new enriched columns.</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87963096"/>
                  </a:ext>
                </a:extLst>
              </a:tr>
              <a:tr h="1123424">
                <a:tc>
                  <a:txBody>
                    <a:bodyPr/>
                    <a:lstStyle/>
                    <a:p>
                      <a:pPr marL="0" marR="0">
                        <a:spcBef>
                          <a:spcPts val="0"/>
                        </a:spcBef>
                        <a:spcAft>
                          <a:spcPts val="0"/>
                        </a:spcAft>
                      </a:pPr>
                      <a:r>
                        <a:rPr lang="en-US" sz="1600" kern="100" dirty="0">
                          <a:effectLst/>
                        </a:rPr>
                        <a:t>KPI Reporting </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tabLst>
                          <a:tab pos="1371600" algn="l"/>
                        </a:tabLst>
                      </a:pPr>
                      <a:r>
                        <a:rPr lang="en-US" sz="1500" kern="100" dirty="0">
                          <a:effectLst/>
                        </a:rPr>
                        <a:t>Validation of sampled key critical reports by using the new semantics &amp; swap reporting changes once validated</a:t>
                      </a:r>
                      <a:endParaRPr lang="en-IN" sz="1500" kern="100" dirty="0">
                        <a:effectLst/>
                      </a:endParaRPr>
                    </a:p>
                    <a:p>
                      <a:pPr marL="0" marR="0">
                        <a:spcBef>
                          <a:spcPts val="0"/>
                        </a:spcBef>
                        <a:spcAft>
                          <a:spcPts val="0"/>
                        </a:spcAft>
                      </a:pPr>
                      <a:r>
                        <a:rPr lang="en-US" sz="1500" kern="100" dirty="0">
                          <a:effectLst/>
                        </a:rPr>
                        <a:t>Old reports will be generated out of current data platform for business continuity until the validation exercise is complete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556563497"/>
                  </a:ext>
                </a:extLst>
              </a:tr>
            </a:tbl>
          </a:graphicData>
        </a:graphic>
      </p:graphicFrame>
      <p:sp>
        <p:nvSpPr>
          <p:cNvPr id="2" name="Title 1"/>
          <p:cNvSpPr>
            <a:spLocks noGrp="1"/>
          </p:cNvSpPr>
          <p:nvPr>
            <p:ph type="title"/>
          </p:nvPr>
        </p:nvSpPr>
        <p:spPr/>
        <p:txBody>
          <a:bodyPr>
            <a:normAutofit/>
          </a:bodyPr>
          <a:lstStyle/>
          <a:p>
            <a:r>
              <a:rPr lang="en-US" dirty="0"/>
              <a:t>Group 4: Inter-Table Changes </a:t>
            </a:r>
            <a:r>
              <a:rPr lang="mr-IN" dirty="0"/>
              <a:t>–</a:t>
            </a:r>
            <a:r>
              <a:rPr lang="en-US" dirty="0"/>
              <a:t> Multi Platforms</a:t>
            </a:r>
          </a:p>
        </p:txBody>
      </p:sp>
      <p:sp>
        <p:nvSpPr>
          <p:cNvPr id="57" name="Rectangle 56"/>
          <p:cNvSpPr/>
          <p:nvPr/>
        </p:nvSpPr>
        <p:spPr>
          <a:xfrm>
            <a:off x="10499077" y="274844"/>
            <a:ext cx="1615122" cy="369332"/>
          </a:xfrm>
          <a:prstGeom prst="rect">
            <a:avLst/>
          </a:prstGeom>
        </p:spPr>
        <p:txBody>
          <a:bodyPr wrap="none">
            <a:spAutoFit/>
          </a:bodyPr>
          <a:lstStyle/>
          <a:p>
            <a:r>
              <a:rPr lang="en-US">
                <a:solidFill>
                  <a:schemeClr val="bg1"/>
                </a:solidFill>
              </a:rPr>
              <a:t>(Very Complex</a:t>
            </a:r>
            <a:r>
              <a:rPr lang="en-US" dirty="0">
                <a:solidFill>
                  <a:schemeClr val="bg1"/>
                </a:solidFill>
              </a:rPr>
              <a:t>)</a:t>
            </a:r>
          </a:p>
        </p:txBody>
      </p:sp>
      <p:sp>
        <p:nvSpPr>
          <p:cNvPr id="6" name="Rectangle 5">
            <a:hlinkClick r:id="rId3" action="ppaction://hlinksldjump"/>
            <a:extLst>
              <a:ext uri="{FF2B5EF4-FFF2-40B4-BE49-F238E27FC236}">
                <a16:creationId xmlns:a16="http://schemas.microsoft.com/office/drawing/2014/main" id="{93F3D86C-56D2-A445-988E-63D14F675931}"/>
              </a:ext>
            </a:extLst>
          </p:cNvPr>
          <p:cNvSpPr/>
          <p:nvPr/>
        </p:nvSpPr>
        <p:spPr>
          <a:xfrm>
            <a:off x="9643872" y="6533513"/>
            <a:ext cx="1904739"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Back to Summary</a:t>
            </a:r>
          </a:p>
        </p:txBody>
      </p:sp>
      <p:sp>
        <p:nvSpPr>
          <p:cNvPr id="7" name="Chevron 6">
            <a:hlinkClick r:id="rId3" action="ppaction://hlinksldjump"/>
            <a:extLst>
              <a:ext uri="{FF2B5EF4-FFF2-40B4-BE49-F238E27FC236}">
                <a16:creationId xmlns:a16="http://schemas.microsoft.com/office/drawing/2014/main" id="{A66EAAA2-DB98-2042-8158-2DFC49EB69D5}"/>
              </a:ext>
            </a:extLst>
          </p:cNvPr>
          <p:cNvSpPr/>
          <p:nvPr/>
        </p:nvSpPr>
        <p:spPr>
          <a:xfrm rot="10800000">
            <a:off x="9497553"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19A1C71D-3D5F-4712-9958-B4E4A8473EB9}"/>
              </a:ext>
            </a:extLst>
          </p:cNvPr>
          <p:cNvSpPr/>
          <p:nvPr/>
        </p:nvSpPr>
        <p:spPr>
          <a:xfrm>
            <a:off x="265556" y="644176"/>
            <a:ext cx="11063186" cy="430887"/>
          </a:xfrm>
          <a:prstGeom prst="rect">
            <a:avLst/>
          </a:prstGeom>
        </p:spPr>
        <p:txBody>
          <a:bodyPr wrap="square">
            <a:spAutoFit/>
          </a:bodyPr>
          <a:lstStyle/>
          <a:p>
            <a:r>
              <a:rPr lang="en-IN" sz="2200" i="1" dirty="0"/>
              <a:t>Referential Integrity, Anomaly Detection in Addition to Complex Changes, External Sources</a:t>
            </a:r>
          </a:p>
        </p:txBody>
      </p:sp>
    </p:spTree>
    <p:extLst>
      <p:ext uri="{BB962C8B-B14F-4D97-AF65-F5344CB8AC3E}">
        <p14:creationId xmlns:p14="http://schemas.microsoft.com/office/powerpoint/2010/main" val="2082632966"/>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Data Security Policies and Procedures</a:t>
            </a:r>
            <a:endParaRPr lang="en-US" sz="4400" dirty="0">
              <a:solidFill>
                <a:schemeClr val="bg1"/>
              </a:solidFill>
            </a:endParaRPr>
          </a:p>
        </p:txBody>
      </p:sp>
    </p:spTree>
    <p:extLst>
      <p:ext uri="{BB962C8B-B14F-4D97-AF65-F5344CB8AC3E}">
        <p14:creationId xmlns:p14="http://schemas.microsoft.com/office/powerpoint/2010/main" val="3944549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8F8F47-5232-411E-90CB-D63726158CFF}"/>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C7BB2B42-4F77-4119-A2D8-70114F097331}"/>
              </a:ext>
            </a:extLst>
          </p:cNvPr>
          <p:cNvSpPr>
            <a:spLocks noGrp="1"/>
          </p:cNvSpPr>
          <p:nvPr>
            <p:ph type="sldNum" sz="quarter" idx="12"/>
          </p:nvPr>
        </p:nvSpPr>
        <p:spPr/>
        <p:txBody>
          <a:bodyPr/>
          <a:lstStyle/>
          <a:p>
            <a:fld id="{A0C1D9D2-9780-41B5-B48D-9BB1413BC614}" type="slidenum">
              <a:rPr lang="en-US" smtClean="0"/>
              <a:pPr/>
              <a:t>55</a:t>
            </a:fld>
            <a:endParaRPr lang="en-US" dirty="0"/>
          </a:p>
        </p:txBody>
      </p:sp>
      <p:sp>
        <p:nvSpPr>
          <p:cNvPr id="4" name="Title 3">
            <a:extLst>
              <a:ext uri="{FF2B5EF4-FFF2-40B4-BE49-F238E27FC236}">
                <a16:creationId xmlns:a16="http://schemas.microsoft.com/office/drawing/2014/main" id="{C80823A7-E289-41E5-8CCD-AB3A2097B332}"/>
              </a:ext>
            </a:extLst>
          </p:cNvPr>
          <p:cNvSpPr>
            <a:spLocks noGrp="1"/>
          </p:cNvSpPr>
          <p:nvPr>
            <p:ph type="title"/>
          </p:nvPr>
        </p:nvSpPr>
        <p:spPr/>
        <p:txBody>
          <a:bodyPr/>
          <a:lstStyle/>
          <a:p>
            <a:r>
              <a:rPr lang="en-IN" dirty="0"/>
              <a:t>Key Elements of Data Security Policy</a:t>
            </a:r>
            <a:endParaRPr lang="en-US" dirty="0"/>
          </a:p>
        </p:txBody>
      </p:sp>
      <p:pic>
        <p:nvPicPr>
          <p:cNvPr id="5" name="Picture 4">
            <a:extLst>
              <a:ext uri="{FF2B5EF4-FFF2-40B4-BE49-F238E27FC236}">
                <a16:creationId xmlns:a16="http://schemas.microsoft.com/office/drawing/2014/main" id="{72CBD3A7-AA51-4AC5-978D-753D1FB78084}"/>
              </a:ext>
            </a:extLst>
          </p:cNvPr>
          <p:cNvPicPr/>
          <p:nvPr/>
        </p:nvPicPr>
        <p:blipFill rotWithShape="1">
          <a:blip r:embed="rId2">
            <a:extLst>
              <a:ext uri="{28A0092B-C50C-407E-A947-70E740481C1C}">
                <a14:useLocalDpi xmlns:a14="http://schemas.microsoft.com/office/drawing/2010/main" val="0"/>
              </a:ext>
            </a:extLst>
          </a:blip>
          <a:srcRect l="10073" t="14521" r="13961" b="8023"/>
          <a:stretch/>
        </p:blipFill>
        <p:spPr bwMode="auto">
          <a:xfrm>
            <a:off x="421405" y="1279526"/>
            <a:ext cx="10892589" cy="5578474"/>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CE654F40-0D30-41FF-AB5B-C66ED0B3B0D8}"/>
              </a:ext>
            </a:extLst>
          </p:cNvPr>
          <p:cNvSpPr txBox="1"/>
          <p:nvPr/>
        </p:nvSpPr>
        <p:spPr>
          <a:xfrm>
            <a:off x="256673" y="532263"/>
            <a:ext cx="11595855" cy="769441"/>
          </a:xfrm>
          <a:prstGeom prst="rect">
            <a:avLst/>
          </a:prstGeom>
          <a:noFill/>
        </p:spPr>
        <p:txBody>
          <a:bodyPr wrap="square" rtlCol="0">
            <a:spAutoFit/>
          </a:bodyPr>
          <a:lstStyle/>
          <a:p>
            <a:r>
              <a:rPr lang="en-US" sz="2200" i="1" dirty="0"/>
              <a:t>LatentView has a stringent data security policy to ensure confidentiality, integrity and availability of client data and information assets</a:t>
            </a:r>
          </a:p>
        </p:txBody>
      </p:sp>
      <p:sp>
        <p:nvSpPr>
          <p:cNvPr id="7" name="Footer Placeholder 1">
            <a:extLst>
              <a:ext uri="{FF2B5EF4-FFF2-40B4-BE49-F238E27FC236}">
                <a16:creationId xmlns:a16="http://schemas.microsoft.com/office/drawing/2014/main" id="{52F37757-D577-48D4-8A7A-92C283B1BF58}"/>
              </a:ext>
            </a:extLst>
          </p:cNvPr>
          <p:cNvSpPr txBox="1">
            <a:spLocks/>
          </p:cNvSpPr>
          <p:nvPr/>
        </p:nvSpPr>
        <p:spPr>
          <a:xfrm>
            <a:off x="4181168" y="656506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LatentView Analytics. Confidential</a:t>
            </a:r>
            <a:endParaRPr lang="en-US" dirty="0"/>
          </a:p>
        </p:txBody>
      </p:sp>
    </p:spTree>
    <p:extLst>
      <p:ext uri="{BB962C8B-B14F-4D97-AF65-F5344CB8AC3E}">
        <p14:creationId xmlns:p14="http://schemas.microsoft.com/office/powerpoint/2010/main" val="77667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360819-6EE3-4BF7-8203-1FEDE5D8305D}"/>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645FA87D-B01A-4363-9DFE-41BAAE810AC6}"/>
              </a:ext>
            </a:extLst>
          </p:cNvPr>
          <p:cNvSpPr>
            <a:spLocks noGrp="1"/>
          </p:cNvSpPr>
          <p:nvPr>
            <p:ph type="sldNum" sz="quarter" idx="12"/>
          </p:nvPr>
        </p:nvSpPr>
        <p:spPr/>
        <p:txBody>
          <a:bodyPr/>
          <a:lstStyle/>
          <a:p>
            <a:fld id="{A0C1D9D2-9780-41B5-B48D-9BB1413BC614}" type="slidenum">
              <a:rPr lang="en-US" smtClean="0"/>
              <a:pPr/>
              <a:t>56</a:t>
            </a:fld>
            <a:endParaRPr lang="en-US" dirty="0"/>
          </a:p>
        </p:txBody>
      </p:sp>
      <p:sp>
        <p:nvSpPr>
          <p:cNvPr id="4" name="Title 3">
            <a:extLst>
              <a:ext uri="{FF2B5EF4-FFF2-40B4-BE49-F238E27FC236}">
                <a16:creationId xmlns:a16="http://schemas.microsoft.com/office/drawing/2014/main" id="{CC3B5DFD-958B-41FE-92E3-B8970391FBB8}"/>
              </a:ext>
            </a:extLst>
          </p:cNvPr>
          <p:cNvSpPr>
            <a:spLocks noGrp="1"/>
          </p:cNvSpPr>
          <p:nvPr>
            <p:ph type="title"/>
          </p:nvPr>
        </p:nvSpPr>
        <p:spPr/>
        <p:txBody>
          <a:bodyPr/>
          <a:lstStyle/>
          <a:p>
            <a:r>
              <a:rPr lang="en-US" dirty="0"/>
              <a:t>Data Security Controls and Guidelines</a:t>
            </a:r>
          </a:p>
        </p:txBody>
      </p:sp>
      <p:sp>
        <p:nvSpPr>
          <p:cNvPr id="5" name="Rectangle 4">
            <a:extLst>
              <a:ext uri="{FF2B5EF4-FFF2-40B4-BE49-F238E27FC236}">
                <a16:creationId xmlns:a16="http://schemas.microsoft.com/office/drawing/2014/main" id="{3FAD6717-FE86-4828-96D9-8BFA403EE42C}"/>
              </a:ext>
            </a:extLst>
          </p:cNvPr>
          <p:cNvSpPr/>
          <p:nvPr/>
        </p:nvSpPr>
        <p:spPr>
          <a:xfrm>
            <a:off x="272716" y="1235648"/>
            <a:ext cx="5582652" cy="5228547"/>
          </a:xfrm>
          <a:prstGeom prst="rect">
            <a:avLst/>
          </a:prstGeom>
        </p:spPr>
        <p:txBody>
          <a:bodyPr wrap="square">
            <a:spAutoFit/>
          </a:bodyPr>
          <a:lstStyle/>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Information assets are identified and categorised in terms of business value.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Ownership of information assets is established and responsibilities defined.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Information and IT assets are protected against unauthorized access.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Information is made available on a strict need-to-know basis only.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Information is not disclosed to unauthorized persons through deliberate or careless action.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Confidentiality of information is assured in accordance with client agreements and best practices.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Information is protected from unauthorized modification. </a:t>
            </a:r>
            <a:endParaRPr lang="en-US" dirty="0">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56E97A9-86B7-4A24-8932-79F94CA235CF}"/>
              </a:ext>
            </a:extLst>
          </p:cNvPr>
          <p:cNvSpPr txBox="1"/>
          <p:nvPr/>
        </p:nvSpPr>
        <p:spPr>
          <a:xfrm>
            <a:off x="256673" y="532263"/>
            <a:ext cx="11595855" cy="769441"/>
          </a:xfrm>
          <a:prstGeom prst="rect">
            <a:avLst/>
          </a:prstGeom>
          <a:noFill/>
        </p:spPr>
        <p:txBody>
          <a:bodyPr wrap="square" rtlCol="0">
            <a:spAutoFit/>
          </a:bodyPr>
          <a:lstStyle/>
          <a:p>
            <a:r>
              <a:rPr lang="en-US" sz="2200" i="1" dirty="0"/>
              <a:t>LatentView shall implement appropriate security controls to ensure that all employees are actively engaged and committed to maintaining standards of information security</a:t>
            </a:r>
          </a:p>
        </p:txBody>
      </p:sp>
      <p:sp>
        <p:nvSpPr>
          <p:cNvPr id="7" name="Rectangle 6">
            <a:extLst>
              <a:ext uri="{FF2B5EF4-FFF2-40B4-BE49-F238E27FC236}">
                <a16:creationId xmlns:a16="http://schemas.microsoft.com/office/drawing/2014/main" id="{809188F2-A4A5-4D1C-983E-152FDA03699C}"/>
              </a:ext>
            </a:extLst>
          </p:cNvPr>
          <p:cNvSpPr/>
          <p:nvPr/>
        </p:nvSpPr>
        <p:spPr>
          <a:xfrm>
            <a:off x="6269876" y="1235648"/>
            <a:ext cx="5582652" cy="5183599"/>
          </a:xfrm>
          <a:prstGeom prst="rect">
            <a:avLst/>
          </a:prstGeom>
        </p:spPr>
        <p:txBody>
          <a:bodyPr wrap="square">
            <a:spAutoFit/>
          </a:bodyPr>
          <a:lstStyle/>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Applicable regulatory and legislative requirements are met.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Disaster recovery plans for IT assets are developed, maintained and tested.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Information security training is imparted to all users of information assets.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Information security breaches are reported, investigated, resolved, and closed.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A culture of compliance towards information security is advocated and promoted.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Violations of policies are dealt with disciplinary action. </a:t>
            </a:r>
            <a:endParaRPr lang="en-US" dirty="0">
              <a:latin typeface="+mj-lt"/>
              <a:ea typeface="Calibri" panose="020F0502020204030204" pitchFamily="34" charset="0"/>
              <a:cs typeface="Times New Roman" panose="02020603050405020304" pitchFamily="18" charset="0"/>
            </a:endParaRPr>
          </a:p>
          <a:p>
            <a:pPr marL="342900" indent="-342900">
              <a:buFont typeface="+mj-lt"/>
              <a:buAutoNum type="arabicPeriod" startAt="8"/>
            </a:pPr>
            <a:r>
              <a:rPr lang="en-IN" dirty="0">
                <a:solidFill>
                  <a:srgbClr val="000000"/>
                </a:solidFill>
                <a:latin typeface="+mj-lt"/>
                <a:ea typeface="Calibri" panose="020F0502020204030204" pitchFamily="34" charset="0"/>
              </a:rPr>
              <a:t>The responsibility for maintaining the policy and providing advice and guidance on its implementation rests with LatentView management. </a:t>
            </a:r>
            <a:endParaRPr lang="en-US" dirty="0">
              <a:latin typeface="+mj-lt"/>
            </a:endParaRPr>
          </a:p>
        </p:txBody>
      </p:sp>
    </p:spTree>
    <p:extLst>
      <p:ext uri="{BB962C8B-B14F-4D97-AF65-F5344CB8AC3E}">
        <p14:creationId xmlns:p14="http://schemas.microsoft.com/office/powerpoint/2010/main" val="396377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54D723-1586-4D00-B0E5-54692DDC5945}"/>
              </a:ext>
            </a:extLst>
          </p:cNvPr>
          <p:cNvSpPr>
            <a:spLocks noGrp="1"/>
          </p:cNvSpPr>
          <p:nvPr>
            <p:ph type="ftr" sz="quarter" idx="11"/>
          </p:nvPr>
        </p:nvSpPr>
        <p:spPr>
          <a:xfrm>
            <a:off x="4028768" y="6589126"/>
            <a:ext cx="4114800" cy="365125"/>
          </a:xfrm>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DC69BB2A-9293-4DBF-B3AB-45691EF0F1E6}"/>
              </a:ext>
            </a:extLst>
          </p:cNvPr>
          <p:cNvSpPr>
            <a:spLocks noGrp="1"/>
          </p:cNvSpPr>
          <p:nvPr>
            <p:ph type="sldNum" sz="quarter" idx="12"/>
          </p:nvPr>
        </p:nvSpPr>
        <p:spPr>
          <a:xfrm>
            <a:off x="9448800" y="6589127"/>
            <a:ext cx="2743200" cy="365125"/>
          </a:xfrm>
        </p:spPr>
        <p:txBody>
          <a:bodyPr/>
          <a:lstStyle/>
          <a:p>
            <a:fld id="{A0C1D9D2-9780-41B5-B48D-9BB1413BC614}" type="slidenum">
              <a:rPr lang="en-US" smtClean="0"/>
              <a:pPr/>
              <a:t>57</a:t>
            </a:fld>
            <a:endParaRPr lang="en-US" dirty="0"/>
          </a:p>
        </p:txBody>
      </p:sp>
      <p:sp>
        <p:nvSpPr>
          <p:cNvPr id="4" name="Title 3">
            <a:extLst>
              <a:ext uri="{FF2B5EF4-FFF2-40B4-BE49-F238E27FC236}">
                <a16:creationId xmlns:a16="http://schemas.microsoft.com/office/drawing/2014/main" id="{2298AC32-2FF3-4679-AE39-737698611D36}"/>
              </a:ext>
            </a:extLst>
          </p:cNvPr>
          <p:cNvSpPr>
            <a:spLocks noGrp="1"/>
          </p:cNvSpPr>
          <p:nvPr>
            <p:ph type="title"/>
          </p:nvPr>
        </p:nvSpPr>
        <p:spPr/>
        <p:txBody>
          <a:bodyPr/>
          <a:lstStyle/>
          <a:p>
            <a:r>
              <a:rPr lang="en-US" dirty="0"/>
              <a:t>Offshore Data Security Implementation</a:t>
            </a:r>
          </a:p>
        </p:txBody>
      </p:sp>
      <p:sp>
        <p:nvSpPr>
          <p:cNvPr id="5" name="Oval 4">
            <a:extLst>
              <a:ext uri="{FF2B5EF4-FFF2-40B4-BE49-F238E27FC236}">
                <a16:creationId xmlns:a16="http://schemas.microsoft.com/office/drawing/2014/main" id="{A62D6FDC-65F3-4E8A-9A65-B2693D371C54}"/>
              </a:ext>
            </a:extLst>
          </p:cNvPr>
          <p:cNvSpPr/>
          <p:nvPr/>
        </p:nvSpPr>
        <p:spPr>
          <a:xfrm>
            <a:off x="5051127" y="3215786"/>
            <a:ext cx="1419339" cy="851350"/>
          </a:xfrm>
          <a:prstGeom prst="ellipse">
            <a:avLst/>
          </a:prstGeom>
          <a:solidFill>
            <a:schemeClr val="bg1"/>
          </a:solidFill>
          <a:ln w="57150">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lIns="121674" tIns="60837" rIns="121674" bIns="60837" rtlCol="0" anchor="ctr">
            <a:spAutoFit/>
          </a:bodyPr>
          <a:lstStyle/>
          <a:p>
            <a:pPr marL="0" marR="0" lvl="0" indent="0" algn="ctr" defTabSz="1241088"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44546A"/>
                </a:solidFill>
                <a:effectLst/>
                <a:uLnTx/>
                <a:uFillTx/>
                <a:latin typeface="Segoe UI"/>
                <a:ea typeface="+mn-ea"/>
                <a:cs typeface="Segoe UI"/>
              </a:rPr>
              <a:t>Data </a:t>
            </a:r>
          </a:p>
          <a:p>
            <a:pPr marL="0" marR="0" lvl="0" indent="0" algn="ctr" defTabSz="1241088"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44546A"/>
                </a:solidFill>
                <a:effectLst/>
                <a:uLnTx/>
                <a:uFillTx/>
                <a:latin typeface="Segoe UI"/>
                <a:ea typeface="+mn-ea"/>
                <a:cs typeface="Segoe UI"/>
              </a:rPr>
              <a:t>Security</a:t>
            </a:r>
          </a:p>
        </p:txBody>
      </p:sp>
      <p:cxnSp>
        <p:nvCxnSpPr>
          <p:cNvPr id="6" name="Straight Connector 62">
            <a:extLst>
              <a:ext uri="{FF2B5EF4-FFF2-40B4-BE49-F238E27FC236}">
                <a16:creationId xmlns:a16="http://schemas.microsoft.com/office/drawing/2014/main" id="{ADBDB866-05F7-4D05-B0EB-74F360A00888}"/>
              </a:ext>
            </a:extLst>
          </p:cNvPr>
          <p:cNvCxnSpPr/>
          <p:nvPr/>
        </p:nvCxnSpPr>
        <p:spPr>
          <a:xfrm rot="10800000" flipV="1">
            <a:off x="6137921" y="2225773"/>
            <a:ext cx="1324576" cy="854890"/>
          </a:xfrm>
          <a:prstGeom prst="bentConnector3">
            <a:avLst>
              <a:gd name="adj1" fmla="val 50000"/>
            </a:avLst>
          </a:prstGeom>
          <a:ln w="19050">
            <a:solidFill>
              <a:srgbClr val="2F354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2">
            <a:extLst>
              <a:ext uri="{FF2B5EF4-FFF2-40B4-BE49-F238E27FC236}">
                <a16:creationId xmlns:a16="http://schemas.microsoft.com/office/drawing/2014/main" id="{D33ED3DD-DD50-4D4C-8255-9EA5DD6527F0}"/>
              </a:ext>
            </a:extLst>
          </p:cNvPr>
          <p:cNvCxnSpPr>
            <a:stCxn id="12" idx="1"/>
          </p:cNvCxnSpPr>
          <p:nvPr/>
        </p:nvCxnSpPr>
        <p:spPr>
          <a:xfrm rot="10800000">
            <a:off x="6700252" y="3641465"/>
            <a:ext cx="1607373" cy="1533632"/>
          </a:xfrm>
          <a:prstGeom prst="bentConnector3">
            <a:avLst>
              <a:gd name="adj1" fmla="val 50000"/>
            </a:avLst>
          </a:prstGeom>
          <a:ln w="19050">
            <a:solidFill>
              <a:srgbClr val="2F354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62">
            <a:extLst>
              <a:ext uri="{FF2B5EF4-FFF2-40B4-BE49-F238E27FC236}">
                <a16:creationId xmlns:a16="http://schemas.microsoft.com/office/drawing/2014/main" id="{551202D5-E42B-487E-897F-C2B114F8D626}"/>
              </a:ext>
            </a:extLst>
          </p:cNvPr>
          <p:cNvCxnSpPr/>
          <p:nvPr/>
        </p:nvCxnSpPr>
        <p:spPr>
          <a:xfrm flipV="1">
            <a:off x="3650440" y="3638803"/>
            <a:ext cx="1132949" cy="987266"/>
          </a:xfrm>
          <a:prstGeom prst="bentConnector3">
            <a:avLst>
              <a:gd name="adj1" fmla="val 50001"/>
            </a:avLst>
          </a:prstGeom>
          <a:ln w="19050">
            <a:solidFill>
              <a:srgbClr val="2F354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62">
            <a:extLst>
              <a:ext uri="{FF2B5EF4-FFF2-40B4-BE49-F238E27FC236}">
                <a16:creationId xmlns:a16="http://schemas.microsoft.com/office/drawing/2014/main" id="{5820CE10-E20A-4262-99D5-DC5E5C97EDA0}"/>
              </a:ext>
            </a:extLst>
          </p:cNvPr>
          <p:cNvCxnSpPr/>
          <p:nvPr/>
        </p:nvCxnSpPr>
        <p:spPr>
          <a:xfrm>
            <a:off x="4034300" y="2211029"/>
            <a:ext cx="1230432" cy="924425"/>
          </a:xfrm>
          <a:prstGeom prst="bentConnector3">
            <a:avLst>
              <a:gd name="adj1" fmla="val 50000"/>
            </a:avLst>
          </a:prstGeom>
          <a:ln w="19050">
            <a:solidFill>
              <a:srgbClr val="2F354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CB7CF38-E992-481A-92BB-A031B3ACD423}"/>
              </a:ext>
            </a:extLst>
          </p:cNvPr>
          <p:cNvSpPr/>
          <p:nvPr/>
        </p:nvSpPr>
        <p:spPr>
          <a:xfrm>
            <a:off x="7545909" y="1515714"/>
            <a:ext cx="3818468" cy="2246769"/>
          </a:xfrm>
          <a:prstGeom prst="rect">
            <a:avLst/>
          </a:prstGeom>
          <a:ln w="28575">
            <a:no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5B9BD5"/>
                </a:solidFill>
                <a:effectLst/>
                <a:uLnTx/>
                <a:uFillTx/>
                <a:latin typeface="Segoe UI"/>
                <a:ea typeface="+mn-ea"/>
                <a:cs typeface="Segoe UI"/>
              </a:rPr>
              <a:t>INFRASTRUCTURE</a:t>
            </a:r>
          </a:p>
          <a:p>
            <a:pPr marL="280121" lvl="0" indent="-280121" defTabSz="1241088">
              <a:buFont typeface="Arial" panose="020B0604020202020204" pitchFamily="34" charset="0"/>
              <a:buChar char="•"/>
              <a:defRPr/>
            </a:pPr>
            <a:r>
              <a:rPr lang="en-US" sz="1400" b="1" dirty="0">
                <a:solidFill>
                  <a:srgbClr val="5B9BD5"/>
                </a:solidFill>
                <a:latin typeface="Segoe UI"/>
                <a:cs typeface="Segoe UI"/>
              </a:rPr>
              <a:t>Data remains within Client network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B9BD5"/>
                </a:solidFill>
                <a:effectLst/>
                <a:uLnTx/>
                <a:uFillTx/>
                <a:latin typeface="Segoe UI"/>
                <a:ea typeface="+mn-ea"/>
                <a:cs typeface="Segoe UI"/>
              </a:rPr>
              <a:t>Access only through </a:t>
            </a:r>
            <a:r>
              <a:rPr kumimoji="0" lang="en-US" sz="1400" b="1" i="0" u="none" strike="noStrike" kern="1200" cap="none" spc="0" normalizeH="0" baseline="0" noProof="0" dirty="0">
                <a:ln>
                  <a:noFill/>
                </a:ln>
                <a:solidFill>
                  <a:srgbClr val="5B9BD5"/>
                </a:solidFill>
                <a:effectLst/>
                <a:uLnTx/>
                <a:uFillTx/>
                <a:latin typeface="Segoe UI"/>
                <a:ea typeface="+mn-ea"/>
                <a:cs typeface="Segoe UI"/>
              </a:rPr>
              <a:t>VPN Via secured gateways. </a:t>
            </a:r>
          </a:p>
          <a:p>
            <a:pPr marL="280121" lvl="0" indent="-280121" defTabSz="1241088">
              <a:buFont typeface="Arial" panose="020B0604020202020204" pitchFamily="34" charset="0"/>
              <a:buChar char="•"/>
              <a:defRPr/>
            </a:pPr>
            <a:r>
              <a:rPr kumimoji="0" lang="en-US" sz="1400" b="0" i="0" u="none" strike="noStrike" kern="1200" cap="none" spc="0" normalizeH="0" baseline="0" noProof="0" dirty="0">
                <a:ln>
                  <a:noFill/>
                </a:ln>
                <a:solidFill>
                  <a:srgbClr val="5B9BD5"/>
                </a:solidFill>
                <a:effectLst/>
                <a:uLnTx/>
                <a:uFillTx/>
                <a:latin typeface="Segoe UI"/>
                <a:ea typeface="+mn-ea"/>
                <a:cs typeface="Segoe UI"/>
              </a:rPr>
              <a:t>All data, computing &amp; modelling to be done </a:t>
            </a:r>
            <a:r>
              <a:rPr lang="en-US" sz="1400" dirty="0">
                <a:solidFill>
                  <a:srgbClr val="5B9BD5"/>
                </a:solidFill>
                <a:latin typeface="Segoe UI"/>
                <a:cs typeface="Segoe UI"/>
              </a:rPr>
              <a:t>in Client infrastructure</a:t>
            </a:r>
          </a:p>
          <a:p>
            <a:pPr marL="280121" lvl="0" indent="-280121" defTabSz="1241088">
              <a:buFont typeface="Arial" panose="020B0604020202020204" pitchFamily="34" charset="0"/>
              <a:buChar char="•"/>
              <a:defRPr/>
            </a:pPr>
            <a:r>
              <a:rPr kumimoji="0" lang="en-US" sz="1400" b="1" i="0" u="none" strike="noStrike" kern="1200" cap="none" spc="0" normalizeH="0" baseline="0" noProof="0" dirty="0">
                <a:ln>
                  <a:noFill/>
                </a:ln>
                <a:solidFill>
                  <a:srgbClr val="5B9BD5"/>
                </a:solidFill>
                <a:effectLst/>
                <a:uLnTx/>
                <a:uFillTx/>
                <a:latin typeface="Segoe UI"/>
                <a:ea typeface="+mn-ea"/>
                <a:cs typeface="Segoe UI"/>
              </a:rPr>
              <a:t>Client</a:t>
            </a:r>
            <a:r>
              <a:rPr kumimoji="0" lang="en-US" sz="1400" b="0" i="0" u="none" strike="noStrike" kern="1200" cap="none" spc="0" normalizeH="0" baseline="0" noProof="0" dirty="0">
                <a:ln>
                  <a:noFill/>
                </a:ln>
                <a:solidFill>
                  <a:srgbClr val="5B9BD5"/>
                </a:solidFill>
                <a:effectLst/>
                <a:uLnTx/>
                <a:uFillTx/>
                <a:latin typeface="Segoe UI"/>
                <a:ea typeface="+mn-ea"/>
                <a:cs typeface="Segoe UI"/>
              </a:rPr>
              <a:t> provided &amp; security cleared </a:t>
            </a:r>
            <a:r>
              <a:rPr lang="en-US" sz="1400" b="1" dirty="0">
                <a:solidFill>
                  <a:srgbClr val="5B9BD5"/>
                </a:solidFill>
                <a:latin typeface="Segoe UI"/>
                <a:cs typeface="Segoe UI"/>
              </a:rPr>
              <a:t>m</a:t>
            </a:r>
            <a:r>
              <a:rPr kumimoji="0" lang="en-US" sz="1400" b="1" i="0" u="none" strike="noStrike" kern="1200" cap="none" spc="0" normalizeH="0" baseline="0" noProof="0" dirty="0" err="1">
                <a:ln>
                  <a:noFill/>
                </a:ln>
                <a:solidFill>
                  <a:srgbClr val="5B9BD5"/>
                </a:solidFill>
                <a:effectLst/>
                <a:uLnTx/>
                <a:uFillTx/>
                <a:latin typeface="Segoe UI"/>
                <a:ea typeface="+mn-ea"/>
                <a:cs typeface="Segoe UI"/>
              </a:rPr>
              <a:t>achines</a:t>
            </a:r>
            <a:r>
              <a:rPr kumimoji="0" lang="en-US" sz="1400" b="0" i="0" u="none" strike="noStrike" kern="1200" cap="none" spc="0" normalizeH="0" baseline="0" noProof="0" dirty="0">
                <a:ln>
                  <a:noFill/>
                </a:ln>
                <a:solidFill>
                  <a:srgbClr val="5B9BD5"/>
                </a:solidFill>
                <a:effectLst/>
                <a:uLnTx/>
                <a:uFillTx/>
                <a:latin typeface="Segoe UI"/>
                <a:ea typeface="+mn-ea"/>
                <a:cs typeface="Segoe UI"/>
              </a:rPr>
              <a:t> to be used in offshore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B9BD5"/>
                </a:solidFill>
                <a:effectLst/>
                <a:uLnTx/>
                <a:uFillTx/>
                <a:latin typeface="Segoe UI"/>
                <a:ea typeface="+mn-ea"/>
                <a:cs typeface="Segoe UI"/>
              </a:rPr>
              <a:t>No Downloads and Uploads to and from Virtual Network </a:t>
            </a:r>
          </a:p>
        </p:txBody>
      </p:sp>
      <p:sp>
        <p:nvSpPr>
          <p:cNvPr id="11" name="Rectangle 10">
            <a:extLst>
              <a:ext uri="{FF2B5EF4-FFF2-40B4-BE49-F238E27FC236}">
                <a16:creationId xmlns:a16="http://schemas.microsoft.com/office/drawing/2014/main" id="{417534BE-61C6-4126-9651-9763D8C063C5}"/>
              </a:ext>
            </a:extLst>
          </p:cNvPr>
          <p:cNvSpPr/>
          <p:nvPr/>
        </p:nvSpPr>
        <p:spPr>
          <a:xfrm>
            <a:off x="385012" y="3887880"/>
            <a:ext cx="3150538" cy="2031325"/>
          </a:xfrm>
          <a:prstGeom prst="rect">
            <a:avLst/>
          </a:prstGeom>
          <a:ln w="28575">
            <a:no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95879"/>
                </a:solidFill>
                <a:effectLst/>
                <a:uLnTx/>
                <a:uFillTx/>
                <a:latin typeface="Segoe UI"/>
                <a:ea typeface="+mn-ea"/>
                <a:cs typeface="Segoe UI"/>
              </a:rPr>
              <a:t>PROCESS</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95879"/>
                </a:solidFill>
                <a:effectLst/>
                <a:uLnTx/>
                <a:uFillTx/>
                <a:latin typeface="Segoe UI"/>
                <a:ea typeface="+mn-ea"/>
                <a:cs typeface="Segoe UI"/>
              </a:rPr>
              <a:t>Scrambling &amp; Masking </a:t>
            </a:r>
            <a:r>
              <a:rPr kumimoji="0" lang="en-US" sz="1400" b="0" i="0" u="none" strike="noStrike" kern="1200" cap="none" spc="0" normalizeH="0" baseline="0" noProof="0" dirty="0">
                <a:ln>
                  <a:noFill/>
                </a:ln>
                <a:solidFill>
                  <a:srgbClr val="095879"/>
                </a:solidFill>
                <a:effectLst/>
                <a:uLnTx/>
                <a:uFillTx/>
                <a:latin typeface="Segoe UI"/>
                <a:ea typeface="+mn-ea"/>
                <a:cs typeface="Segoe UI"/>
              </a:rPr>
              <a:t>of Personal &amp; other sensitive data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95879"/>
                </a:solidFill>
                <a:effectLst/>
                <a:uLnTx/>
                <a:uFillTx/>
                <a:latin typeface="Segoe UI"/>
                <a:ea typeface="+mn-ea"/>
                <a:cs typeface="Segoe UI"/>
              </a:rPr>
              <a:t>Network Security</a:t>
            </a:r>
            <a:r>
              <a:rPr kumimoji="0" lang="en-US" sz="1400" b="0" i="0" u="none" strike="noStrike" kern="1200" cap="none" spc="0" normalizeH="0" baseline="0" noProof="0" dirty="0">
                <a:ln>
                  <a:noFill/>
                </a:ln>
                <a:solidFill>
                  <a:srgbClr val="095879"/>
                </a:solidFill>
                <a:effectLst/>
                <a:uLnTx/>
                <a:uFillTx/>
                <a:latin typeface="Segoe UI"/>
                <a:ea typeface="+mn-ea"/>
                <a:cs typeface="Segoe UI"/>
              </a:rPr>
              <a:t>: Encrypted network transfers between firewalled networks</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95879"/>
                </a:solidFill>
                <a:effectLst/>
                <a:uLnTx/>
                <a:uFillTx/>
                <a:latin typeface="Segoe UI"/>
                <a:ea typeface="+mn-ea"/>
                <a:cs typeface="Segoe UI"/>
              </a:rPr>
              <a:t>Non duplication &amp; Disposal </a:t>
            </a:r>
            <a:r>
              <a:rPr kumimoji="0" lang="en-US" sz="1400" b="0" i="0" u="none" strike="noStrike" kern="1200" cap="none" spc="0" normalizeH="0" baseline="0" noProof="0" dirty="0">
                <a:ln>
                  <a:noFill/>
                </a:ln>
                <a:solidFill>
                  <a:srgbClr val="095879"/>
                </a:solidFill>
                <a:effectLst/>
                <a:uLnTx/>
                <a:uFillTx/>
                <a:latin typeface="Segoe UI"/>
                <a:ea typeface="+mn-ea"/>
                <a:cs typeface="Segoe UI"/>
              </a:rPr>
              <a:t>of sensitive data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95879"/>
              </a:solidFill>
              <a:effectLst/>
              <a:uLnTx/>
              <a:uFillTx/>
              <a:latin typeface="Segoe UI"/>
              <a:ea typeface="+mn-ea"/>
              <a:cs typeface="Segoe UI"/>
            </a:endParaRPr>
          </a:p>
        </p:txBody>
      </p:sp>
      <p:sp>
        <p:nvSpPr>
          <p:cNvPr id="12" name="Rectangle 11">
            <a:extLst>
              <a:ext uri="{FF2B5EF4-FFF2-40B4-BE49-F238E27FC236}">
                <a16:creationId xmlns:a16="http://schemas.microsoft.com/office/drawing/2014/main" id="{3819D3BF-A933-4A13-AC68-3B4904847D0A}"/>
              </a:ext>
            </a:extLst>
          </p:cNvPr>
          <p:cNvSpPr/>
          <p:nvPr/>
        </p:nvSpPr>
        <p:spPr>
          <a:xfrm>
            <a:off x="8307624" y="4159434"/>
            <a:ext cx="3137487" cy="2031325"/>
          </a:xfrm>
          <a:prstGeom prst="rect">
            <a:avLst/>
          </a:prstGeom>
          <a:ln w="28575">
            <a:no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ED7D31"/>
                </a:solidFill>
                <a:effectLst/>
                <a:uLnTx/>
                <a:uFillTx/>
                <a:latin typeface="Segoe UI"/>
                <a:ea typeface="+mn-ea"/>
                <a:cs typeface="Segoe UI"/>
              </a:rPr>
              <a:t>POLICY</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D7D31"/>
                </a:solidFill>
                <a:effectLst/>
                <a:uLnTx/>
                <a:uFillTx/>
                <a:latin typeface="Segoe UI"/>
                <a:ea typeface="+mn-ea"/>
                <a:cs typeface="Segoe UI"/>
              </a:rPr>
              <a:t>Zero tolerance on </a:t>
            </a:r>
            <a:r>
              <a:rPr kumimoji="0" lang="en-US" sz="1400" b="1" i="0" u="none" strike="noStrike" kern="1200" cap="none" spc="0" normalizeH="0" baseline="0" noProof="0" dirty="0">
                <a:ln>
                  <a:noFill/>
                </a:ln>
                <a:solidFill>
                  <a:srgbClr val="ED7D31"/>
                </a:solidFill>
                <a:effectLst/>
                <a:uLnTx/>
                <a:uFillTx/>
                <a:latin typeface="Segoe UI"/>
                <a:ea typeface="+mn-ea"/>
                <a:cs typeface="Segoe UI"/>
              </a:rPr>
              <a:t>Hard Media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D7D31"/>
                </a:solidFill>
                <a:effectLst/>
                <a:uLnTx/>
                <a:uFillTx/>
                <a:latin typeface="Segoe UI"/>
                <a:ea typeface="+mn-ea"/>
                <a:cs typeface="Segoe UI"/>
              </a:rPr>
              <a:t>Data Access </a:t>
            </a:r>
            <a:r>
              <a:rPr kumimoji="0" lang="en-US" sz="1400" b="1" i="0" u="none" strike="noStrike" kern="1200" cap="none" spc="0" normalizeH="0" baseline="0" noProof="0" dirty="0">
                <a:ln>
                  <a:noFill/>
                </a:ln>
                <a:solidFill>
                  <a:srgbClr val="ED7D31"/>
                </a:solidFill>
                <a:effectLst/>
                <a:uLnTx/>
                <a:uFillTx/>
                <a:latin typeface="Segoe UI"/>
                <a:ea typeface="+mn-ea"/>
                <a:cs typeface="Segoe UI"/>
              </a:rPr>
              <a:t>Log</a:t>
            </a:r>
            <a:r>
              <a:rPr kumimoji="0" lang="en-US" sz="1400" b="0" i="0" u="none" strike="noStrike" kern="1200" cap="none" spc="0" normalizeH="0" baseline="0" noProof="0" dirty="0">
                <a:ln>
                  <a:noFill/>
                </a:ln>
                <a:solidFill>
                  <a:srgbClr val="ED7D31"/>
                </a:solidFill>
                <a:effectLst/>
                <a:uLnTx/>
                <a:uFillTx/>
                <a:latin typeface="Segoe UI"/>
                <a:ea typeface="+mn-ea"/>
                <a:cs typeface="Segoe UI"/>
              </a:rPr>
              <a:t>  &amp; Early </a:t>
            </a:r>
            <a:r>
              <a:rPr kumimoji="0" lang="en-US" sz="1400" b="1" i="0" u="none" strike="noStrike" kern="1200" cap="none" spc="0" normalizeH="0" baseline="0" noProof="0" dirty="0">
                <a:ln>
                  <a:noFill/>
                </a:ln>
                <a:solidFill>
                  <a:srgbClr val="ED7D31"/>
                </a:solidFill>
                <a:effectLst/>
                <a:uLnTx/>
                <a:uFillTx/>
                <a:latin typeface="Segoe UI"/>
                <a:ea typeface="+mn-ea"/>
                <a:cs typeface="Segoe UI"/>
              </a:rPr>
              <a:t>Alert</a:t>
            </a:r>
            <a:r>
              <a:rPr kumimoji="0" lang="en-US" sz="1400" b="0" i="0" u="none" strike="noStrike" kern="1200" cap="none" spc="0" normalizeH="0" baseline="0" noProof="0" dirty="0">
                <a:ln>
                  <a:noFill/>
                </a:ln>
                <a:solidFill>
                  <a:srgbClr val="ED7D31"/>
                </a:solidFill>
                <a:effectLst/>
                <a:uLnTx/>
                <a:uFillTx/>
                <a:latin typeface="Segoe UI"/>
                <a:ea typeface="+mn-ea"/>
                <a:cs typeface="Segoe UI"/>
              </a:rPr>
              <a:t> systems</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D7D31"/>
                </a:solidFill>
                <a:effectLst/>
                <a:uLnTx/>
                <a:uFillTx/>
                <a:latin typeface="Segoe UI"/>
                <a:ea typeface="+mn-ea"/>
                <a:cs typeface="Segoe UI"/>
              </a:rPr>
              <a:t>Restricted Access to Internet to avoid data exposure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D7D31"/>
                </a:solidFill>
                <a:effectLst/>
                <a:uLnTx/>
                <a:uFillTx/>
                <a:latin typeface="Segoe UI"/>
                <a:ea typeface="+mn-ea"/>
                <a:cs typeface="Segoe UI"/>
              </a:rPr>
              <a:t>Only </a:t>
            </a:r>
            <a:r>
              <a:rPr kumimoji="0" lang="en-US" sz="1400" b="1" i="0" u="none" strike="noStrike" kern="1200" cap="none" spc="0" normalizeH="0" baseline="0" noProof="0" dirty="0">
                <a:ln>
                  <a:noFill/>
                </a:ln>
                <a:solidFill>
                  <a:srgbClr val="ED7D31"/>
                </a:solidFill>
                <a:effectLst/>
                <a:uLnTx/>
                <a:uFillTx/>
                <a:latin typeface="Segoe UI"/>
                <a:ea typeface="+mn-ea"/>
                <a:cs typeface="Segoe UI"/>
              </a:rPr>
              <a:t>Selective</a:t>
            </a:r>
            <a:r>
              <a:rPr kumimoji="0" lang="en-US" sz="1400" b="0" i="0" u="none" strike="noStrike" kern="1200" cap="none" spc="0" normalizeH="0" baseline="0" noProof="0" dirty="0">
                <a:ln>
                  <a:noFill/>
                </a:ln>
                <a:solidFill>
                  <a:srgbClr val="ED7D31"/>
                </a:solidFill>
                <a:effectLst/>
                <a:uLnTx/>
                <a:uFillTx/>
                <a:latin typeface="Segoe UI"/>
                <a:ea typeface="+mn-ea"/>
                <a:cs typeface="Segoe UI"/>
              </a:rPr>
              <a:t> and </a:t>
            </a:r>
            <a:r>
              <a:rPr kumimoji="0" lang="en-US" sz="1400" b="1" i="0" u="none" strike="noStrike" kern="1200" cap="none" spc="0" normalizeH="0" baseline="0" noProof="0" dirty="0">
                <a:ln>
                  <a:noFill/>
                </a:ln>
                <a:solidFill>
                  <a:srgbClr val="ED7D31"/>
                </a:solidFill>
                <a:effectLst/>
                <a:uLnTx/>
                <a:uFillTx/>
                <a:latin typeface="Segoe UI"/>
                <a:ea typeface="+mn-ea"/>
                <a:cs typeface="Segoe UI"/>
              </a:rPr>
              <a:t>On demand </a:t>
            </a:r>
            <a:r>
              <a:rPr kumimoji="0" lang="en-US" sz="1400" b="0" i="0" u="none" strike="noStrike" kern="1200" cap="none" spc="0" normalizeH="0" baseline="0" noProof="0" dirty="0">
                <a:ln>
                  <a:noFill/>
                </a:ln>
                <a:solidFill>
                  <a:srgbClr val="ED7D31"/>
                </a:solidFill>
                <a:effectLst/>
                <a:uLnTx/>
                <a:uFillTx/>
                <a:latin typeface="Segoe UI"/>
                <a:ea typeface="+mn-ea"/>
                <a:cs typeface="Segoe UI"/>
              </a:rPr>
              <a:t>access to databases and data sets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ED7D31"/>
              </a:solidFill>
              <a:effectLst/>
              <a:uLnTx/>
              <a:uFillTx/>
              <a:latin typeface="Segoe UI"/>
              <a:ea typeface="+mn-ea"/>
              <a:cs typeface="Segoe UI"/>
            </a:endParaRPr>
          </a:p>
        </p:txBody>
      </p:sp>
      <p:sp>
        <p:nvSpPr>
          <p:cNvPr id="13" name="Rectangle 12">
            <a:extLst>
              <a:ext uri="{FF2B5EF4-FFF2-40B4-BE49-F238E27FC236}">
                <a16:creationId xmlns:a16="http://schemas.microsoft.com/office/drawing/2014/main" id="{BD9D770E-867A-4727-A53B-ABC8915BE14B}"/>
              </a:ext>
            </a:extLst>
          </p:cNvPr>
          <p:cNvSpPr/>
          <p:nvPr/>
        </p:nvSpPr>
        <p:spPr>
          <a:xfrm>
            <a:off x="4061054" y="5299473"/>
            <a:ext cx="3934031" cy="1384995"/>
          </a:xfrm>
          <a:prstGeom prst="rect">
            <a:avLst/>
          </a:prstGeom>
          <a:ln w="28575">
            <a:solidFill>
              <a:schemeClr val="bg1"/>
            </a:solid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COMPLIANCE</a:t>
            </a:r>
          </a:p>
          <a:p>
            <a:pPr marL="168072" marR="0" lvl="0" indent="-168072"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With </a:t>
            </a:r>
            <a:r>
              <a:rPr kumimoji="0" lang="en-US" sz="1400" b="1"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ISO 27001, BS17799  </a:t>
            </a:r>
          </a:p>
          <a:p>
            <a:pPr marL="168072" marR="0" lvl="0" indent="-168072"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Data Security Score Card </a:t>
            </a:r>
            <a:r>
              <a:rPr kumimoji="0" lang="en-US" sz="1400" b="0"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&amp; review as part of engagement governance</a:t>
            </a:r>
          </a:p>
          <a:p>
            <a:pPr marL="168072" marR="0" lvl="0" indent="-168072"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Compliance &amp; Periodic audit </a:t>
            </a:r>
            <a:r>
              <a:rPr kumimoji="0" lang="en-US" sz="1400" b="0"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as per EU Data Protection law</a:t>
            </a:r>
          </a:p>
        </p:txBody>
      </p:sp>
      <p:sp>
        <p:nvSpPr>
          <p:cNvPr id="14" name="Rectangle 13">
            <a:extLst>
              <a:ext uri="{FF2B5EF4-FFF2-40B4-BE49-F238E27FC236}">
                <a16:creationId xmlns:a16="http://schemas.microsoft.com/office/drawing/2014/main" id="{4B1F8829-4CBA-488C-921E-14F57C010D47}"/>
              </a:ext>
            </a:extLst>
          </p:cNvPr>
          <p:cNvSpPr/>
          <p:nvPr/>
        </p:nvSpPr>
        <p:spPr>
          <a:xfrm>
            <a:off x="1005689" y="1853146"/>
            <a:ext cx="3274991" cy="1384995"/>
          </a:xfrm>
          <a:prstGeom prst="rect">
            <a:avLst/>
          </a:prstGeom>
          <a:ln w="28575">
            <a:solidFill>
              <a:schemeClr val="bg1"/>
            </a:solid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A5A5A5">
                    <a:lumMod val="75000"/>
                  </a:srgbClr>
                </a:solidFill>
                <a:effectLst/>
                <a:uLnTx/>
                <a:uFillTx/>
                <a:latin typeface="Segoe UI"/>
                <a:ea typeface="+mn-ea"/>
                <a:cs typeface="Segoe UI"/>
              </a:rPr>
              <a:t>PEOPLE</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A5A5A5">
                    <a:lumMod val="75000"/>
                  </a:srgbClr>
                </a:solidFill>
                <a:effectLst/>
                <a:uLnTx/>
                <a:uFillTx/>
                <a:latin typeface="Segoe UI"/>
                <a:ea typeface="+mn-ea"/>
                <a:cs typeface="Segoe UI"/>
              </a:rPr>
              <a:t>Access control </a:t>
            </a:r>
            <a:r>
              <a:rPr kumimoji="0" lang="en-US" sz="1400" b="0" i="0" u="none" strike="noStrike" kern="1200" cap="none" spc="0" normalizeH="0" baseline="0" noProof="0" dirty="0">
                <a:ln>
                  <a:noFill/>
                </a:ln>
                <a:solidFill>
                  <a:srgbClr val="A5A5A5">
                    <a:lumMod val="75000"/>
                  </a:srgbClr>
                </a:solidFill>
                <a:effectLst/>
                <a:uLnTx/>
                <a:uFillTx/>
                <a:latin typeface="Segoe UI"/>
                <a:ea typeface="+mn-ea"/>
                <a:cs typeface="Segoe UI"/>
              </a:rPr>
              <a:t>– Photo ID, Electronic Swipe Cards, RSA Keys, 24/7 Surveillance</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A5A5A5">
                    <a:lumMod val="75000"/>
                  </a:srgbClr>
                </a:solidFill>
                <a:effectLst/>
                <a:uLnTx/>
                <a:uFillTx/>
                <a:latin typeface="Segoe UI"/>
                <a:ea typeface="+mn-ea"/>
                <a:cs typeface="Segoe UI"/>
              </a:rPr>
              <a:t>Employee Screening </a:t>
            </a:r>
            <a:r>
              <a:rPr kumimoji="0" lang="en-US" sz="1400" b="0" i="0" u="none" strike="noStrike" kern="1200" cap="none" spc="0" normalizeH="0" baseline="0" noProof="0" dirty="0">
                <a:ln>
                  <a:noFill/>
                </a:ln>
                <a:solidFill>
                  <a:srgbClr val="A5A5A5">
                    <a:lumMod val="75000"/>
                  </a:srgbClr>
                </a:solidFill>
                <a:effectLst/>
                <a:uLnTx/>
                <a:uFillTx/>
                <a:latin typeface="Segoe UI"/>
                <a:ea typeface="+mn-ea"/>
                <a:cs typeface="Segoe UI"/>
              </a:rPr>
              <a:t>&amp; NDA, Non Competitive Clauses </a:t>
            </a:r>
          </a:p>
        </p:txBody>
      </p:sp>
      <p:pic>
        <p:nvPicPr>
          <p:cNvPr id="15" name="Picture 14">
            <a:extLst>
              <a:ext uri="{FF2B5EF4-FFF2-40B4-BE49-F238E27FC236}">
                <a16:creationId xmlns:a16="http://schemas.microsoft.com/office/drawing/2014/main" id="{0885BB14-9304-4EBD-8A0E-A3FA2EDC188B}"/>
              </a:ext>
            </a:extLst>
          </p:cNvPr>
          <p:cNvPicPr>
            <a:picLocks noChangeAspect="1"/>
          </p:cNvPicPr>
          <p:nvPr/>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105958" y="1472976"/>
            <a:ext cx="559945" cy="603444"/>
          </a:xfrm>
          <a:prstGeom prst="rect">
            <a:avLst/>
          </a:prstGeom>
        </p:spPr>
      </p:pic>
      <p:pic>
        <p:nvPicPr>
          <p:cNvPr id="16" name="Picture 15">
            <a:extLst>
              <a:ext uri="{FF2B5EF4-FFF2-40B4-BE49-F238E27FC236}">
                <a16:creationId xmlns:a16="http://schemas.microsoft.com/office/drawing/2014/main" id="{9018CDF3-CD60-4007-8EEE-D8F6AE957678}"/>
              </a:ext>
            </a:extLst>
          </p:cNvPr>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617144" y="4471814"/>
            <a:ext cx="635892" cy="685291"/>
          </a:xfrm>
          <a:prstGeom prst="rect">
            <a:avLst/>
          </a:prstGeom>
        </p:spPr>
      </p:pic>
      <p:pic>
        <p:nvPicPr>
          <p:cNvPr id="17" name="Picture 16">
            <a:extLst>
              <a:ext uri="{FF2B5EF4-FFF2-40B4-BE49-F238E27FC236}">
                <a16:creationId xmlns:a16="http://schemas.microsoft.com/office/drawing/2014/main" id="{DC8AB5EF-B9CB-49B0-B6E1-4ED8AC3B6E7B}"/>
              </a:ext>
            </a:extLst>
          </p:cNvPr>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534321" y="1513550"/>
            <a:ext cx="531775" cy="539887"/>
          </a:xfrm>
          <a:prstGeom prst="rect">
            <a:avLst/>
          </a:prstGeom>
        </p:spPr>
      </p:pic>
      <p:pic>
        <p:nvPicPr>
          <p:cNvPr id="18" name="Picture 17">
            <a:extLst>
              <a:ext uri="{FF2B5EF4-FFF2-40B4-BE49-F238E27FC236}">
                <a16:creationId xmlns:a16="http://schemas.microsoft.com/office/drawing/2014/main" id="{11BD352C-0E18-4FEF-9F55-FD4696138F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98392" y="3923526"/>
            <a:ext cx="399819" cy="529491"/>
          </a:xfrm>
          <a:prstGeom prst="rect">
            <a:avLst/>
          </a:prstGeom>
        </p:spPr>
      </p:pic>
      <p:pic>
        <p:nvPicPr>
          <p:cNvPr id="19" name="Picture 18">
            <a:extLst>
              <a:ext uri="{FF2B5EF4-FFF2-40B4-BE49-F238E27FC236}">
                <a16:creationId xmlns:a16="http://schemas.microsoft.com/office/drawing/2014/main" id="{FAF5C79D-B5B5-40AA-B4FE-6A52E6111764}"/>
              </a:ext>
            </a:extLst>
          </p:cNvPr>
          <p:cNvPicPr>
            <a:picLocks noChangeAspect="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947084" y="4584131"/>
            <a:ext cx="777576" cy="701796"/>
          </a:xfrm>
          <a:prstGeom prst="rect">
            <a:avLst/>
          </a:prstGeom>
        </p:spPr>
      </p:pic>
      <p:cxnSp>
        <p:nvCxnSpPr>
          <p:cNvPr id="20" name="Straight Connector 62">
            <a:extLst>
              <a:ext uri="{FF2B5EF4-FFF2-40B4-BE49-F238E27FC236}">
                <a16:creationId xmlns:a16="http://schemas.microsoft.com/office/drawing/2014/main" id="{08FD3300-D708-49BD-9C1C-EB0ADCC66F6D}"/>
              </a:ext>
            </a:extLst>
          </p:cNvPr>
          <p:cNvCxnSpPr/>
          <p:nvPr/>
        </p:nvCxnSpPr>
        <p:spPr>
          <a:xfrm rot="16200000" flipH="1">
            <a:off x="5141604" y="4521079"/>
            <a:ext cx="1058951" cy="539905"/>
          </a:xfrm>
          <a:prstGeom prst="bentConnector3">
            <a:avLst>
              <a:gd name="adj1" fmla="val 50000"/>
            </a:avLst>
          </a:prstGeom>
          <a:ln w="19050">
            <a:solidFill>
              <a:srgbClr val="2F3542"/>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EB058CD-CC88-4D2E-BC6B-36C8CFAE11AB}"/>
              </a:ext>
            </a:extLst>
          </p:cNvPr>
          <p:cNvSpPr txBox="1"/>
          <p:nvPr/>
        </p:nvSpPr>
        <p:spPr>
          <a:xfrm>
            <a:off x="256673" y="532263"/>
            <a:ext cx="11595855" cy="769441"/>
          </a:xfrm>
          <a:prstGeom prst="rect">
            <a:avLst/>
          </a:prstGeom>
          <a:noFill/>
        </p:spPr>
        <p:txBody>
          <a:bodyPr wrap="square" rtlCol="0">
            <a:spAutoFit/>
          </a:bodyPr>
          <a:lstStyle/>
          <a:p>
            <a:r>
              <a:rPr lang="en-US" sz="2200" i="1" dirty="0"/>
              <a:t>LatentView is currently supporting major clients from its offshore locations in Chennai and Bangalore with complete adherence to client mandated data security standards and industry best practices</a:t>
            </a:r>
          </a:p>
        </p:txBody>
      </p:sp>
      <p:sp>
        <p:nvSpPr>
          <p:cNvPr id="23" name="Rectangle 22">
            <a:hlinkClick r:id="rId7" action="ppaction://hlinksldjump"/>
            <a:extLst>
              <a:ext uri="{FF2B5EF4-FFF2-40B4-BE49-F238E27FC236}">
                <a16:creationId xmlns:a16="http://schemas.microsoft.com/office/drawing/2014/main" id="{6B4CD7F6-76CC-7F43-81E1-5229A130C8FD}"/>
              </a:ext>
            </a:extLst>
          </p:cNvPr>
          <p:cNvSpPr/>
          <p:nvPr/>
        </p:nvSpPr>
        <p:spPr>
          <a:xfrm>
            <a:off x="8143568" y="6533513"/>
            <a:ext cx="3405044"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Back to Onsite-Offshore Overview</a:t>
            </a:r>
          </a:p>
        </p:txBody>
      </p:sp>
      <p:sp>
        <p:nvSpPr>
          <p:cNvPr id="24" name="Chevron 23">
            <a:hlinkClick r:id="rId7" action="ppaction://hlinksldjump"/>
            <a:extLst>
              <a:ext uri="{FF2B5EF4-FFF2-40B4-BE49-F238E27FC236}">
                <a16:creationId xmlns:a16="http://schemas.microsoft.com/office/drawing/2014/main" id="{94592D59-028F-7144-9DD0-E709EA70E66A}"/>
              </a:ext>
            </a:extLst>
          </p:cNvPr>
          <p:cNvSpPr/>
          <p:nvPr/>
        </p:nvSpPr>
        <p:spPr>
          <a:xfrm rot="10800000">
            <a:off x="8027208"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1040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Detailed Case Studies</a:t>
            </a:r>
            <a:endParaRPr lang="en-US" sz="4400" dirty="0">
              <a:solidFill>
                <a:schemeClr val="bg1"/>
              </a:solidFill>
            </a:endParaRPr>
          </a:p>
        </p:txBody>
      </p:sp>
    </p:spTree>
    <p:extLst>
      <p:ext uri="{BB962C8B-B14F-4D97-AF65-F5344CB8AC3E}">
        <p14:creationId xmlns:p14="http://schemas.microsoft.com/office/powerpoint/2010/main" val="4202241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dirty="0"/>
              <a:t>© </a:t>
            </a:r>
            <a:r>
              <a:rPr lang="en-US" dirty="0"/>
              <a:t>LatentView Analytics. Confidential</a:t>
            </a:r>
          </a:p>
        </p:txBody>
      </p:sp>
      <p:sp>
        <p:nvSpPr>
          <p:cNvPr id="9"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graphicFrame>
        <p:nvGraphicFramePr>
          <p:cNvPr id="5" name="Table 4">
            <a:extLst>
              <a:ext uri="{FF2B5EF4-FFF2-40B4-BE49-F238E27FC236}">
                <a16:creationId xmlns:a16="http://schemas.microsoft.com/office/drawing/2014/main" id="{BC4C38D5-B7B7-4F5D-80EE-8A2D49F3E1A0}"/>
              </a:ext>
            </a:extLst>
          </p:cNvPr>
          <p:cNvGraphicFramePr>
            <a:graphicFrameLocks noGrp="1"/>
          </p:cNvGraphicFramePr>
          <p:nvPr>
            <p:extLst>
              <p:ext uri="{D42A27DB-BD31-4B8C-83A1-F6EECF244321}">
                <p14:modId xmlns:p14="http://schemas.microsoft.com/office/powerpoint/2010/main" val="4209998309"/>
              </p:ext>
            </p:extLst>
          </p:nvPr>
        </p:nvGraphicFramePr>
        <p:xfrm>
          <a:off x="981211" y="1204829"/>
          <a:ext cx="9689432" cy="5063848"/>
        </p:xfrm>
        <a:graphic>
          <a:graphicData uri="http://schemas.openxmlformats.org/drawingml/2006/table">
            <a:tbl>
              <a:tblPr firstRow="1" firstCol="1" bandRow="1">
                <a:tableStyleId>{5C22544A-7EE6-4342-B048-85BDC9FD1C3A}</a:tableStyleId>
              </a:tblPr>
              <a:tblGrid>
                <a:gridCol w="1717742">
                  <a:extLst>
                    <a:ext uri="{9D8B030D-6E8A-4147-A177-3AD203B41FA5}">
                      <a16:colId xmlns:a16="http://schemas.microsoft.com/office/drawing/2014/main" val="1865995639"/>
                    </a:ext>
                  </a:extLst>
                </a:gridCol>
                <a:gridCol w="7971690">
                  <a:extLst>
                    <a:ext uri="{9D8B030D-6E8A-4147-A177-3AD203B41FA5}">
                      <a16:colId xmlns:a16="http://schemas.microsoft.com/office/drawing/2014/main" val="1690185651"/>
                    </a:ext>
                  </a:extLst>
                </a:gridCol>
              </a:tblGrid>
              <a:tr h="400251">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The client is the largest food distribution company in the United States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328720781"/>
                  </a:ext>
                </a:extLst>
              </a:tr>
              <a:tr h="515370">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indent="0" algn="l" defTabSz="914400" rtl="0" eaLnBrk="1" fontAlgn="auto" latinLnBrk="0" hangingPunct="1">
                        <a:lnSpc>
                          <a:spcPct val="107000"/>
                        </a:lnSpc>
                        <a:spcBef>
                          <a:spcPts val="0"/>
                        </a:spcBef>
                        <a:spcAft>
                          <a:spcPts val="0"/>
                        </a:spcAft>
                        <a:buClrTx/>
                        <a:buSzTx/>
                        <a:buFontTx/>
                        <a:buNone/>
                        <a:tabLst/>
                        <a:defRPr/>
                      </a:pPr>
                      <a:r>
                        <a:rPr lang="en-US" sz="1400" dirty="0">
                          <a:effectLst/>
                          <a:latin typeface="Segoe UI" panose="020B0502040204020203" pitchFamily="34" charset="0"/>
                          <a:ea typeface="Segoe UI" panose="020B0502040204020203" pitchFamily="34" charset="0"/>
                          <a:cs typeface="Segoe UI" panose="020B0502040204020203" pitchFamily="34" charset="0"/>
                        </a:rPr>
                        <a:t>Ageing legacy Business Analytics Infrastructure with high cost of ownership slowing down realizable analytics value</a:t>
                      </a:r>
                    </a:p>
                  </a:txBody>
                  <a:tcPr anchor="ctr"/>
                </a:tc>
                <a:extLst>
                  <a:ext uri="{0D108BD9-81ED-4DB2-BD59-A6C34878D82A}">
                    <a16:rowId xmlns:a16="http://schemas.microsoft.com/office/drawing/2014/main" val="178142693"/>
                  </a:ext>
                </a:extLst>
              </a:tr>
              <a:tr h="104373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Provided a robust scalable platform to access unified data and demonstrated the use case to improve product discoverability using an innovative recommendation engine that combined customer segmentation, user-based collaborative filtering and market basket analysis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405365232"/>
                  </a:ext>
                </a:extLst>
              </a:tr>
              <a:tr h="623755">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Created a central ground truth, with faster analytics and improved trustworthiness. Enabled diverse audiences to access and </a:t>
                      </a:r>
                      <a:r>
                        <a:rPr lang="en-IN" sz="1400" dirty="0" err="1">
                          <a:effectLst/>
                          <a:latin typeface="Segoe UI" panose="020B0502040204020203" pitchFamily="34" charset="0"/>
                          <a:ea typeface="Segoe UI" panose="020B0502040204020203" pitchFamily="34" charset="0"/>
                          <a:cs typeface="Segoe UI" panose="020B0502040204020203" pitchFamily="34" charset="0"/>
                        </a:rPr>
                        <a:t>analyze</a:t>
                      </a:r>
                      <a:r>
                        <a:rPr lang="en-IN" sz="1400" dirty="0">
                          <a:effectLst/>
                          <a:latin typeface="Segoe UI" panose="020B0502040204020203" pitchFamily="34" charset="0"/>
                          <a:ea typeface="Segoe UI" panose="020B0502040204020203" pitchFamily="34" charset="0"/>
                          <a:cs typeface="Segoe UI" panose="020B0502040204020203" pitchFamily="34" charset="0"/>
                        </a:rPr>
                        <a:t> single view of truth. Reduced cost of data services by consolidating infrastructure. Implemented scalable advanced solutions such as recommendation engines that delivered customer satisfaction</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338213658"/>
                  </a:ext>
                </a:extLst>
              </a:tr>
              <a:tr h="104373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Technologies &amp; Techniques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AWS Data Lake with (S3, RedShift, Lambda, Glue, Athena, Dynamo DB, Elastic Search, Cognito etc.), Distributed Processing with Spark, Hive &amp; R, PySpark, MLLib, D3, Highcharts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Collaborative filtering &amp; Market Basket analysis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3116853"/>
                  </a:ext>
                </a:extLst>
              </a:tr>
              <a:tr h="104373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Operations &amp; Roadmap</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continues to own both the operation and maintenance of the data platform and the client visualization layer. New use cases for the data platform are being evaluated and a detailed roadmap for implementation was prepared</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4027987326"/>
                  </a:ext>
                </a:extLst>
              </a:tr>
            </a:tbl>
          </a:graphicData>
        </a:graphic>
      </p:graphicFrame>
      <p:sp>
        <p:nvSpPr>
          <p:cNvPr id="6" name="TextBox 5">
            <a:extLst>
              <a:ext uri="{FF2B5EF4-FFF2-40B4-BE49-F238E27FC236}">
                <a16:creationId xmlns:a16="http://schemas.microsoft.com/office/drawing/2014/main" id="{23FE9618-01DE-4420-BF86-997095EB7ED7}"/>
              </a:ext>
            </a:extLst>
          </p:cNvPr>
          <p:cNvSpPr txBox="1"/>
          <p:nvPr/>
        </p:nvSpPr>
        <p:spPr>
          <a:xfrm>
            <a:off x="223639" y="639217"/>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sp>
        <p:nvSpPr>
          <p:cNvPr id="12" name="TextBox 11"/>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693868F6-85E9-4B65-A6B2-742A4C2FE2BC}"/>
              </a:ext>
            </a:extLst>
          </p:cNvPr>
          <p:cNvSpPr>
            <a:spLocks noGrp="1"/>
          </p:cNvSpPr>
          <p:nvPr>
            <p:ph type="sldNum" sz="quarter" idx="12"/>
          </p:nvPr>
        </p:nvSpPr>
        <p:spPr/>
        <p:txBody>
          <a:bodyPr/>
          <a:lstStyle/>
          <a:p>
            <a:fld id="{A0C1D9D2-9780-41B5-B48D-9BB1413BC614}" type="slidenum">
              <a:rPr lang="en-US" smtClean="0"/>
              <a:pPr/>
              <a:t>59</a:t>
            </a:fld>
            <a:endParaRPr lang="en-US" dirty="0"/>
          </a:p>
        </p:txBody>
      </p:sp>
    </p:spTree>
    <p:extLst>
      <p:ext uri="{BB962C8B-B14F-4D97-AF65-F5344CB8AC3E}">
        <p14:creationId xmlns:p14="http://schemas.microsoft.com/office/powerpoint/2010/main" val="1310294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351482-1993-460E-B811-603F67A6F4A7}"/>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6</a:t>
            </a:fld>
            <a:endParaRPr lang="en-US" dirty="0">
              <a:solidFill>
                <a:prstClr val="black">
                  <a:tint val="75000"/>
                </a:prstClr>
              </a:solidFill>
            </a:endParaRPr>
          </a:p>
        </p:txBody>
      </p:sp>
      <p:sp>
        <p:nvSpPr>
          <p:cNvPr id="3" name="Title 2">
            <a:extLst>
              <a:ext uri="{FF2B5EF4-FFF2-40B4-BE49-F238E27FC236}">
                <a16:creationId xmlns:a16="http://schemas.microsoft.com/office/drawing/2014/main" id="{453943CC-B02B-41C8-A6C4-E8DED8DE693D}"/>
              </a:ext>
            </a:extLst>
          </p:cNvPr>
          <p:cNvSpPr>
            <a:spLocks noGrp="1"/>
          </p:cNvSpPr>
          <p:nvPr>
            <p:ph type="title"/>
          </p:nvPr>
        </p:nvSpPr>
        <p:spPr/>
        <p:txBody>
          <a:bodyPr>
            <a:normAutofit/>
          </a:bodyPr>
          <a:lstStyle/>
          <a:p>
            <a:r>
              <a:rPr lang="en-US" dirty="0"/>
              <a:t>Why we are different</a:t>
            </a:r>
          </a:p>
        </p:txBody>
      </p:sp>
      <p:grpSp>
        <p:nvGrpSpPr>
          <p:cNvPr id="4" name="Group 3">
            <a:extLst>
              <a:ext uri="{FF2B5EF4-FFF2-40B4-BE49-F238E27FC236}">
                <a16:creationId xmlns:a16="http://schemas.microsoft.com/office/drawing/2014/main" id="{FB6128C0-0E9E-4508-91AB-D55455D60F27}"/>
              </a:ext>
            </a:extLst>
          </p:cNvPr>
          <p:cNvGrpSpPr/>
          <p:nvPr/>
        </p:nvGrpSpPr>
        <p:grpSpPr>
          <a:xfrm>
            <a:off x="685165" y="2301191"/>
            <a:ext cx="10965300" cy="1267378"/>
            <a:chOff x="664919" y="2303392"/>
            <a:chExt cx="10965300" cy="1267378"/>
          </a:xfrm>
        </p:grpSpPr>
        <p:sp>
          <p:nvSpPr>
            <p:cNvPr id="5" name="Flowchart: Delay 4">
              <a:extLst>
                <a:ext uri="{FF2B5EF4-FFF2-40B4-BE49-F238E27FC236}">
                  <a16:creationId xmlns:a16="http://schemas.microsoft.com/office/drawing/2014/main" id="{918AD23C-1D8C-424E-AB01-9CD232744300}"/>
                </a:ext>
              </a:extLst>
            </p:cNvPr>
            <p:cNvSpPr/>
            <p:nvPr/>
          </p:nvSpPr>
          <p:spPr>
            <a:xfrm rot="10800000">
              <a:off x="664919" y="2339995"/>
              <a:ext cx="912994" cy="1095015"/>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16">
              <a:extLst>
                <a:ext uri="{FF2B5EF4-FFF2-40B4-BE49-F238E27FC236}">
                  <a16:creationId xmlns:a16="http://schemas.microsoft.com/office/drawing/2014/main" id="{619C7F6A-40DD-4054-8B2D-5947AE231199}"/>
                </a:ext>
              </a:extLst>
            </p:cNvPr>
            <p:cNvSpPr/>
            <p:nvPr/>
          </p:nvSpPr>
          <p:spPr>
            <a:xfrm>
              <a:off x="5266473" y="2427917"/>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0000"/>
                </a:solidFill>
                <a:effectLst/>
                <a:uLnTx/>
                <a:uFillTx/>
                <a:latin typeface="Segoe UI" pitchFamily="34" charset="0"/>
                <a:ea typeface="Segoe UI" pitchFamily="34" charset="0"/>
                <a:cs typeface="Segoe UI" pitchFamily="34" charset="0"/>
              </a:endParaRPr>
            </a:p>
          </p:txBody>
        </p:sp>
        <p:sp>
          <p:nvSpPr>
            <p:cNvPr id="7" name="Freeform 19">
              <a:extLst>
                <a:ext uri="{FF2B5EF4-FFF2-40B4-BE49-F238E27FC236}">
                  <a16:creationId xmlns:a16="http://schemas.microsoft.com/office/drawing/2014/main" id="{BA46AAF1-3637-4678-96F8-7D19867BF0E6}"/>
                </a:ext>
              </a:extLst>
            </p:cNvPr>
            <p:cNvSpPr/>
            <p:nvPr/>
          </p:nvSpPr>
          <p:spPr>
            <a:xfrm>
              <a:off x="1686867" y="2303392"/>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Focus on </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Innovation &amp; Thought Leadership</a:t>
              </a:r>
              <a:endPar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grpSp>
          <p:nvGrpSpPr>
            <p:cNvPr id="8" name="Group 7">
              <a:extLst>
                <a:ext uri="{FF2B5EF4-FFF2-40B4-BE49-F238E27FC236}">
                  <a16:creationId xmlns:a16="http://schemas.microsoft.com/office/drawing/2014/main" id="{BDCD1D4A-16A3-4F47-BDA5-7CE0E696473C}"/>
                </a:ext>
              </a:extLst>
            </p:cNvPr>
            <p:cNvGrpSpPr/>
            <p:nvPr/>
          </p:nvGrpSpPr>
          <p:grpSpPr>
            <a:xfrm>
              <a:off x="8701051" y="2647440"/>
              <a:ext cx="2785375" cy="923330"/>
              <a:chOff x="8407193" y="3148231"/>
              <a:chExt cx="2785375" cy="923330"/>
            </a:xfrm>
          </p:grpSpPr>
          <p:sp>
            <p:nvSpPr>
              <p:cNvPr id="13" name="TextBox 12">
                <a:extLst>
                  <a:ext uri="{FF2B5EF4-FFF2-40B4-BE49-F238E27FC236}">
                    <a16:creationId xmlns:a16="http://schemas.microsoft.com/office/drawing/2014/main" id="{2D3E70C1-7844-4141-9DCA-FC44B07873F1}"/>
                  </a:ext>
                </a:extLst>
              </p:cNvPr>
              <p:cNvSpPr txBox="1"/>
              <p:nvPr/>
            </p:nvSpPr>
            <p:spPr>
              <a:xfrm>
                <a:off x="9057225" y="3148231"/>
                <a:ext cx="2135343"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Partnership with IIT Madras to create </a:t>
                </a: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IIT Data Labs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14" name="Picture 13">
                <a:extLst>
                  <a:ext uri="{FF2B5EF4-FFF2-40B4-BE49-F238E27FC236}">
                    <a16:creationId xmlns:a16="http://schemas.microsoft.com/office/drawing/2014/main" id="{C1AAB684-4CE1-4437-8694-44F322E0179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8407193" y="3148231"/>
                <a:ext cx="588818" cy="588818"/>
              </a:xfrm>
              <a:prstGeom prst="rect">
                <a:avLst/>
              </a:prstGeom>
            </p:spPr>
          </p:pic>
        </p:grpSp>
        <p:pic>
          <p:nvPicPr>
            <p:cNvPr id="9" name="Picture 52" descr="https://d30y9cdsu7xlg0.cloudfront.net/png/195618-200.png">
              <a:extLst>
                <a:ext uri="{FF2B5EF4-FFF2-40B4-BE49-F238E27FC236}">
                  <a16:creationId xmlns:a16="http://schemas.microsoft.com/office/drawing/2014/main" id="{16F71E54-5464-41C9-8A00-4366F638AFA9}"/>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827365" y="2579896"/>
              <a:ext cx="676656" cy="6766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C237E63-D76D-4854-B685-51D312C32F40}"/>
                </a:ext>
              </a:extLst>
            </p:cNvPr>
            <p:cNvGrpSpPr/>
            <p:nvPr/>
          </p:nvGrpSpPr>
          <p:grpSpPr>
            <a:xfrm>
              <a:off x="5465694" y="2612149"/>
              <a:ext cx="2734398" cy="778468"/>
              <a:chOff x="5424705" y="3130078"/>
              <a:chExt cx="2734398" cy="778468"/>
            </a:xfrm>
          </p:grpSpPr>
          <p:sp>
            <p:nvSpPr>
              <p:cNvPr id="11" name="TextBox 10">
                <a:extLst>
                  <a:ext uri="{FF2B5EF4-FFF2-40B4-BE49-F238E27FC236}">
                    <a16:creationId xmlns:a16="http://schemas.microsoft.com/office/drawing/2014/main" id="{BB661DA5-F8F3-4866-9AAD-CA2EBC939233}"/>
                  </a:ext>
                </a:extLst>
              </p:cNvPr>
              <p:cNvSpPr txBox="1"/>
              <p:nvPr/>
            </p:nvSpPr>
            <p:spPr>
              <a:xfrm>
                <a:off x="5998552" y="3200660"/>
                <a:ext cx="2160551"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IdeaLabs</a:t>
                </a: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for innovation and research</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12" name="Picture 11" descr="C:\Users\viswanath.ramakirish\Downloads\temp\temp\idea.png">
                <a:extLst>
                  <a:ext uri="{FF2B5EF4-FFF2-40B4-BE49-F238E27FC236}">
                    <a16:creationId xmlns:a16="http://schemas.microsoft.com/office/drawing/2014/main" id="{9445AC8A-D6ED-42F6-9448-8E88D15671ED}"/>
                  </a:ext>
                </a:extLst>
              </p:cNvPr>
              <p:cNvPicPr>
                <a:picLocks noChangeAspect="1" noChangeArrowheads="1"/>
              </p:cNvPicPr>
              <p:nvPr/>
            </p:nvPicPr>
            <p:blipFill>
              <a:blip r:embed="rId6" cstate="print">
                <a:duotone>
                  <a:prstClr val="black"/>
                  <a:srgbClr val="767171">
                    <a:tint val="45000"/>
                    <a:satMod val="400000"/>
                  </a:srgb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424705" y="3130078"/>
                <a:ext cx="643738" cy="60697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a:extLst>
              <a:ext uri="{FF2B5EF4-FFF2-40B4-BE49-F238E27FC236}">
                <a16:creationId xmlns:a16="http://schemas.microsoft.com/office/drawing/2014/main" id="{0E3A35F6-0846-4BB5-A674-C47443F69051}"/>
              </a:ext>
            </a:extLst>
          </p:cNvPr>
          <p:cNvGrpSpPr/>
          <p:nvPr/>
        </p:nvGrpSpPr>
        <p:grpSpPr>
          <a:xfrm>
            <a:off x="685165" y="5057178"/>
            <a:ext cx="10965300" cy="1245245"/>
            <a:chOff x="664919" y="3610900"/>
            <a:chExt cx="10965300" cy="1245245"/>
          </a:xfrm>
        </p:grpSpPr>
        <p:sp>
          <p:nvSpPr>
            <p:cNvPr id="16" name="Flowchart: Delay 15">
              <a:extLst>
                <a:ext uri="{FF2B5EF4-FFF2-40B4-BE49-F238E27FC236}">
                  <a16:creationId xmlns:a16="http://schemas.microsoft.com/office/drawing/2014/main" id="{6BFC738B-CDBF-47D7-9C94-092456ECC39A}"/>
                </a:ext>
              </a:extLst>
            </p:cNvPr>
            <p:cNvSpPr/>
            <p:nvPr/>
          </p:nvSpPr>
          <p:spPr>
            <a:xfrm rot="10800000">
              <a:off x="664919" y="3655263"/>
              <a:ext cx="912994" cy="1095015"/>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20">
              <a:extLst>
                <a:ext uri="{FF2B5EF4-FFF2-40B4-BE49-F238E27FC236}">
                  <a16:creationId xmlns:a16="http://schemas.microsoft.com/office/drawing/2014/main" id="{917F5992-9BFB-42C4-A9E1-C4F9A97B362B}"/>
                </a:ext>
              </a:extLst>
            </p:cNvPr>
            <p:cNvSpPr/>
            <p:nvPr/>
          </p:nvSpPr>
          <p:spPr>
            <a:xfrm>
              <a:off x="5266473" y="3735424"/>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000000">
                    <a:hueOff val="0"/>
                    <a:satOff val="0"/>
                    <a:lumOff val="0"/>
                    <a:alphaOff val="0"/>
                  </a:srgbClr>
                </a:solidFill>
                <a:effectLst/>
                <a:uLnTx/>
                <a:uFillTx/>
                <a:latin typeface="Segoe UI" pitchFamily="34" charset="0"/>
                <a:ea typeface="Segoe UI" pitchFamily="34" charset="0"/>
                <a:cs typeface="Segoe UI" pitchFamily="34" charset="0"/>
              </a:endParaRPr>
            </a:p>
          </p:txBody>
        </p:sp>
        <p:sp>
          <p:nvSpPr>
            <p:cNvPr id="18" name="Freeform 23">
              <a:extLst>
                <a:ext uri="{FF2B5EF4-FFF2-40B4-BE49-F238E27FC236}">
                  <a16:creationId xmlns:a16="http://schemas.microsoft.com/office/drawing/2014/main" id="{730A25F9-8156-4063-8C77-7CBFFEB7D024}"/>
                </a:ext>
              </a:extLst>
            </p:cNvPr>
            <p:cNvSpPr/>
            <p:nvPr/>
          </p:nvSpPr>
          <p:spPr>
            <a:xfrm>
              <a:off x="1686867" y="3610900"/>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Customized</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Differentiated</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&amp; </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Technologically scalable </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solutions</a:t>
              </a:r>
              <a:endParaRPr kumimoji="0" lang="en-US" sz="13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pic>
          <p:nvPicPr>
            <p:cNvPr id="19" name="Picture 18">
              <a:extLst>
                <a:ext uri="{FF2B5EF4-FFF2-40B4-BE49-F238E27FC236}">
                  <a16:creationId xmlns:a16="http://schemas.microsoft.com/office/drawing/2014/main" id="{54212D6A-DF27-458B-9B91-8260AC186929}"/>
                </a:ext>
              </a:extLst>
            </p:cNvPr>
            <p:cNvPicPr>
              <a:picLocks noChangeAspect="1"/>
            </p:cNvPicPr>
            <p:nvPr/>
          </p:nvPicPr>
          <p:blipFill rotWithShape="1">
            <a:blip r:embed="rId8" cstate="print">
              <a:lum bright="70000" contrast="-70000"/>
              <a:extLst>
                <a:ext uri="{28A0092B-C50C-407E-A947-70E740481C1C}">
                  <a14:useLocalDpi xmlns:a14="http://schemas.microsoft.com/office/drawing/2010/main" val="0"/>
                </a:ext>
              </a:extLst>
            </a:blip>
            <a:srcRect b="16578"/>
            <a:stretch/>
          </p:blipFill>
          <p:spPr>
            <a:xfrm>
              <a:off x="708795" y="3795490"/>
              <a:ext cx="916858" cy="764866"/>
            </a:xfrm>
            <a:prstGeom prst="rect">
              <a:avLst/>
            </a:prstGeom>
          </p:spPr>
        </p:pic>
        <p:grpSp>
          <p:nvGrpSpPr>
            <p:cNvPr id="20" name="Group 19">
              <a:extLst>
                <a:ext uri="{FF2B5EF4-FFF2-40B4-BE49-F238E27FC236}">
                  <a16:creationId xmlns:a16="http://schemas.microsoft.com/office/drawing/2014/main" id="{6050443B-4B28-47CD-8FE2-22CD545D35A7}"/>
                </a:ext>
              </a:extLst>
            </p:cNvPr>
            <p:cNvGrpSpPr/>
            <p:nvPr/>
          </p:nvGrpSpPr>
          <p:grpSpPr>
            <a:xfrm>
              <a:off x="8730048" y="3758616"/>
              <a:ext cx="2756378" cy="954107"/>
              <a:chOff x="8722758" y="4205193"/>
              <a:chExt cx="2756378" cy="954107"/>
            </a:xfrm>
          </p:grpSpPr>
          <p:sp>
            <p:nvSpPr>
              <p:cNvPr id="23" name="TextBox 22">
                <a:extLst>
                  <a:ext uri="{FF2B5EF4-FFF2-40B4-BE49-F238E27FC236}">
                    <a16:creationId xmlns:a16="http://schemas.microsoft.com/office/drawing/2014/main" id="{8DD52F1A-79BA-4122-9365-F4F7E968A52A}"/>
                  </a:ext>
                </a:extLst>
              </p:cNvPr>
              <p:cNvSpPr txBox="1"/>
              <p:nvPr/>
            </p:nvSpPr>
            <p:spPr>
              <a:xfrm>
                <a:off x="9285061" y="4205193"/>
                <a:ext cx="2194075"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Panel Miner</a:t>
                </a: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 Cloud based data engineering platform to enhance digital user-experience</a:t>
                </a:r>
              </a:p>
            </p:txBody>
          </p:sp>
          <p:sp>
            <p:nvSpPr>
              <p:cNvPr id="24" name="Oval 23">
                <a:extLst>
                  <a:ext uri="{FF2B5EF4-FFF2-40B4-BE49-F238E27FC236}">
                    <a16:creationId xmlns:a16="http://schemas.microsoft.com/office/drawing/2014/main" id="{8C7A47E9-9B16-4C17-B651-D638F33C7F7C}"/>
                  </a:ext>
                </a:extLst>
              </p:cNvPr>
              <p:cNvSpPr/>
              <p:nvPr/>
            </p:nvSpPr>
            <p:spPr>
              <a:xfrm>
                <a:off x="8722758" y="4405745"/>
                <a:ext cx="540327" cy="540328"/>
              </a:xfrm>
              <a:prstGeom prst="ellipse">
                <a:avLst/>
              </a:prstGeom>
              <a:solidFill>
                <a:srgbClr val="767171"/>
              </a:solidFill>
              <a:ln w="12700" cap="flat" cmpd="sng" algn="ctr">
                <a:solidFill>
                  <a:srgbClr val="76717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32E59D4C-C7D8-4330-AB7B-AA7167804776}"/>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8755083" y="4389830"/>
                <a:ext cx="554182" cy="554182"/>
              </a:xfrm>
              <a:prstGeom prst="rect">
                <a:avLst/>
              </a:prstGeom>
            </p:spPr>
          </p:pic>
        </p:grpSp>
        <p:pic>
          <p:nvPicPr>
            <p:cNvPr id="22" name="Picture 21">
              <a:extLst>
                <a:ext uri="{FF2B5EF4-FFF2-40B4-BE49-F238E27FC236}">
                  <a16:creationId xmlns:a16="http://schemas.microsoft.com/office/drawing/2014/main" id="{9BAD7A3F-BEE8-47D8-A295-8416DC5F5ADC}"/>
                </a:ext>
              </a:extLst>
            </p:cNvPr>
            <p:cNvPicPr>
              <a:picLocks noChangeAspect="1"/>
            </p:cNvPicPr>
            <p:nvPr/>
          </p:nvPicPr>
          <p:blipFill>
            <a:blip r:embed="rId10" cstate="print">
              <a:duotone>
                <a:prstClr val="black"/>
                <a:srgbClr val="44546A">
                  <a:tint val="45000"/>
                  <a:satMod val="400000"/>
                </a:srgbClr>
              </a:duotone>
              <a:extLst>
                <a:ext uri="{28A0092B-C50C-407E-A947-70E740481C1C}">
                  <a14:useLocalDpi xmlns:a14="http://schemas.microsoft.com/office/drawing/2010/main" val="0"/>
                </a:ext>
              </a:extLst>
            </a:blip>
            <a:stretch>
              <a:fillRect/>
            </a:stretch>
          </p:blipFill>
          <p:spPr>
            <a:xfrm>
              <a:off x="5524310" y="3938749"/>
              <a:ext cx="559024" cy="563191"/>
            </a:xfrm>
            <a:prstGeom prst="rect">
              <a:avLst/>
            </a:prstGeom>
          </p:spPr>
        </p:pic>
      </p:grpSp>
      <p:grpSp>
        <p:nvGrpSpPr>
          <p:cNvPr id="26" name="Group 25">
            <a:extLst>
              <a:ext uri="{FF2B5EF4-FFF2-40B4-BE49-F238E27FC236}">
                <a16:creationId xmlns:a16="http://schemas.microsoft.com/office/drawing/2014/main" id="{04AE9150-B579-4C9C-AC7F-BBD6C056F9E7}"/>
              </a:ext>
            </a:extLst>
          </p:cNvPr>
          <p:cNvGrpSpPr/>
          <p:nvPr/>
        </p:nvGrpSpPr>
        <p:grpSpPr>
          <a:xfrm>
            <a:off x="689035" y="3679185"/>
            <a:ext cx="10957561" cy="1245245"/>
            <a:chOff x="664918" y="974799"/>
            <a:chExt cx="10957561" cy="1245245"/>
          </a:xfrm>
        </p:grpSpPr>
        <p:grpSp>
          <p:nvGrpSpPr>
            <p:cNvPr id="27" name="Group 26">
              <a:extLst>
                <a:ext uri="{FF2B5EF4-FFF2-40B4-BE49-F238E27FC236}">
                  <a16:creationId xmlns:a16="http://schemas.microsoft.com/office/drawing/2014/main" id="{41C4F5A1-162C-48AD-8F65-F6A0F00875A4}"/>
                </a:ext>
              </a:extLst>
            </p:cNvPr>
            <p:cNvGrpSpPr/>
            <p:nvPr/>
          </p:nvGrpSpPr>
          <p:grpSpPr>
            <a:xfrm>
              <a:off x="664918" y="974799"/>
              <a:ext cx="10957561" cy="1245245"/>
              <a:chOff x="704557" y="5364984"/>
              <a:chExt cx="10957561" cy="1245245"/>
            </a:xfrm>
          </p:grpSpPr>
          <p:sp>
            <p:nvSpPr>
              <p:cNvPr id="29" name="Flowchart: Delay 28">
                <a:extLst>
                  <a:ext uri="{FF2B5EF4-FFF2-40B4-BE49-F238E27FC236}">
                    <a16:creationId xmlns:a16="http://schemas.microsoft.com/office/drawing/2014/main" id="{9A073A0D-88B0-478A-8C94-23C21DC9B8D1}"/>
                  </a:ext>
                </a:extLst>
              </p:cNvPr>
              <p:cNvSpPr/>
              <p:nvPr/>
            </p:nvSpPr>
            <p:spPr>
              <a:xfrm rot="10800000">
                <a:off x="704557" y="5421878"/>
                <a:ext cx="912994" cy="1095015"/>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24">
                <a:extLst>
                  <a:ext uri="{FF2B5EF4-FFF2-40B4-BE49-F238E27FC236}">
                    <a16:creationId xmlns:a16="http://schemas.microsoft.com/office/drawing/2014/main" id="{6C982038-C1E4-4654-A560-EADE88899EE9}"/>
                  </a:ext>
                </a:extLst>
              </p:cNvPr>
              <p:cNvSpPr/>
              <p:nvPr/>
            </p:nvSpPr>
            <p:spPr>
              <a:xfrm>
                <a:off x="5298372" y="5489508"/>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000000">
                      <a:hueOff val="0"/>
                      <a:satOff val="0"/>
                      <a:lumOff val="0"/>
                      <a:alphaOff val="0"/>
                    </a:srgbClr>
                  </a:solidFill>
                  <a:effectLst/>
                  <a:uLnTx/>
                  <a:uFillTx/>
                  <a:latin typeface="Segoe UI" pitchFamily="34" charset="0"/>
                  <a:ea typeface="Segoe UI" pitchFamily="34" charset="0"/>
                  <a:cs typeface="Segoe UI" pitchFamily="34" charset="0"/>
                </a:endParaRPr>
              </a:p>
            </p:txBody>
          </p:sp>
          <p:sp>
            <p:nvSpPr>
              <p:cNvPr id="31" name="Freeform 26">
                <a:extLst>
                  <a:ext uri="{FF2B5EF4-FFF2-40B4-BE49-F238E27FC236}">
                    <a16:creationId xmlns:a16="http://schemas.microsoft.com/office/drawing/2014/main" id="{53A68551-5A06-4F96-A421-8DE75534A07F}"/>
                  </a:ext>
                </a:extLst>
              </p:cNvPr>
              <p:cNvSpPr/>
              <p:nvPr/>
            </p:nvSpPr>
            <p:spPr>
              <a:xfrm>
                <a:off x="1718766" y="5364984"/>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Leaders </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new age Data Platforms</a:t>
                </a:r>
              </a:p>
            </p:txBody>
          </p:sp>
          <p:sp>
            <p:nvSpPr>
              <p:cNvPr id="32" name="TextBox 31">
                <a:extLst>
                  <a:ext uri="{FF2B5EF4-FFF2-40B4-BE49-F238E27FC236}">
                    <a16:creationId xmlns:a16="http://schemas.microsoft.com/office/drawing/2014/main" id="{2CACB1C6-4E30-4EB9-A1F8-BFC2BB6AC769}"/>
                  </a:ext>
                </a:extLst>
              </p:cNvPr>
              <p:cNvSpPr txBox="1"/>
              <p:nvPr/>
            </p:nvSpPr>
            <p:spPr>
              <a:xfrm>
                <a:off x="6217974" y="5627658"/>
                <a:ext cx="22860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AWS Advanced Consulting Partner</a:t>
                </a: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&amp; </a:t>
                </a: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Microsoft Azure Partner</a:t>
                </a:r>
                <a:endParaRPr kumimoji="0" lang="en-US" sz="1400" b="1" i="0" u="none" strike="noStrike" kern="0" cap="none" spc="0" normalizeH="0" baseline="0" noProof="0" dirty="0">
                  <a:ln>
                    <a:noFill/>
                  </a:ln>
                  <a:solidFill>
                    <a:srgbClr val="FF0000"/>
                  </a:solidFill>
                  <a:effectLst/>
                  <a:uLnTx/>
                  <a:uFillTx/>
                  <a:latin typeface="Segoe UI" pitchFamily="34" charset="0"/>
                  <a:ea typeface="Segoe UI" pitchFamily="34" charset="0"/>
                  <a:cs typeface="Segoe UI"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33" name="Picture 46" descr="C:\Users\viswanath.ramakirish\Desktop\UBS Icons\amazon.png">
                <a:extLst>
                  <a:ext uri="{FF2B5EF4-FFF2-40B4-BE49-F238E27FC236}">
                    <a16:creationId xmlns:a16="http://schemas.microsoft.com/office/drawing/2014/main" id="{56314DA9-6CD9-4ECB-8A97-3549002755D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05012" y="5855581"/>
                <a:ext cx="398232" cy="39823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0DDB52CA-C7FD-4610-A9EB-C518EAD10B18}"/>
                  </a:ext>
                </a:extLst>
              </p:cNvPr>
              <p:cNvGrpSpPr/>
              <p:nvPr/>
            </p:nvGrpSpPr>
            <p:grpSpPr>
              <a:xfrm>
                <a:off x="8737278" y="5719540"/>
                <a:ext cx="2694454" cy="717743"/>
                <a:chOff x="8489081" y="5719540"/>
                <a:chExt cx="2694454" cy="717743"/>
              </a:xfrm>
            </p:grpSpPr>
            <p:sp>
              <p:nvSpPr>
                <p:cNvPr id="36" name="TextBox 35">
                  <a:extLst>
                    <a:ext uri="{FF2B5EF4-FFF2-40B4-BE49-F238E27FC236}">
                      <a16:creationId xmlns:a16="http://schemas.microsoft.com/office/drawing/2014/main" id="{A318BCC4-D435-416C-A3C3-AE8A2A97A6A5}"/>
                    </a:ext>
                  </a:extLst>
                </p:cNvPr>
                <p:cNvSpPr txBox="1"/>
                <p:nvPr/>
              </p:nvSpPr>
              <p:spPr>
                <a:xfrm>
                  <a:off x="9105354" y="5729397"/>
                  <a:ext cx="2078181"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Microsoft’s </a:t>
                  </a: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Gold Analytics Partner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37" name="Picture 43" descr="C:\Users\viswanath.ramakirish\Desktop\UBS Icons\Microsoft_logo-4.gif">
                  <a:extLst>
                    <a:ext uri="{FF2B5EF4-FFF2-40B4-BE49-F238E27FC236}">
                      <a16:creationId xmlns:a16="http://schemas.microsoft.com/office/drawing/2014/main" id="{2373804E-FEEA-4377-8226-CA648D70C361}"/>
                    </a:ext>
                  </a:extLst>
                </p:cNvPr>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b="17161"/>
                <a:stretch/>
              </p:blipFill>
              <p:spPr bwMode="auto">
                <a:xfrm>
                  <a:off x="8489081" y="5719540"/>
                  <a:ext cx="548640" cy="501605"/>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54" descr="https://d30y9cdsu7xlg0.cloudfront.net/png/301196-200.png">
                <a:extLst>
                  <a:ext uri="{FF2B5EF4-FFF2-40B4-BE49-F238E27FC236}">
                    <a16:creationId xmlns:a16="http://schemas.microsoft.com/office/drawing/2014/main" id="{78F5E899-8426-4E7F-BEF0-C36CA49E1D8D}"/>
                  </a:ext>
                </a:extLst>
              </p:cNvPr>
              <p:cNvPicPr>
                <a:picLocks noChangeAspect="1" noChangeArrowheads="1"/>
              </p:cNvPicPr>
              <p:nvPr/>
            </p:nvPicPr>
            <p:blipFill>
              <a:blip r:embed="rId13" cstate="print">
                <a:lum bright="70000" contrast="-70000"/>
                <a:extLst>
                  <a:ext uri="{28A0092B-C50C-407E-A947-70E740481C1C}">
                    <a14:useLocalDpi xmlns:a14="http://schemas.microsoft.com/office/drawing/2010/main" val="0"/>
                  </a:ext>
                </a:extLst>
              </a:blip>
              <a:srcRect/>
              <a:stretch>
                <a:fillRect/>
              </a:stretch>
            </p:blipFill>
            <p:spPr bwMode="auto">
              <a:xfrm>
                <a:off x="953011" y="5737481"/>
                <a:ext cx="551903" cy="551903"/>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2" descr="Image result for azure logo">
              <a:extLst>
                <a:ext uri="{FF2B5EF4-FFF2-40B4-BE49-F238E27FC236}">
                  <a16:creationId xmlns:a16="http://schemas.microsoft.com/office/drawing/2014/main" id="{47382DCB-7F03-4AE0-B408-F8A046E52F4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2862" y="1446020"/>
              <a:ext cx="338824" cy="3388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10218143-7BE0-4F6E-8C3A-781C84C454E1}"/>
              </a:ext>
            </a:extLst>
          </p:cNvPr>
          <p:cNvGrpSpPr/>
          <p:nvPr/>
        </p:nvGrpSpPr>
        <p:grpSpPr>
          <a:xfrm>
            <a:off x="681414" y="933058"/>
            <a:ext cx="10972802" cy="1245245"/>
            <a:chOff x="657417" y="4951600"/>
            <a:chExt cx="10972802" cy="1245245"/>
          </a:xfrm>
        </p:grpSpPr>
        <p:sp>
          <p:nvSpPr>
            <p:cNvPr id="39" name="Flowchart: Delay 38">
              <a:extLst>
                <a:ext uri="{FF2B5EF4-FFF2-40B4-BE49-F238E27FC236}">
                  <a16:creationId xmlns:a16="http://schemas.microsoft.com/office/drawing/2014/main" id="{5AFB7DB1-E024-460E-B04C-7897A6605D53}"/>
                </a:ext>
              </a:extLst>
            </p:cNvPr>
            <p:cNvSpPr/>
            <p:nvPr/>
          </p:nvSpPr>
          <p:spPr>
            <a:xfrm rot="10800000">
              <a:off x="657417" y="4991303"/>
              <a:ext cx="912994" cy="1132157"/>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 name="Freeform 14">
              <a:extLst>
                <a:ext uri="{FF2B5EF4-FFF2-40B4-BE49-F238E27FC236}">
                  <a16:creationId xmlns:a16="http://schemas.microsoft.com/office/drawing/2014/main" id="{74214220-2312-4B20-995B-0A3773B88806}"/>
                </a:ext>
              </a:extLst>
            </p:cNvPr>
            <p:cNvSpPr/>
            <p:nvPr/>
          </p:nvSpPr>
          <p:spPr>
            <a:xfrm>
              <a:off x="5266473" y="5076126"/>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000000">
                    <a:hueOff val="0"/>
                    <a:satOff val="0"/>
                    <a:lumOff val="0"/>
                    <a:alphaOff val="0"/>
                  </a:srgbClr>
                </a:solidFill>
                <a:effectLst/>
                <a:uLnTx/>
                <a:uFillTx/>
                <a:latin typeface="Segoe UI" pitchFamily="34" charset="0"/>
                <a:ea typeface="Segoe UI" pitchFamily="34" charset="0"/>
                <a:cs typeface="Segoe UI" pitchFamily="34" charset="0"/>
              </a:endParaRPr>
            </a:p>
          </p:txBody>
        </p:sp>
        <p:sp>
          <p:nvSpPr>
            <p:cNvPr id="41" name="Freeform 15">
              <a:extLst>
                <a:ext uri="{FF2B5EF4-FFF2-40B4-BE49-F238E27FC236}">
                  <a16:creationId xmlns:a16="http://schemas.microsoft.com/office/drawing/2014/main" id="{69DE3BA4-F20F-45FF-9F09-DD3FE11640A1}"/>
                </a:ext>
              </a:extLst>
            </p:cNvPr>
            <p:cNvSpPr/>
            <p:nvPr/>
          </p:nvSpPr>
          <p:spPr>
            <a:xfrm>
              <a:off x="1686867" y="4951600"/>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Business </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led</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Solutions</a:t>
              </a:r>
              <a:endPar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pic>
          <p:nvPicPr>
            <p:cNvPr id="42" name="Picture 50">
              <a:extLst>
                <a:ext uri="{FF2B5EF4-FFF2-40B4-BE49-F238E27FC236}">
                  <a16:creationId xmlns:a16="http://schemas.microsoft.com/office/drawing/2014/main" id="{A4F91DB2-713B-4DCE-B9F4-FB9BA85E93E1}"/>
                </a:ext>
              </a:extLst>
            </p:cNvPr>
            <p:cNvPicPr>
              <a:picLocks noChangeAspect="1" noChangeArrowheads="1"/>
            </p:cNvPicPr>
            <p:nvPr/>
          </p:nvPicPr>
          <p:blipFill>
            <a:blip r:embed="rId15" cstate="print">
              <a:clrChange>
                <a:clrFrom>
                  <a:srgbClr val="000000"/>
                </a:clrFrom>
                <a:clrTo>
                  <a:srgbClr val="000000">
                    <a:alpha val="0"/>
                  </a:srgbClr>
                </a:clrTo>
              </a:clrChange>
              <a:duotone>
                <a:prstClr val="black"/>
                <a:srgbClr val="767171">
                  <a:tint val="45000"/>
                  <a:satMod val="400000"/>
                </a:srgbClr>
              </a:duotone>
              <a:extLst>
                <a:ext uri="{BEBA8EAE-BF5A-486C-A8C5-ECC9F3942E4B}">
                  <a14:imgProps xmlns:a14="http://schemas.microsoft.com/office/drawing/2010/main">
                    <a14:imgLayer r:embed="rId16">
                      <a14:imgEffect>
                        <a14:colorTemperature colorTemp="53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2901" y="5258403"/>
              <a:ext cx="476682" cy="67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a:extLst>
                <a:ext uri="{FF2B5EF4-FFF2-40B4-BE49-F238E27FC236}">
                  <a16:creationId xmlns:a16="http://schemas.microsoft.com/office/drawing/2014/main" id="{B6CF9923-86E1-4B7A-8AD2-61C15E66A43E}"/>
                </a:ext>
              </a:extLst>
            </p:cNvPr>
            <p:cNvSpPr txBox="1"/>
            <p:nvPr/>
          </p:nvSpPr>
          <p:spPr>
            <a:xfrm>
              <a:off x="6122872" y="5333153"/>
              <a:ext cx="207639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Business + Data + Math + Technology</a:t>
              </a:r>
            </a:p>
          </p:txBody>
        </p:sp>
        <p:pic>
          <p:nvPicPr>
            <p:cNvPr id="44" name="Picture 6" descr="Image result for man symbol">
              <a:extLst>
                <a:ext uri="{FF2B5EF4-FFF2-40B4-BE49-F238E27FC236}">
                  <a16:creationId xmlns:a16="http://schemas.microsoft.com/office/drawing/2014/main" id="{E716E2DC-4572-4C86-A0B2-1E3619DFB3AF}"/>
                </a:ext>
              </a:extLst>
            </p:cNvPr>
            <p:cNvPicPr>
              <a:picLocks noChangeAspect="1" noChangeArrowheads="1"/>
            </p:cNvPicPr>
            <p:nvPr/>
          </p:nvPicPr>
          <p:blipFill>
            <a:blip r:embed="rId17" cstate="print">
              <a:duotone>
                <a:srgbClr val="FFD96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726016" y="5275550"/>
              <a:ext cx="434040" cy="61328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Image result for man symbol">
              <a:extLst>
                <a:ext uri="{FF2B5EF4-FFF2-40B4-BE49-F238E27FC236}">
                  <a16:creationId xmlns:a16="http://schemas.microsoft.com/office/drawing/2014/main" id="{1F13F689-4E6B-45B8-8D1C-12EA04765AA7}"/>
                </a:ext>
              </a:extLst>
            </p:cNvPr>
            <p:cNvPicPr>
              <a:picLocks noChangeAspect="1" noChangeArrowheads="1"/>
            </p:cNvPicPr>
            <p:nvPr/>
          </p:nvPicPr>
          <p:blipFill>
            <a:blip r:embed="rId17" cstate="print">
              <a:duotone>
                <a:srgbClr val="76717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004250" y="5275550"/>
              <a:ext cx="434040" cy="6132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man symbol">
              <a:extLst>
                <a:ext uri="{FF2B5EF4-FFF2-40B4-BE49-F238E27FC236}">
                  <a16:creationId xmlns:a16="http://schemas.microsoft.com/office/drawing/2014/main" id="{661CD591-4F4F-4C3F-B9EA-9CB45618A973}"/>
                </a:ext>
              </a:extLst>
            </p:cNvPr>
            <p:cNvPicPr>
              <a:picLocks noChangeAspect="1" noChangeArrowheads="1"/>
            </p:cNvPicPr>
            <p:nvPr/>
          </p:nvPicPr>
          <p:blipFill>
            <a:blip r:embed="rId17" cstate="print">
              <a:duotone>
                <a:srgbClr val="76717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282484" y="5275550"/>
              <a:ext cx="434040" cy="61328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6DED7B6-EFF3-4D68-852C-A56AE898AF75}"/>
                </a:ext>
              </a:extLst>
            </p:cNvPr>
            <p:cNvSpPr txBox="1"/>
            <p:nvPr/>
          </p:nvSpPr>
          <p:spPr>
            <a:xfrm>
              <a:off x="9631184" y="5127778"/>
              <a:ext cx="1855242"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33% </a:t>
              </a: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of our people have a business degree</a:t>
              </a:r>
            </a:p>
          </p:txBody>
        </p:sp>
        <p:pic>
          <p:nvPicPr>
            <p:cNvPr id="48" name="Picture 61" descr="https://d30y9cdsu7xlg0.cloudfront.net/png/213732-200.png">
              <a:extLst>
                <a:ext uri="{FF2B5EF4-FFF2-40B4-BE49-F238E27FC236}">
                  <a16:creationId xmlns:a16="http://schemas.microsoft.com/office/drawing/2014/main" id="{F0F7B572-B62F-4CF3-BF17-C26EE26ABD4A}"/>
                </a:ext>
              </a:extLst>
            </p:cNvPr>
            <p:cNvPicPr>
              <a:picLocks noChangeAspect="1" noChangeArrowheads="1"/>
            </p:cNvPicPr>
            <p:nvPr/>
          </p:nvPicPr>
          <p:blipFill>
            <a:blip r:embed="rId18" cstate="print">
              <a:duotone>
                <a:srgbClr val="76717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37653" y="5383146"/>
              <a:ext cx="500959" cy="500959"/>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48">
            <a:extLst>
              <a:ext uri="{FF2B5EF4-FFF2-40B4-BE49-F238E27FC236}">
                <a16:creationId xmlns:a16="http://schemas.microsoft.com/office/drawing/2014/main" id="{49936E7B-F0E2-4F45-B724-DBD20D1F6EF8}"/>
              </a:ext>
            </a:extLst>
          </p:cNvPr>
          <p:cNvSpPr txBox="1"/>
          <p:nvPr/>
        </p:nvSpPr>
        <p:spPr>
          <a:xfrm>
            <a:off x="6195447" y="5320608"/>
            <a:ext cx="2117279" cy="738664"/>
          </a:xfrm>
          <a:prstGeom prst="rect">
            <a:avLst/>
          </a:prstGeom>
          <a:noFill/>
        </p:spPr>
        <p:txBody>
          <a:bodyPr wrap="square" rtlCol="0">
            <a:spAutoFit/>
          </a:bodyPr>
          <a:lstStyle/>
          <a:p>
            <a:pPr lvl="0"/>
            <a:r>
              <a:rPr lang="en-US" sz="1400" b="1" dirty="0">
                <a:solidFill>
                  <a:schemeClr val="tx1">
                    <a:lumMod val="95000"/>
                    <a:lumOff val="5000"/>
                  </a:schemeClr>
                </a:solidFill>
                <a:latin typeface="Segoe UI" pitchFamily="34" charset="0"/>
                <a:ea typeface="Segoe UI" pitchFamily="34" charset="0"/>
                <a:cs typeface="Segoe UI" pitchFamily="34" charset="0"/>
              </a:rPr>
              <a:t>Amplifyr </a:t>
            </a:r>
            <a:r>
              <a:rPr lang="en-US" sz="1400" dirty="0">
                <a:solidFill>
                  <a:schemeClr val="tx1">
                    <a:lumMod val="95000"/>
                    <a:lumOff val="5000"/>
                  </a:schemeClr>
                </a:solidFill>
                <a:latin typeface="Segoe UI" pitchFamily="34" charset="0"/>
                <a:ea typeface="Segoe UI" pitchFamily="34" charset="0"/>
                <a:cs typeface="Segoe UI" pitchFamily="34" charset="0"/>
              </a:rPr>
              <a:t>– Platform to understand drivers of customer behavior</a:t>
            </a:r>
          </a:p>
        </p:txBody>
      </p:sp>
      <p:sp>
        <p:nvSpPr>
          <p:cNvPr id="21" name="Footer Placeholder 20">
            <a:extLst>
              <a:ext uri="{FF2B5EF4-FFF2-40B4-BE49-F238E27FC236}">
                <a16:creationId xmlns:a16="http://schemas.microsoft.com/office/drawing/2014/main" id="{1B8BA6CF-A399-438C-805F-8B08E5C13C0B}"/>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756171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8112399-1715-4EEF-8CB4-F7A959E88F10}"/>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12"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sp>
        <p:nvSpPr>
          <p:cNvPr id="8" name="TextBox 7">
            <a:extLst>
              <a:ext uri="{FF2B5EF4-FFF2-40B4-BE49-F238E27FC236}">
                <a16:creationId xmlns:a16="http://schemas.microsoft.com/office/drawing/2014/main" id="{03C3E30E-43DF-47A0-B1A0-EB3AF83ADF25}"/>
              </a:ext>
            </a:extLst>
          </p:cNvPr>
          <p:cNvSpPr txBox="1"/>
          <p:nvPr/>
        </p:nvSpPr>
        <p:spPr>
          <a:xfrm>
            <a:off x="131118" y="637036"/>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6" name="Rectangle 5">
            <a:extLst>
              <a:ext uri="{FF2B5EF4-FFF2-40B4-BE49-F238E27FC236}">
                <a16:creationId xmlns:a16="http://schemas.microsoft.com/office/drawing/2014/main" id="{2EB38749-233C-475E-8026-71B3C97F1703}"/>
              </a:ext>
            </a:extLst>
          </p:cNvPr>
          <p:cNvSpPr/>
          <p:nvPr/>
        </p:nvSpPr>
        <p:spPr>
          <a:xfrm>
            <a:off x="926870" y="1441307"/>
            <a:ext cx="10675880" cy="4454553"/>
          </a:xfrm>
          <a:prstGeom prst="rect">
            <a:avLst/>
          </a:prstGeom>
        </p:spPr>
        <p:txBody>
          <a:bodyPr wrap="square">
            <a:spAutoFit/>
          </a:bodyPr>
          <a:lstStyle/>
          <a:p>
            <a:pPr>
              <a:lnSpc>
                <a:spcPct val="107000"/>
              </a:lnSpc>
              <a:spcAft>
                <a:spcPts val="800"/>
              </a:spcAft>
            </a:pPr>
            <a:r>
              <a:rPr lang="en-IN" sz="2000" dirty="0">
                <a:ea typeface="Segoe UI" panose="020B0502040204020203" pitchFamily="34" charset="0"/>
                <a:cs typeface="Segoe UI" panose="020B0502040204020203" pitchFamily="34" charset="0"/>
              </a:rPr>
              <a:t>Client’s legacy systems suffered from a range of issues that affected their business including: </a:t>
            </a:r>
            <a:endParaRPr lang="en-US" sz="2000" dirty="0">
              <a:ea typeface="Segoe UI" panose="020B0502040204020203" pitchFamily="34" charset="0"/>
              <a:cs typeface="Segoe UI" panose="020B0502040204020203" pitchFamily="34" charset="0"/>
            </a:endParaRP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No unified view of data and no data documentation, causing data discovery issues</a:t>
            </a: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Lack of at scale prototyping platform</a:t>
            </a: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No single version of truth to test multiple analytics use cases </a:t>
            </a: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Low product discoverability</a:t>
            </a:r>
          </a:p>
          <a:p>
            <a:pPr marL="800100" lvl="1" indent="-342900">
              <a:lnSpc>
                <a:spcPct val="107000"/>
              </a:lnSpc>
              <a:spcAft>
                <a:spcPts val="800"/>
              </a:spcAft>
              <a:buFont typeface="+mj-lt"/>
              <a:buAutoNum type="arabicPeriod"/>
            </a:pPr>
            <a:r>
              <a:rPr lang="en-US" sz="2000" dirty="0">
                <a:ea typeface="Segoe UI" panose="020B0502040204020203" pitchFamily="34" charset="0"/>
                <a:cs typeface="Segoe UI" panose="020B0502040204020203" pitchFamily="34" charset="0"/>
              </a:rPr>
              <a:t>Non-optimal product recommendations and high customer churn </a:t>
            </a:r>
          </a:p>
          <a:p>
            <a:pPr algn="just">
              <a:lnSpc>
                <a:spcPct val="107000"/>
              </a:lnSpc>
              <a:spcAft>
                <a:spcPts val="800"/>
              </a:spcAft>
            </a:pPr>
            <a:r>
              <a:rPr lang="en-IN" sz="2000" dirty="0">
                <a:ea typeface="Segoe UI" panose="020B0502040204020203" pitchFamily="34" charset="0"/>
                <a:cs typeface="Segoe UI" panose="020B0502040204020203" pitchFamily="34" charset="0"/>
              </a:rPr>
              <a:t>To address the above data and business issues, client wanted to build a unified data system and prototype the critical analytics use case: </a:t>
            </a:r>
            <a:r>
              <a:rPr lang="en-IN" sz="2000" b="1" i="1" dirty="0">
                <a:ea typeface="Segoe UI" panose="020B0502040204020203" pitchFamily="34" charset="0"/>
                <a:cs typeface="Segoe UI" panose="020B0502040204020203" pitchFamily="34" charset="0"/>
              </a:rPr>
              <a:t>to improve product discoverability and recommendations</a:t>
            </a:r>
            <a:r>
              <a:rPr lang="en-IN" sz="2000" dirty="0">
                <a:ea typeface="Segoe UI" panose="020B0502040204020203" pitchFamily="34" charset="0"/>
                <a:cs typeface="Segoe UI" panose="020B0502040204020203" pitchFamily="34" charset="0"/>
              </a:rPr>
              <a:t>. </a:t>
            </a:r>
          </a:p>
          <a:p>
            <a:pPr algn="just">
              <a:lnSpc>
                <a:spcPct val="107000"/>
              </a:lnSpc>
              <a:spcAft>
                <a:spcPts val="800"/>
              </a:spcAft>
            </a:pPr>
            <a:r>
              <a:rPr lang="en-IN" sz="2000" dirty="0">
                <a:ea typeface="Segoe UI" panose="020B0502040204020203" pitchFamily="34" charset="0"/>
                <a:cs typeface="Segoe UI" panose="020B0502040204020203" pitchFamily="34" charset="0"/>
              </a:rPr>
              <a:t>In order to achieve this the following was required:</a:t>
            </a:r>
            <a:endParaRPr lang="en-US" sz="2000" dirty="0">
              <a:ea typeface="Segoe UI" panose="020B0502040204020203" pitchFamily="34" charset="0"/>
              <a:cs typeface="Segoe UI" panose="020B0502040204020203" pitchFamily="34" charset="0"/>
            </a:endParaRPr>
          </a:p>
          <a:p>
            <a:pPr marL="800100" lvl="1" indent="-342900">
              <a:lnSpc>
                <a:spcPct val="107000"/>
              </a:lnSpc>
              <a:buFont typeface="+mj-lt"/>
              <a:buAutoNum type="arabicPeriod"/>
            </a:pPr>
            <a:r>
              <a:rPr lang="en-IN" sz="2000" dirty="0">
                <a:ea typeface="Segoe UI" panose="020B0502040204020203" pitchFamily="34" charset="0"/>
                <a:cs typeface="Segoe UI" panose="020B0502040204020203" pitchFamily="34" charset="0"/>
              </a:rPr>
              <a:t>Operational Reporting by field sales managers (Highly concurrent request pattern) </a:t>
            </a:r>
            <a:endParaRPr lang="en-US" sz="2000" dirty="0">
              <a:ea typeface="Segoe UI" panose="020B0502040204020203" pitchFamily="34" charset="0"/>
              <a:cs typeface="Segoe UI" panose="020B0502040204020203" pitchFamily="34" charset="0"/>
            </a:endParaRPr>
          </a:p>
          <a:p>
            <a:pPr marL="800100" lvl="1" indent="-342900">
              <a:lnSpc>
                <a:spcPct val="107000"/>
              </a:lnSpc>
              <a:buFont typeface="+mj-lt"/>
              <a:buAutoNum type="arabicPeriod"/>
            </a:pPr>
            <a:r>
              <a:rPr lang="en-IN" sz="2000" dirty="0">
                <a:ea typeface="Segoe UI" panose="020B0502040204020203" pitchFamily="34" charset="0"/>
                <a:cs typeface="Segoe UI" panose="020B0502040204020203" pitchFamily="34" charset="0"/>
              </a:rPr>
              <a:t>API for Data Products – Deal Broker Application, Recommendation Results</a:t>
            </a:r>
            <a:endParaRPr lang="en-US" sz="2000" dirty="0">
              <a:ea typeface="Segoe UI" panose="020B0502040204020203" pitchFamily="34" charset="0"/>
              <a:cs typeface="Segoe UI" panose="020B0502040204020203" pitchFamily="34" charset="0"/>
            </a:endParaRPr>
          </a:p>
          <a:p>
            <a:pPr marL="800100" lvl="1" indent="-342900">
              <a:lnSpc>
                <a:spcPct val="107000"/>
              </a:lnSpc>
              <a:spcAft>
                <a:spcPts val="800"/>
              </a:spcAft>
              <a:buFont typeface="+mj-lt"/>
              <a:buAutoNum type="arabicPeriod"/>
            </a:pPr>
            <a:r>
              <a:rPr lang="en-IN" sz="2000" dirty="0">
                <a:ea typeface="Segoe UI" panose="020B0502040204020203" pitchFamily="34" charset="0"/>
                <a:cs typeface="Segoe UI" panose="020B0502040204020203" pitchFamily="34" charset="0"/>
              </a:rPr>
              <a:t>New metrics development based on Order line level logistics attribution</a:t>
            </a:r>
            <a:endParaRPr lang="en-US" sz="2000" dirty="0">
              <a:ea typeface="Segoe UI" panose="020B0502040204020203" pitchFamily="34" charset="0"/>
              <a:cs typeface="Segoe UI" panose="020B0502040204020203" pitchFamily="34" charset="0"/>
            </a:endParaRPr>
          </a:p>
        </p:txBody>
      </p:sp>
      <p:sp>
        <p:nvSpPr>
          <p:cNvPr id="11" name="TextBox 10"/>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AE35897E-3280-4D2A-A11F-EFD1D813DE73}"/>
              </a:ext>
            </a:extLst>
          </p:cNvPr>
          <p:cNvSpPr>
            <a:spLocks noGrp="1"/>
          </p:cNvSpPr>
          <p:nvPr>
            <p:ph type="sldNum" sz="quarter" idx="12"/>
          </p:nvPr>
        </p:nvSpPr>
        <p:spPr/>
        <p:txBody>
          <a:bodyPr/>
          <a:lstStyle/>
          <a:p>
            <a:fld id="{A0C1D9D2-9780-41B5-B48D-9BB1413BC614}" type="slidenum">
              <a:rPr lang="en-US" smtClean="0"/>
              <a:pPr/>
              <a:t>60</a:t>
            </a:fld>
            <a:endParaRPr lang="en-US" dirty="0"/>
          </a:p>
        </p:txBody>
      </p:sp>
    </p:spTree>
    <p:extLst>
      <p:ext uri="{BB962C8B-B14F-4D97-AF65-F5344CB8AC3E}">
        <p14:creationId xmlns:p14="http://schemas.microsoft.com/office/powerpoint/2010/main" val="1823723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15"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sp>
        <p:nvSpPr>
          <p:cNvPr id="8" name="TextBox 7">
            <a:extLst>
              <a:ext uri="{FF2B5EF4-FFF2-40B4-BE49-F238E27FC236}">
                <a16:creationId xmlns:a16="http://schemas.microsoft.com/office/drawing/2014/main" id="{03C3E30E-43DF-47A0-B1A0-EB3AF83ADF25}"/>
              </a:ext>
            </a:extLst>
          </p:cNvPr>
          <p:cNvSpPr txBox="1"/>
          <p:nvPr/>
        </p:nvSpPr>
        <p:spPr>
          <a:xfrm>
            <a:off x="179244" y="642303"/>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9" name="Picture 8"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F912EC75-82A2-4785-B055-508D096DD983}"/>
              </a:ext>
            </a:extLst>
          </p:cNvPr>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2437" y="1235606"/>
            <a:ext cx="8019393" cy="2393501"/>
          </a:xfrm>
          <a:prstGeom prst="rect">
            <a:avLst/>
          </a:prstGeom>
          <a:noFill/>
          <a:extLst>
            <a:ext uri="{909E8E84-426E-40dd-AFC4-6F175D3DCCD1}">
              <a14:hiddenFill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a14="http://schemas.microsoft.com/office/drawing/2010/main" xmlns="" xmlns:w="http://schemas.openxmlformats.org/wordprocessingml/2006/main" xmlns:w10="urn:schemas-microsoft-com:office:word" xmlns:v="urn:schemas-microsoft-com:vml" xmlns:o="urn:schemas-microsoft-com:office:office" xmlns:lc="http://schemas.openxmlformats.org/drawingml/2006/lockedCanvas">
                <a:solidFill>
                  <a:srgbClr val="FFFFFF"/>
                </a:solidFill>
              </a14:hiddenFill>
            </a:ext>
          </a:extLst>
        </p:spPr>
      </p:pic>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0567" y="4133523"/>
            <a:ext cx="8019392" cy="2322779"/>
          </a:xfrm>
          <a:prstGeom prst="rect">
            <a:avLst/>
          </a:prstGeom>
          <a:noFill/>
        </p:spPr>
      </p:pic>
      <p:sp>
        <p:nvSpPr>
          <p:cNvPr id="11" name="TextBox 10"/>
          <p:cNvSpPr txBox="1"/>
          <p:nvPr/>
        </p:nvSpPr>
        <p:spPr>
          <a:xfrm>
            <a:off x="1992682" y="3822300"/>
            <a:ext cx="3640297" cy="307777"/>
          </a:xfrm>
          <a:prstGeom prst="rect">
            <a:avLst/>
          </a:prstGeom>
          <a:noFill/>
        </p:spPr>
        <p:txBody>
          <a:bodyPr wrap="square" rtlCol="0">
            <a:spAutoFit/>
          </a:bodyPr>
          <a:lstStyle/>
          <a:p>
            <a:r>
              <a:rPr lang="en-US" sz="1400" i="1" dirty="0"/>
              <a:t> </a:t>
            </a:r>
            <a:r>
              <a:rPr lang="en-IN" sz="1400" i="1" dirty="0"/>
              <a:t>Illustrative Recommendation Engine</a:t>
            </a:r>
            <a:endParaRPr lang="en-US" sz="1400" i="1" dirty="0"/>
          </a:p>
        </p:txBody>
      </p:sp>
      <p:sp>
        <p:nvSpPr>
          <p:cNvPr id="14" name="TextBox 13"/>
          <p:cNvSpPr txBox="1"/>
          <p:nvPr/>
        </p:nvSpPr>
        <p:spPr>
          <a:xfrm>
            <a:off x="10889017" y="6493368"/>
            <a:ext cx="1496694" cy="369332"/>
          </a:xfrm>
          <a:prstGeom prst="rect">
            <a:avLst/>
          </a:prstGeom>
          <a:noFill/>
        </p:spPr>
        <p:txBody>
          <a:bodyPr wrap="square" rtlCol="0">
            <a:spAutoFit/>
          </a:bodyPr>
          <a:lstStyle/>
          <a:p>
            <a:r>
              <a:rPr lang="en-US" dirty="0">
                <a:solidFill>
                  <a:schemeClr val="tx2"/>
                </a:solidFill>
                <a:hlinkClick r:id="rId4"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1D5FA575-991C-46F1-96D7-9E000DE401A1}"/>
              </a:ext>
            </a:extLst>
          </p:cNvPr>
          <p:cNvSpPr>
            <a:spLocks noGrp="1"/>
          </p:cNvSpPr>
          <p:nvPr>
            <p:ph type="sldNum" sz="quarter" idx="12"/>
          </p:nvPr>
        </p:nvSpPr>
        <p:spPr/>
        <p:txBody>
          <a:bodyPr/>
          <a:lstStyle/>
          <a:p>
            <a:fld id="{A0C1D9D2-9780-41B5-B48D-9BB1413BC614}" type="slidenum">
              <a:rPr lang="en-US" smtClean="0"/>
              <a:pPr/>
              <a:t>61</a:t>
            </a:fld>
            <a:endParaRPr lang="en-US" dirty="0"/>
          </a:p>
        </p:txBody>
      </p:sp>
    </p:spTree>
    <p:extLst>
      <p:ext uri="{BB962C8B-B14F-4D97-AF65-F5344CB8AC3E}">
        <p14:creationId xmlns:p14="http://schemas.microsoft.com/office/powerpoint/2010/main" val="284014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CBAE298-A95E-4D08-BDD9-0101DA4D717A}"/>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12"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sp>
        <p:nvSpPr>
          <p:cNvPr id="8" name="TextBox 7">
            <a:extLst>
              <a:ext uri="{FF2B5EF4-FFF2-40B4-BE49-F238E27FC236}">
                <a16:creationId xmlns:a16="http://schemas.microsoft.com/office/drawing/2014/main" id="{03C3E30E-43DF-47A0-B1A0-EB3AF83ADF25}"/>
              </a:ext>
            </a:extLst>
          </p:cNvPr>
          <p:cNvSpPr txBox="1"/>
          <p:nvPr/>
        </p:nvSpPr>
        <p:spPr>
          <a:xfrm>
            <a:off x="239679" y="67058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sp>
        <p:nvSpPr>
          <p:cNvPr id="5" name="TextBox 4"/>
          <p:cNvSpPr txBox="1"/>
          <p:nvPr/>
        </p:nvSpPr>
        <p:spPr>
          <a:xfrm>
            <a:off x="1155032" y="1276255"/>
            <a:ext cx="10126878" cy="4170372"/>
          </a:xfrm>
          <a:prstGeom prst="rect">
            <a:avLst/>
          </a:prstGeom>
          <a:noFill/>
        </p:spPr>
        <p:txBody>
          <a:bodyPr wrap="square" rtlCol="0">
            <a:spAutoFit/>
          </a:bodyPr>
          <a:lstStyle/>
          <a:p>
            <a:pPr marL="285750" indent="-285750">
              <a:buFont typeface="Wingdings" panose="05000000000000000000" pitchFamily="2" charset="2"/>
              <a:buChar char="Ø"/>
            </a:pPr>
            <a:endParaRPr lang="en-US" sz="2000" dirty="0">
              <a:ea typeface="Segoe UI" panose="020B0502040204020203" pitchFamily="34" charset="0"/>
              <a:cs typeface="Segoe UI" panose="020B0502040204020203" pitchFamily="34" charset="0"/>
            </a:endParaRPr>
          </a:p>
          <a:p>
            <a:pPr marL="342900" indent="-342900">
              <a:spcBef>
                <a:spcPts val="600"/>
              </a:spcBef>
              <a:spcAft>
                <a:spcPts val="600"/>
              </a:spcAft>
              <a:buFont typeface="+mj-lt"/>
              <a:buAutoNum type="arabicPeriod"/>
            </a:pPr>
            <a:r>
              <a:rPr lang="en-US" sz="2000" dirty="0">
                <a:ea typeface="Segoe UI" panose="020B0502040204020203" pitchFamily="34" charset="0"/>
                <a:cs typeface="Segoe UI" panose="020B0502040204020203" pitchFamily="34" charset="0"/>
              </a:rPr>
              <a:t>Following were made available in a cost effective manner with automated scaling upon requirement</a:t>
            </a:r>
          </a:p>
          <a:p>
            <a:pPr marL="800100" lvl="1" indent="-342900">
              <a:buFont typeface="Arial" panose="020B0604020202020204" pitchFamily="34" charset="0"/>
              <a:buChar char="•"/>
            </a:pPr>
            <a:r>
              <a:rPr lang="en-US" sz="2000" dirty="0">
                <a:ea typeface="Segoe UI" panose="020B0502040204020203" pitchFamily="34" charset="0"/>
                <a:cs typeface="Segoe UI" panose="020B0502040204020203" pitchFamily="34" charset="0"/>
              </a:rPr>
              <a:t>Workload centric data systems </a:t>
            </a:r>
            <a:r>
              <a:rPr lang="en-IN" sz="2000" dirty="0">
                <a:ea typeface="Segoe UI" panose="020B0502040204020203" pitchFamily="34" charset="0"/>
                <a:cs typeface="Segoe UI" panose="020B0502040204020203" pitchFamily="34" charset="0"/>
              </a:rPr>
              <a:t>capable of handling multiple Advanced Analytics ML pipelines</a:t>
            </a:r>
          </a:p>
          <a:p>
            <a:pPr marL="800100" lvl="1" indent="-342900">
              <a:buFont typeface="Arial" panose="020B0604020202020204" pitchFamily="34" charset="0"/>
              <a:buChar char="•"/>
            </a:pPr>
            <a:r>
              <a:rPr lang="en-IN" sz="2000" dirty="0">
                <a:ea typeface="Segoe UI" panose="020B0502040204020203" pitchFamily="34" charset="0"/>
                <a:cs typeface="Segoe UI" panose="020B0502040204020203" pitchFamily="34" charset="0"/>
              </a:rPr>
              <a:t>Reporting out of Redshift spectrum</a:t>
            </a:r>
          </a:p>
          <a:p>
            <a:pPr marL="800100" lvl="1" indent="-342900">
              <a:buFont typeface="Arial" panose="020B0604020202020204" pitchFamily="34" charset="0"/>
              <a:buChar char="•"/>
            </a:pPr>
            <a:r>
              <a:rPr lang="en-IN" sz="2000" dirty="0">
                <a:ea typeface="Segoe UI" panose="020B0502040204020203" pitchFamily="34" charset="0"/>
                <a:cs typeface="Segoe UI" panose="020B0502040204020203" pitchFamily="34" charset="0"/>
              </a:rPr>
              <a:t>Adhoc analysis in Athena</a:t>
            </a:r>
          </a:p>
          <a:p>
            <a:pPr marL="342900" indent="-342900">
              <a:spcBef>
                <a:spcPts val="600"/>
              </a:spcBef>
              <a:spcAft>
                <a:spcPts val="600"/>
              </a:spcAft>
              <a:buFont typeface="+mj-lt"/>
              <a:buAutoNum type="arabicPeriod"/>
            </a:pPr>
            <a:r>
              <a:rPr lang="en-US" sz="2000" dirty="0">
                <a:ea typeface="Segoe UI" panose="020B0502040204020203" pitchFamily="34" charset="0"/>
                <a:cs typeface="Segoe UI" panose="020B0502040204020203" pitchFamily="34" charset="0"/>
              </a:rPr>
              <a:t>Recommendation engine helped in targeting potential customers for cross – selling using the generated RFM scores.</a:t>
            </a:r>
          </a:p>
          <a:p>
            <a:pPr marL="342900" indent="-342900">
              <a:spcBef>
                <a:spcPts val="600"/>
              </a:spcBef>
              <a:spcAft>
                <a:spcPts val="600"/>
              </a:spcAft>
              <a:buFont typeface="+mj-lt"/>
              <a:buAutoNum type="arabicPeriod"/>
            </a:pPr>
            <a:r>
              <a:rPr lang="en-US" sz="2000" dirty="0">
                <a:ea typeface="Segoe UI" panose="020B0502040204020203" pitchFamily="34" charset="0"/>
                <a:cs typeface="Segoe UI" panose="020B0502040204020203" pitchFamily="34" charset="0"/>
              </a:rPr>
              <a:t>Real time recommendations and insights provided to the marketing associates </a:t>
            </a:r>
            <a:r>
              <a:rPr lang="en-IN" sz="2000" b="1" i="1" dirty="0">
                <a:ea typeface="Segoe UI" panose="020B0502040204020203" pitchFamily="34" charset="0"/>
                <a:cs typeface="Segoe UI" panose="020B0502040204020203" pitchFamily="34" charset="0"/>
              </a:rPr>
              <a:t>led to a 20% increase in the value of new orders </a:t>
            </a:r>
            <a:r>
              <a:rPr lang="en-IN" sz="2000" dirty="0">
                <a:ea typeface="Segoe UI" panose="020B0502040204020203" pitchFamily="34" charset="0"/>
                <a:cs typeface="Segoe UI" panose="020B0502040204020203" pitchFamily="34" charset="0"/>
              </a:rPr>
              <a:t>from existing customers and also drove higher customer satisfaction.</a:t>
            </a:r>
            <a:endParaRPr lang="en-US" sz="2000" dirty="0">
              <a:ea typeface="Segoe UI" panose="020B0502040204020203" pitchFamily="34" charset="0"/>
              <a:cs typeface="Segoe UI" panose="020B0502040204020203" pitchFamily="34" charset="0"/>
            </a:endParaRPr>
          </a:p>
        </p:txBody>
      </p:sp>
      <p:sp>
        <p:nvSpPr>
          <p:cNvPr id="11" name="TextBox 10"/>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87C1DE2F-E8D3-4267-8CE4-4E06248FF541}"/>
              </a:ext>
            </a:extLst>
          </p:cNvPr>
          <p:cNvSpPr>
            <a:spLocks noGrp="1"/>
          </p:cNvSpPr>
          <p:nvPr>
            <p:ph type="sldNum" sz="quarter" idx="12"/>
          </p:nvPr>
        </p:nvSpPr>
        <p:spPr/>
        <p:txBody>
          <a:bodyPr/>
          <a:lstStyle/>
          <a:p>
            <a:fld id="{A0C1D9D2-9780-41B5-B48D-9BB1413BC614}" type="slidenum">
              <a:rPr lang="en-US" smtClean="0"/>
              <a:pPr/>
              <a:t>62</a:t>
            </a:fld>
            <a:endParaRPr lang="en-US" dirty="0"/>
          </a:p>
        </p:txBody>
      </p:sp>
    </p:spTree>
    <p:extLst>
      <p:ext uri="{BB962C8B-B14F-4D97-AF65-F5344CB8AC3E}">
        <p14:creationId xmlns:p14="http://schemas.microsoft.com/office/powerpoint/2010/main" val="1723390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FE9618-01DE-4420-BF86-997095EB7ED7}"/>
              </a:ext>
            </a:extLst>
          </p:cNvPr>
          <p:cNvSpPr txBox="1"/>
          <p:nvPr/>
        </p:nvSpPr>
        <p:spPr>
          <a:xfrm>
            <a:off x="259454" y="668833"/>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graphicFrame>
        <p:nvGraphicFramePr>
          <p:cNvPr id="8" name="Table 7"/>
          <p:cNvGraphicFramePr>
            <a:graphicFrameLocks noGrp="1"/>
          </p:cNvGraphicFramePr>
          <p:nvPr>
            <p:extLst>
              <p:ext uri="{D42A27DB-BD31-4B8C-83A1-F6EECF244321}">
                <p14:modId xmlns:p14="http://schemas.microsoft.com/office/powerpoint/2010/main" val="945952334"/>
              </p:ext>
            </p:extLst>
          </p:nvPr>
        </p:nvGraphicFramePr>
        <p:xfrm>
          <a:off x="914400" y="1409240"/>
          <a:ext cx="9985248" cy="4745317"/>
        </p:xfrm>
        <a:graphic>
          <a:graphicData uri="http://schemas.openxmlformats.org/drawingml/2006/table">
            <a:tbl>
              <a:tblPr firstRow="1" firstCol="1" bandRow="1">
                <a:tableStyleId>{5C22544A-7EE6-4342-B048-85BDC9FD1C3A}</a:tableStyleId>
              </a:tblPr>
              <a:tblGrid>
                <a:gridCol w="1770183">
                  <a:extLst>
                    <a:ext uri="{9D8B030D-6E8A-4147-A177-3AD203B41FA5}">
                      <a16:colId xmlns:a16="http://schemas.microsoft.com/office/drawing/2014/main" val="20000"/>
                    </a:ext>
                  </a:extLst>
                </a:gridCol>
                <a:gridCol w="8215065">
                  <a:extLst>
                    <a:ext uri="{9D8B030D-6E8A-4147-A177-3AD203B41FA5}">
                      <a16:colId xmlns:a16="http://schemas.microsoft.com/office/drawing/2014/main" val="20001"/>
                    </a:ext>
                  </a:extLst>
                </a:gridCol>
              </a:tblGrid>
              <a:tr h="428489">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The client is a major multi-national e-commerce market place giant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0"/>
                  </a:ext>
                </a:extLst>
              </a:tr>
              <a:tr h="834553">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gn="just">
                        <a:lnSpc>
                          <a:spcPct val="107000"/>
                        </a:lnSpc>
                        <a:spcBef>
                          <a:spcPts val="0"/>
                        </a:spcBef>
                        <a:spcAft>
                          <a:spcPts val="0"/>
                        </a:spcAft>
                      </a:pPr>
                      <a:r>
                        <a:rPr lang="en-US" sz="1400" dirty="0">
                          <a:effectLst/>
                          <a:latin typeface="Segoe UI" panose="020B0502040204020203" pitchFamily="34" charset="0"/>
                          <a:ea typeface="Segoe UI" panose="020B0502040204020203" pitchFamily="34" charset="0"/>
                          <a:cs typeface="Segoe UI" panose="020B0502040204020203" pitchFamily="34" charset="0"/>
                        </a:rPr>
                        <a:t>In a highly competitive e-commerce space it is important to keep the novelty of the marketplace / offerings to enhance customer experience, drive user and transaction growth</a:t>
                      </a:r>
                    </a:p>
                  </a:txBody>
                  <a:tcPr anchor="ctr"/>
                </a:tc>
                <a:extLst>
                  <a:ext uri="{0D108BD9-81ED-4DB2-BD59-A6C34878D82A}">
                    <a16:rowId xmlns:a16="http://schemas.microsoft.com/office/drawing/2014/main" val="10001"/>
                  </a:ext>
                </a:extLst>
              </a:tr>
              <a:tr h="834553">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gn="just">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designed and implemented a set of metrics for trend analysis and built a real-time platform to visualize market trends, purchase trends, popular items etc. for any search/product term from 4TB of historic transaction data over 3 years with a response time lesser than 1000 ms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2"/>
                  </a:ext>
                </a:extLst>
              </a:tr>
              <a:tr h="667762">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20% of platform users (32% of searches) visited the marketplace website and contributed to a 3% uptick in transactions in select categories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3"/>
                  </a:ext>
                </a:extLst>
              </a:tr>
              <a:tr h="834553">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Tools, Technologies &amp; Techniques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Apache Hadoop, Apache Knox, Teradata, Kafka, Hive, Elastic Search, Bootstrap, NodeJS, Log Stash, AngularJS, jQuery</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4"/>
                  </a:ext>
                </a:extLst>
              </a:tr>
              <a:tr h="1117376">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Operations &amp; Roadmap</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gn="just">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built this as a fully automated system requiring minimal maintenance. The focus of the ongoing engagement was to make incremental improvements, perform monthly maintenance activities, monitor the platform adoption, and ROI</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5"/>
                  </a:ext>
                </a:extLst>
              </a:tr>
            </a:tbl>
          </a:graphicData>
        </a:graphic>
      </p:graphicFrame>
      <p:sp>
        <p:nvSpPr>
          <p:cNvPr id="10" name="TextBox 9"/>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Title 1">
            <a:extLst>
              <a:ext uri="{FF2B5EF4-FFF2-40B4-BE49-F238E27FC236}">
                <a16:creationId xmlns:a16="http://schemas.microsoft.com/office/drawing/2014/main" id="{0E33C6B3-71CE-4CBA-838F-1F465FBE2590}"/>
              </a:ext>
            </a:extLst>
          </p:cNvPr>
          <p:cNvSpPr>
            <a:spLocks noGrp="1"/>
          </p:cNvSpPr>
          <p:nvPr>
            <p:ph type="title"/>
          </p:nvPr>
        </p:nvSpPr>
        <p:spPr>
          <a:xfrm>
            <a:off x="115075" y="0"/>
            <a:ext cx="11352399" cy="703385"/>
          </a:xfrm>
        </p:spPr>
        <p:txBody>
          <a:bodyPr>
            <a:normAutofit/>
          </a:bodyPr>
          <a:lstStyle/>
          <a:p>
            <a:r>
              <a:rPr lang="en-US" dirty="0"/>
              <a:t>Case Study 2: Define &amp; visualize metrics for real-time purchase trends</a:t>
            </a:r>
          </a:p>
        </p:txBody>
      </p:sp>
      <p:sp>
        <p:nvSpPr>
          <p:cNvPr id="4" name="Footer Placeholder 3">
            <a:extLst>
              <a:ext uri="{FF2B5EF4-FFF2-40B4-BE49-F238E27FC236}">
                <a16:creationId xmlns:a16="http://schemas.microsoft.com/office/drawing/2014/main" id="{FAD5FF50-53F6-47D4-85A7-C90B233016B5}"/>
              </a:ext>
            </a:extLst>
          </p:cNvPr>
          <p:cNvSpPr>
            <a:spLocks noGrp="1"/>
          </p:cNvSpPr>
          <p:nvPr>
            <p:ph type="ftr" sz="quarter" idx="11"/>
          </p:nvPr>
        </p:nvSpPr>
        <p:spPr/>
        <p:txBody>
          <a:bodyPr/>
          <a:lstStyle/>
          <a:p>
            <a:r>
              <a:rPr lang="en-US" dirty="0"/>
              <a:t>© LatentView Analytics. Confidential</a:t>
            </a:r>
          </a:p>
        </p:txBody>
      </p:sp>
      <p:sp>
        <p:nvSpPr>
          <p:cNvPr id="5" name="Slide Number Placeholder 4">
            <a:extLst>
              <a:ext uri="{FF2B5EF4-FFF2-40B4-BE49-F238E27FC236}">
                <a16:creationId xmlns:a16="http://schemas.microsoft.com/office/drawing/2014/main" id="{8819CEF2-C804-46CB-A250-130231C45833}"/>
              </a:ext>
            </a:extLst>
          </p:cNvPr>
          <p:cNvSpPr>
            <a:spLocks noGrp="1"/>
          </p:cNvSpPr>
          <p:nvPr>
            <p:ph type="sldNum" sz="quarter" idx="12"/>
          </p:nvPr>
        </p:nvSpPr>
        <p:spPr/>
        <p:txBody>
          <a:bodyPr/>
          <a:lstStyle/>
          <a:p>
            <a:fld id="{A0C1D9D2-9780-41B5-B48D-9BB1413BC614}" type="slidenum">
              <a:rPr lang="en-US" smtClean="0"/>
              <a:pPr/>
              <a:t>63</a:t>
            </a:fld>
            <a:endParaRPr lang="en-US" dirty="0"/>
          </a:p>
        </p:txBody>
      </p:sp>
    </p:spTree>
    <p:extLst>
      <p:ext uri="{BB962C8B-B14F-4D97-AF65-F5344CB8AC3E}">
        <p14:creationId xmlns:p14="http://schemas.microsoft.com/office/powerpoint/2010/main" val="1917447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E117724-C15A-42CA-A599-9DC3E564FB05}"/>
              </a:ext>
            </a:extLst>
          </p:cNvPr>
          <p:cNvSpPr/>
          <p:nvPr/>
        </p:nvSpPr>
        <p:spPr>
          <a:xfrm>
            <a:off x="770021" y="1023285"/>
            <a:ext cx="10832730" cy="5259528"/>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64</a:t>
            </a:fld>
            <a:endParaRPr lang="en-US" dirty="0"/>
          </a:p>
        </p:txBody>
      </p:sp>
      <p:sp>
        <p:nvSpPr>
          <p:cNvPr id="2" name="Title 1">
            <a:extLst>
              <a:ext uri="{FF2B5EF4-FFF2-40B4-BE49-F238E27FC236}">
                <a16:creationId xmlns:a16="http://schemas.microsoft.com/office/drawing/2014/main" id="{5343129A-F424-4451-84BA-9BBD1292C85D}"/>
              </a:ext>
            </a:extLst>
          </p:cNvPr>
          <p:cNvSpPr>
            <a:spLocks noGrp="1"/>
          </p:cNvSpPr>
          <p:nvPr>
            <p:ph type="title"/>
          </p:nvPr>
        </p:nvSpPr>
        <p:spPr>
          <a:xfrm>
            <a:off x="115075" y="0"/>
            <a:ext cx="11292439" cy="703385"/>
          </a:xfrm>
        </p:spPr>
        <p:txBody>
          <a:bodyPr>
            <a:normAutofit/>
          </a:bodyPr>
          <a:lstStyle/>
          <a:p>
            <a:r>
              <a:rPr lang="en-US" dirty="0"/>
              <a:t>Case Study 2: Define &amp; visualize metrics for real-time purchase trends</a:t>
            </a:r>
          </a:p>
        </p:txBody>
      </p:sp>
      <p:sp>
        <p:nvSpPr>
          <p:cNvPr id="8" name="TextBox 7">
            <a:extLst>
              <a:ext uri="{FF2B5EF4-FFF2-40B4-BE49-F238E27FC236}">
                <a16:creationId xmlns:a16="http://schemas.microsoft.com/office/drawing/2014/main" id="{03C3E30E-43DF-47A0-B1A0-EB3AF83ADF25}"/>
              </a:ext>
            </a:extLst>
          </p:cNvPr>
          <p:cNvSpPr txBox="1"/>
          <p:nvPr/>
        </p:nvSpPr>
        <p:spPr>
          <a:xfrm>
            <a:off x="223637" y="62317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6" name="Rectangle 5">
            <a:extLst>
              <a:ext uri="{FF2B5EF4-FFF2-40B4-BE49-F238E27FC236}">
                <a16:creationId xmlns:a16="http://schemas.microsoft.com/office/drawing/2014/main" id="{2EB38749-233C-475E-8026-71B3C97F1703}"/>
              </a:ext>
            </a:extLst>
          </p:cNvPr>
          <p:cNvSpPr/>
          <p:nvPr/>
        </p:nvSpPr>
        <p:spPr>
          <a:xfrm>
            <a:off x="1074821" y="1128087"/>
            <a:ext cx="10042358" cy="5016758"/>
          </a:xfrm>
          <a:prstGeom prst="rect">
            <a:avLst/>
          </a:prstGeom>
        </p:spPr>
        <p:txBody>
          <a:bodyPr wrap="square">
            <a:spAutoFit/>
          </a:bodyPr>
          <a:lstStyle/>
          <a:p>
            <a:r>
              <a:rPr lang="en-IN" sz="2000" dirty="0">
                <a:ea typeface="Segoe UI" panose="020B0502040204020203" pitchFamily="34" charset="0"/>
                <a:cs typeface="Segoe UI" panose="020B0502040204020203" pitchFamily="34" charset="0"/>
              </a:rPr>
              <a:t>With increased competition in the e-commerce space, the client had to come up with interesting value adds for both their buyers and sellers, to reduce churn and improve upon user base / transaction growth. Client </a:t>
            </a:r>
            <a:r>
              <a:rPr lang="en-IN" sz="2000" b="1" i="1" dirty="0">
                <a:ea typeface="Segoe UI" panose="020B0502040204020203" pitchFamily="34" charset="0"/>
                <a:cs typeface="Segoe UI" panose="020B0502040204020203" pitchFamily="34" charset="0"/>
              </a:rPr>
              <a:t>did not have a common platform </a:t>
            </a:r>
            <a:r>
              <a:rPr lang="en-IN" sz="2000" dirty="0">
                <a:ea typeface="Segoe UI" panose="020B0502040204020203" pitchFamily="34" charset="0"/>
                <a:cs typeface="Segoe UI" panose="020B0502040204020203" pitchFamily="34" charset="0"/>
              </a:rPr>
              <a:t>which buyers/sellers could use to understand what the popular products were and how they were trending across geographies. However, development and deployment of such a tool is limited by several constraints.</a:t>
            </a:r>
          </a:p>
          <a:p>
            <a:r>
              <a:rPr lang="en-US" sz="2000" b="1" dirty="0">
                <a:ea typeface="Segoe UI" panose="020B0502040204020203" pitchFamily="34" charset="0"/>
                <a:cs typeface="Segoe UI" panose="020B0502040204020203" pitchFamily="34" charset="0"/>
              </a:rPr>
              <a:t>Key Challenges:</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Ingesting 1.2 TB, 4.5 billion records from legacy systems into responsive query system</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The siloed nature of the data across business units required co-ordination and approvals from multiple business stakeholders </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Security requirements for building an automated data pipeline across various systems is more complex</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Need for ultrafast response time for queries in the order of 1000 ms</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Being a multi-national company with presence across geographies, the platform must provide multilingual support</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The system must be robust enough to work across multiple devices</a:t>
            </a:r>
          </a:p>
        </p:txBody>
      </p:sp>
      <p:sp>
        <p:nvSpPr>
          <p:cNvPr id="11" name="TextBox 10"/>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5A09E6DF-9745-45FB-9C3E-DE54ED9B207F}"/>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3921557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65</a:t>
            </a:fld>
            <a:endParaRPr lang="en-US" dirty="0"/>
          </a:p>
        </p:txBody>
      </p:sp>
      <p:sp>
        <p:nvSpPr>
          <p:cNvPr id="2" name="Title 1">
            <a:extLst>
              <a:ext uri="{FF2B5EF4-FFF2-40B4-BE49-F238E27FC236}">
                <a16:creationId xmlns:a16="http://schemas.microsoft.com/office/drawing/2014/main" id="{FD3F68ED-E656-4D9B-9EAC-4C0F3BE925A2}"/>
              </a:ext>
            </a:extLst>
          </p:cNvPr>
          <p:cNvSpPr>
            <a:spLocks noGrp="1"/>
          </p:cNvSpPr>
          <p:nvPr>
            <p:ph type="title"/>
          </p:nvPr>
        </p:nvSpPr>
        <p:spPr>
          <a:xfrm>
            <a:off x="115075" y="0"/>
            <a:ext cx="11322419" cy="703385"/>
          </a:xfrm>
        </p:spPr>
        <p:txBody>
          <a:bodyPr>
            <a:normAutofit/>
          </a:bodyPr>
          <a:lstStyle/>
          <a:p>
            <a:r>
              <a:rPr lang="en-US" dirty="0"/>
              <a:t>Case Study 2: Define &amp; visualize metrics for real-time purchase trends</a:t>
            </a:r>
          </a:p>
        </p:txBody>
      </p:sp>
      <p:sp>
        <p:nvSpPr>
          <p:cNvPr id="8" name="TextBox 7">
            <a:extLst>
              <a:ext uri="{FF2B5EF4-FFF2-40B4-BE49-F238E27FC236}">
                <a16:creationId xmlns:a16="http://schemas.microsoft.com/office/drawing/2014/main" id="{03C3E30E-43DF-47A0-B1A0-EB3AF83ADF25}"/>
              </a:ext>
            </a:extLst>
          </p:cNvPr>
          <p:cNvSpPr txBox="1"/>
          <p:nvPr/>
        </p:nvSpPr>
        <p:spPr>
          <a:xfrm>
            <a:off x="295827" y="611260"/>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13" name="Picture 1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827" y="3342725"/>
            <a:ext cx="7262558" cy="3150105"/>
          </a:xfrm>
          <a:prstGeom prst="rect">
            <a:avLst/>
          </a:prstGeom>
          <a:noFill/>
        </p:spPr>
      </p:pic>
      <p:pic>
        <p:nvPicPr>
          <p:cNvPr id="14" name="Picture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1800" y="1235606"/>
            <a:ext cx="3873500" cy="2472794"/>
          </a:xfrm>
          <a:prstGeom prst="rect">
            <a:avLst/>
          </a:prstGeom>
          <a:noFill/>
        </p:spPr>
      </p:pic>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1800" y="4140201"/>
            <a:ext cx="4025900" cy="2095500"/>
          </a:xfrm>
          <a:prstGeom prst="rect">
            <a:avLst/>
          </a:prstGeom>
          <a:noFill/>
        </p:spPr>
      </p:pic>
      <p:cxnSp>
        <p:nvCxnSpPr>
          <p:cNvPr id="6" name="Straight Connector 5"/>
          <p:cNvCxnSpPr/>
          <p:nvPr/>
        </p:nvCxnSpPr>
        <p:spPr>
          <a:xfrm>
            <a:off x="7817792" y="949814"/>
            <a:ext cx="68908" cy="572557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9388" y="1226435"/>
            <a:ext cx="6899923" cy="1738938"/>
          </a:xfrm>
          <a:prstGeom prst="rect">
            <a:avLst/>
          </a:prstGeom>
        </p:spPr>
        <p:txBody>
          <a:bodyPr wrap="square">
            <a:spAutoFit/>
          </a:bodyPr>
          <a:lstStyle/>
          <a:p>
            <a:pPr algn="just">
              <a:lnSpc>
                <a:spcPct val="107000"/>
              </a:lnSpc>
            </a:pPr>
            <a:r>
              <a:rPr lang="en-IN" sz="2000" dirty="0">
                <a:ea typeface="Segoe UI" panose="020B0502040204020203" pitchFamily="34" charset="0"/>
                <a:cs typeface="Segoe UI" panose="020B0502040204020203" pitchFamily="34" charset="0"/>
              </a:rPr>
              <a:t>LatentView </a:t>
            </a:r>
            <a:r>
              <a:rPr lang="en-IN" sz="2000" b="1" i="1" dirty="0">
                <a:ea typeface="Segoe UI" panose="020B0502040204020203" pitchFamily="34" charset="0"/>
                <a:cs typeface="Segoe UI" panose="020B0502040204020203" pitchFamily="34" charset="0"/>
              </a:rPr>
              <a:t>built and maintained a search engine </a:t>
            </a:r>
            <a:r>
              <a:rPr lang="en-IN" sz="2000" dirty="0">
                <a:ea typeface="Segoe UI" panose="020B0502040204020203" pitchFamily="34" charset="0"/>
                <a:cs typeface="Segoe UI" panose="020B0502040204020203" pitchFamily="34" charset="0"/>
              </a:rPr>
              <a:t>using 3 years of transaction data and provided a real-time user query able platform to visualize market trends, purchase trends, popular items etc. for any search/product term and allows comparison between products and product categories. </a:t>
            </a:r>
            <a:endParaRPr lang="en-US" sz="2000" dirty="0">
              <a:effectLst/>
              <a:ea typeface="Segoe UI" panose="020B0502040204020203" pitchFamily="34" charset="0"/>
              <a:cs typeface="Segoe UI" panose="020B0502040204020203" pitchFamily="34" charset="0"/>
            </a:endParaRPr>
          </a:p>
        </p:txBody>
      </p:sp>
      <p:sp>
        <p:nvSpPr>
          <p:cNvPr id="18" name="TextBox 17"/>
          <p:cNvSpPr txBox="1"/>
          <p:nvPr/>
        </p:nvSpPr>
        <p:spPr>
          <a:xfrm>
            <a:off x="864727" y="6235701"/>
            <a:ext cx="3916820" cy="338554"/>
          </a:xfrm>
          <a:prstGeom prst="rect">
            <a:avLst/>
          </a:prstGeom>
          <a:noFill/>
        </p:spPr>
        <p:txBody>
          <a:bodyPr wrap="square" rtlCol="0">
            <a:spAutoFit/>
          </a:bodyPr>
          <a:lstStyle/>
          <a:p>
            <a:pPr algn="ctr"/>
            <a:r>
              <a:rPr lang="en-US" sz="1600" b="1" dirty="0"/>
              <a:t>Technical Architecture</a:t>
            </a:r>
          </a:p>
        </p:txBody>
      </p:sp>
      <p:sp>
        <p:nvSpPr>
          <p:cNvPr id="19" name="TextBox 18"/>
          <p:cNvSpPr txBox="1"/>
          <p:nvPr/>
        </p:nvSpPr>
        <p:spPr>
          <a:xfrm>
            <a:off x="8275180" y="6235701"/>
            <a:ext cx="3916820" cy="338554"/>
          </a:xfrm>
          <a:prstGeom prst="rect">
            <a:avLst/>
          </a:prstGeom>
          <a:noFill/>
        </p:spPr>
        <p:txBody>
          <a:bodyPr wrap="square" rtlCol="0">
            <a:spAutoFit/>
          </a:bodyPr>
          <a:lstStyle/>
          <a:p>
            <a:pPr algn="ctr"/>
            <a:r>
              <a:rPr lang="en-US" sz="1600" b="1" dirty="0"/>
              <a:t>Platform Snapshots</a:t>
            </a:r>
          </a:p>
        </p:txBody>
      </p:sp>
      <p:sp>
        <p:nvSpPr>
          <p:cNvPr id="22" name="TextBox 21"/>
          <p:cNvSpPr txBox="1"/>
          <p:nvPr/>
        </p:nvSpPr>
        <p:spPr>
          <a:xfrm>
            <a:off x="10889017" y="6492830"/>
            <a:ext cx="1496694" cy="369332"/>
          </a:xfrm>
          <a:prstGeom prst="rect">
            <a:avLst/>
          </a:prstGeom>
          <a:noFill/>
        </p:spPr>
        <p:txBody>
          <a:bodyPr wrap="square" rtlCol="0">
            <a:spAutoFit/>
          </a:bodyPr>
          <a:lstStyle/>
          <a:p>
            <a:r>
              <a:rPr lang="en-US" dirty="0">
                <a:solidFill>
                  <a:schemeClr val="tx2"/>
                </a:solidFill>
                <a:hlinkClick r:id="rId5" action="ppaction://hlinksldjump"/>
              </a:rPr>
              <a:t>Back</a:t>
            </a:r>
            <a:endParaRPr lang="en-US" dirty="0">
              <a:solidFill>
                <a:schemeClr val="tx2"/>
              </a:solidFill>
            </a:endParaRPr>
          </a:p>
        </p:txBody>
      </p:sp>
      <p:sp>
        <p:nvSpPr>
          <p:cNvPr id="16" name="Slide Number Placeholder 2">
            <a:extLst>
              <a:ext uri="{FF2B5EF4-FFF2-40B4-BE49-F238E27FC236}">
                <a16:creationId xmlns:a16="http://schemas.microsoft.com/office/drawing/2014/main" id="{69657721-D821-4A45-8053-AB5CE17F8178}"/>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Footer Placeholder 2">
            <a:extLst>
              <a:ext uri="{FF2B5EF4-FFF2-40B4-BE49-F238E27FC236}">
                <a16:creationId xmlns:a16="http://schemas.microsoft.com/office/drawing/2014/main" id="{83B3FDED-8E31-4B4D-B8A8-E45E947DB8D6}"/>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127053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17999B3-4F1A-4284-93E5-3469678E02DE}"/>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a:xfrm>
            <a:off x="9448800" y="6492875"/>
            <a:ext cx="2743200" cy="365125"/>
          </a:xfrm>
        </p:spPr>
        <p:txBody>
          <a:bodyPr/>
          <a:lstStyle/>
          <a:p>
            <a:fld id="{6CD9AD5F-3CCE-084D-84D8-4A35232D3779}" type="slidenum">
              <a:rPr lang="en-US" smtClean="0"/>
              <a:pPr/>
              <a:t>66</a:t>
            </a:fld>
            <a:endParaRPr lang="en-US" dirty="0"/>
          </a:p>
        </p:txBody>
      </p:sp>
      <p:sp>
        <p:nvSpPr>
          <p:cNvPr id="2" name="Title 1">
            <a:extLst>
              <a:ext uri="{FF2B5EF4-FFF2-40B4-BE49-F238E27FC236}">
                <a16:creationId xmlns:a16="http://schemas.microsoft.com/office/drawing/2014/main" id="{29BACA61-B5B4-471C-87EA-642AF2836DE6}"/>
              </a:ext>
            </a:extLst>
          </p:cNvPr>
          <p:cNvSpPr>
            <a:spLocks noGrp="1"/>
          </p:cNvSpPr>
          <p:nvPr>
            <p:ph type="title"/>
          </p:nvPr>
        </p:nvSpPr>
        <p:spPr>
          <a:xfrm>
            <a:off x="115075" y="0"/>
            <a:ext cx="11307429" cy="703385"/>
          </a:xfrm>
        </p:spPr>
        <p:txBody>
          <a:bodyPr>
            <a:normAutofit/>
          </a:bodyPr>
          <a:lstStyle/>
          <a:p>
            <a:r>
              <a:rPr lang="en-US" dirty="0"/>
              <a:t>Case Study 2: Define &amp; visualize metrics for real-time purchase trends</a:t>
            </a:r>
          </a:p>
        </p:txBody>
      </p:sp>
      <p:sp>
        <p:nvSpPr>
          <p:cNvPr id="8" name="TextBox 7">
            <a:extLst>
              <a:ext uri="{FF2B5EF4-FFF2-40B4-BE49-F238E27FC236}">
                <a16:creationId xmlns:a16="http://schemas.microsoft.com/office/drawing/2014/main" id="{03C3E30E-43DF-47A0-B1A0-EB3AF83ADF25}"/>
              </a:ext>
            </a:extLst>
          </p:cNvPr>
          <p:cNvSpPr txBox="1"/>
          <p:nvPr/>
        </p:nvSpPr>
        <p:spPr>
          <a:xfrm>
            <a:off x="319890" y="628266"/>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sp>
        <p:nvSpPr>
          <p:cNvPr id="5" name="Rectangle 4"/>
          <p:cNvSpPr/>
          <p:nvPr/>
        </p:nvSpPr>
        <p:spPr>
          <a:xfrm>
            <a:off x="956544" y="1415856"/>
            <a:ext cx="10259247" cy="4908010"/>
          </a:xfrm>
          <a:prstGeom prst="rect">
            <a:avLst/>
          </a:prstGeom>
        </p:spPr>
        <p:txBody>
          <a:bodyPr wrap="square">
            <a:spAutoFit/>
          </a:bodyPr>
          <a:lstStyle/>
          <a:p>
            <a:pPr algn="just">
              <a:lnSpc>
                <a:spcPct val="107000"/>
              </a:lnSpc>
              <a:spcAft>
                <a:spcPts val="800"/>
              </a:spcAft>
            </a:pPr>
            <a:r>
              <a:rPr lang="en-US" sz="2000" dirty="0">
                <a:ea typeface="Segoe UI" panose="020B0502040204020203" pitchFamily="34" charset="0"/>
                <a:cs typeface="Segoe UI" panose="020B0502040204020203" pitchFamily="34" charset="0"/>
              </a:rPr>
              <a:t>The new platform led 20% of the platform users to visit the marketplace website and perform 32% product searches which resulted in an </a:t>
            </a:r>
            <a:r>
              <a:rPr lang="en-US" sz="2000" b="1" i="1" dirty="0">
                <a:ea typeface="Segoe UI" panose="020B0502040204020203" pitchFamily="34" charset="0"/>
                <a:cs typeface="Segoe UI" panose="020B0502040204020203" pitchFamily="34" charset="0"/>
              </a:rPr>
              <a:t>overall impact of 3% increase in transaction volumes </a:t>
            </a:r>
            <a:r>
              <a:rPr lang="en-US" sz="2000" dirty="0">
                <a:ea typeface="Segoe UI" panose="020B0502040204020203" pitchFamily="34" charset="0"/>
                <a:cs typeface="Segoe UI" panose="020B0502040204020203" pitchFamily="34" charset="0"/>
              </a:rPr>
              <a:t>across key product categories</a:t>
            </a:r>
          </a:p>
          <a:p>
            <a:pPr algn="just">
              <a:lnSpc>
                <a:spcPct val="107000"/>
              </a:lnSpc>
              <a:spcAft>
                <a:spcPts val="800"/>
              </a:spcAft>
            </a:pPr>
            <a:r>
              <a:rPr lang="en-IN" sz="2000" dirty="0">
                <a:ea typeface="Segoe UI" panose="020B0502040204020203" pitchFamily="34" charset="0"/>
                <a:cs typeface="Segoe UI" panose="020B0502040204020203" pitchFamily="34" charset="0"/>
              </a:rPr>
              <a:t>To sum up the benefits by different user groups:</a:t>
            </a:r>
            <a:endParaRPr lang="en-US" sz="2000" dirty="0">
              <a:ea typeface="Segoe UI" panose="020B0502040204020203" pitchFamily="34" charset="0"/>
              <a:cs typeface="Segoe UI" panose="020B0502040204020203" pitchFamily="34" charset="0"/>
            </a:endParaRPr>
          </a:p>
          <a:p>
            <a:pPr marL="800100" lvl="1" indent="-342900" algn="just">
              <a:lnSpc>
                <a:spcPct val="107000"/>
              </a:lnSpc>
              <a:buFont typeface="+mj-lt"/>
              <a:buAutoNum type="arabicPeriod"/>
            </a:pPr>
            <a:r>
              <a:rPr lang="en-US" sz="2000" b="1" dirty="0">
                <a:ea typeface="Segoe UI" panose="020B0502040204020203" pitchFamily="34" charset="0"/>
                <a:cs typeface="Segoe UI" panose="020B0502040204020203" pitchFamily="34" charset="0"/>
              </a:rPr>
              <a:t>Sellers: </a:t>
            </a:r>
            <a:r>
              <a:rPr lang="en-US" sz="2000" dirty="0">
                <a:ea typeface="Segoe UI" panose="020B0502040204020203" pitchFamily="34" charset="0"/>
                <a:cs typeface="Segoe UI" panose="020B0502040204020203" pitchFamily="34" charset="0"/>
              </a:rPr>
              <a:t>Serves as an intelligence source to turn transaction data into decisions</a:t>
            </a:r>
          </a:p>
          <a:p>
            <a:pPr marL="1257300" lvl="2" indent="-342900" algn="just">
              <a:lnSpc>
                <a:spcPct val="107000"/>
              </a:lnSpc>
              <a:buFont typeface="Arial" panose="020B0604020202020204" pitchFamily="34" charset="0"/>
              <a:buChar char="•"/>
            </a:pPr>
            <a:r>
              <a:rPr lang="en-US" sz="2000" dirty="0">
                <a:ea typeface="Segoe UI" panose="020B0502040204020203" pitchFamily="34" charset="0"/>
                <a:cs typeface="Segoe UI" panose="020B0502040204020203" pitchFamily="34" charset="0"/>
              </a:rPr>
              <a:t>Product price comparison with competitors </a:t>
            </a:r>
            <a:r>
              <a:rPr lang="en-US" sz="2000" b="1" i="1" dirty="0">
                <a:ea typeface="Segoe UI" panose="020B0502040204020203" pitchFamily="34" charset="0"/>
                <a:cs typeface="Segoe UI" panose="020B0502040204020203" pitchFamily="34" charset="0"/>
              </a:rPr>
              <a:t>enabling price optimization</a:t>
            </a:r>
          </a:p>
          <a:p>
            <a:pPr marL="1257300" lvl="2" indent="-342900" algn="just">
              <a:lnSpc>
                <a:spcPct val="107000"/>
              </a:lnSpc>
              <a:buFont typeface="Arial" panose="020B0604020202020204" pitchFamily="34" charset="0"/>
              <a:buChar char="•"/>
            </a:pPr>
            <a:r>
              <a:rPr lang="en-IN" sz="2000" dirty="0">
                <a:ea typeface="Segoe UI" panose="020B0502040204020203" pitchFamily="34" charset="0"/>
                <a:cs typeface="Segoe UI" panose="020B0502040204020203" pitchFamily="34" charset="0"/>
              </a:rPr>
              <a:t>Popular &amp; trending products across brands to aid </a:t>
            </a:r>
            <a:r>
              <a:rPr lang="en-IN" sz="2000" b="1" i="1" dirty="0">
                <a:ea typeface="Segoe UI" panose="020B0502040204020203" pitchFamily="34" charset="0"/>
                <a:cs typeface="Segoe UI" panose="020B0502040204020203" pitchFamily="34" charset="0"/>
              </a:rPr>
              <a:t>inventory management</a:t>
            </a:r>
            <a:endParaRPr lang="en-US" sz="2000" b="1" i="1" dirty="0">
              <a:ea typeface="Segoe UI" panose="020B0502040204020203" pitchFamily="34" charset="0"/>
              <a:cs typeface="Segoe UI" panose="020B0502040204020203" pitchFamily="34" charset="0"/>
            </a:endParaRPr>
          </a:p>
          <a:p>
            <a:pPr marL="1257300" lvl="2" indent="-342900" algn="just">
              <a:lnSpc>
                <a:spcPct val="107000"/>
              </a:lnSpc>
              <a:buFont typeface="Arial" panose="020B0604020202020204" pitchFamily="34" charset="0"/>
              <a:buChar char="•"/>
            </a:pPr>
            <a:r>
              <a:rPr lang="en-IN" sz="2000" dirty="0">
                <a:ea typeface="Segoe UI" panose="020B0502040204020203" pitchFamily="34" charset="0"/>
                <a:cs typeface="Segoe UI" panose="020B0502040204020203" pitchFamily="34" charset="0"/>
              </a:rPr>
              <a:t>Identifying high potential markets, red ocean markets, markets with high demand but unexplored by rivals etc. </a:t>
            </a:r>
            <a:r>
              <a:rPr lang="en-IN" sz="2000" b="1" i="1" dirty="0">
                <a:ea typeface="Segoe UI" panose="020B0502040204020203" pitchFamily="34" charset="0"/>
                <a:cs typeface="Segoe UI" panose="020B0502040204020203" pitchFamily="34" charset="0"/>
              </a:rPr>
              <a:t>for strategic &amp; operational decisioning</a:t>
            </a:r>
            <a:endParaRPr lang="en-US" sz="2000" b="1" i="1" dirty="0">
              <a:ea typeface="Segoe UI" panose="020B0502040204020203" pitchFamily="34" charset="0"/>
              <a:cs typeface="Segoe UI" panose="020B0502040204020203" pitchFamily="34" charset="0"/>
            </a:endParaRPr>
          </a:p>
          <a:p>
            <a:pPr marL="800100" lvl="1" indent="-342900" algn="just">
              <a:lnSpc>
                <a:spcPct val="107000"/>
              </a:lnSpc>
              <a:buFont typeface="+mj-lt"/>
              <a:buAutoNum type="arabicPeriod"/>
            </a:pPr>
            <a:r>
              <a:rPr lang="en-US" sz="2000" b="1" dirty="0">
                <a:ea typeface="Segoe UI" panose="020B0502040204020203" pitchFamily="34" charset="0"/>
                <a:cs typeface="Segoe UI" panose="020B0502040204020203" pitchFamily="34" charset="0"/>
              </a:rPr>
              <a:t>Buyers: </a:t>
            </a:r>
            <a:r>
              <a:rPr lang="en-US" sz="2000" dirty="0">
                <a:ea typeface="Segoe UI" panose="020B0502040204020203" pitchFamily="34" charset="0"/>
                <a:cs typeface="Segoe UI" panose="020B0502040204020203" pitchFamily="34" charset="0"/>
              </a:rPr>
              <a:t>Discover the hottest products, average price of products in any given time and place for informed and optimized purchases</a:t>
            </a:r>
          </a:p>
          <a:p>
            <a:pPr marL="800100" lvl="1" indent="-342900" algn="just">
              <a:lnSpc>
                <a:spcPct val="107000"/>
              </a:lnSpc>
              <a:buFont typeface="+mj-lt"/>
              <a:buAutoNum type="arabicPeriod"/>
            </a:pPr>
            <a:r>
              <a:rPr lang="en-US" sz="2000" b="1" dirty="0">
                <a:ea typeface="Segoe UI" panose="020B0502040204020203" pitchFamily="34" charset="0"/>
                <a:cs typeface="Segoe UI" panose="020B0502040204020203" pitchFamily="34" charset="0"/>
              </a:rPr>
              <a:t>Internal Users: </a:t>
            </a:r>
            <a:r>
              <a:rPr lang="en-US" sz="2000" dirty="0">
                <a:ea typeface="Segoe UI" panose="020B0502040204020203" pitchFamily="34" charset="0"/>
                <a:cs typeface="Segoe UI" panose="020B0502040204020203" pitchFamily="34" charset="0"/>
              </a:rPr>
              <a:t>Self-serving BI tool that can be used to compare trends across products, price comparison, demand, buyer-seller interactions etc.</a:t>
            </a:r>
          </a:p>
          <a:p>
            <a:pPr marL="457200" marR="0" algn="just">
              <a:lnSpc>
                <a:spcPct val="107000"/>
              </a:lnSpc>
              <a:spcBef>
                <a:spcPts val="0"/>
              </a:spcBef>
              <a:spcAft>
                <a:spcPts val="0"/>
              </a:spcAft>
            </a:pPr>
            <a:r>
              <a:rPr lang="en-US" sz="2000" dirty="0">
                <a:ea typeface="Segoe UI" panose="020B0502040204020203" pitchFamily="34" charset="0"/>
                <a:cs typeface="Segoe UI" panose="020B0502040204020203" pitchFamily="34" charset="0"/>
              </a:rPr>
              <a:t> </a:t>
            </a:r>
          </a:p>
        </p:txBody>
      </p:sp>
      <p:sp>
        <p:nvSpPr>
          <p:cNvPr id="12" name="TextBox 11"/>
          <p:cNvSpPr txBox="1"/>
          <p:nvPr/>
        </p:nvSpPr>
        <p:spPr>
          <a:xfrm>
            <a:off x="10889017" y="6488668"/>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49C21C92-ADD5-4CF7-B45A-92CA75BFF812}"/>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585080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67</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6" name="TextBox 5">
            <a:extLst>
              <a:ext uri="{FF2B5EF4-FFF2-40B4-BE49-F238E27FC236}">
                <a16:creationId xmlns:a16="http://schemas.microsoft.com/office/drawing/2014/main" id="{23FE9618-01DE-4420-BF86-997095EB7ED7}"/>
              </a:ext>
            </a:extLst>
          </p:cNvPr>
          <p:cNvSpPr txBox="1"/>
          <p:nvPr/>
        </p:nvSpPr>
        <p:spPr>
          <a:xfrm>
            <a:off x="269518" y="677042"/>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graphicFrame>
        <p:nvGraphicFramePr>
          <p:cNvPr id="5" name="Table 4"/>
          <p:cNvGraphicFramePr>
            <a:graphicFrameLocks noGrp="1"/>
          </p:cNvGraphicFramePr>
          <p:nvPr>
            <p:extLst>
              <p:ext uri="{D42A27DB-BD31-4B8C-83A1-F6EECF244321}">
                <p14:modId xmlns:p14="http://schemas.microsoft.com/office/powerpoint/2010/main" val="1609549707"/>
              </p:ext>
            </p:extLst>
          </p:nvPr>
        </p:nvGraphicFramePr>
        <p:xfrm>
          <a:off x="714389" y="1536700"/>
          <a:ext cx="10450916" cy="4735762"/>
        </p:xfrm>
        <a:graphic>
          <a:graphicData uri="http://schemas.openxmlformats.org/drawingml/2006/table">
            <a:tbl>
              <a:tblPr firstRow="1" firstCol="1" bandRow="1">
                <a:tableStyleId>{5C22544A-7EE6-4342-B048-85BDC9FD1C3A}</a:tableStyleId>
              </a:tblPr>
              <a:tblGrid>
                <a:gridCol w="1852737">
                  <a:extLst>
                    <a:ext uri="{9D8B030D-6E8A-4147-A177-3AD203B41FA5}">
                      <a16:colId xmlns:a16="http://schemas.microsoft.com/office/drawing/2014/main" val="20000"/>
                    </a:ext>
                  </a:extLst>
                </a:gridCol>
                <a:gridCol w="8598179">
                  <a:extLst>
                    <a:ext uri="{9D8B030D-6E8A-4147-A177-3AD203B41FA5}">
                      <a16:colId xmlns:a16="http://schemas.microsoft.com/office/drawing/2014/main" val="20001"/>
                    </a:ext>
                  </a:extLst>
                </a:gridCol>
              </a:tblGrid>
              <a:tr h="43635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The client is a Europe based Automobile Manufacturer with several iconic brands in their portfolio</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0"/>
                  </a:ext>
                </a:extLst>
              </a:tr>
              <a:tr h="585159">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Costs incurred due to warranty claims had a negative impact of almost 2.5% on the bottom line of the company</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1"/>
                  </a:ext>
                </a:extLst>
              </a:tr>
              <a:tr h="1137896">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Provided a robust scalable platform which modelled customer behaviour using driving patterns &amp; warranty / repair data. This platform enables a user to carry out root cause analysis by correlating driving styles with warranty issues.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2"/>
                  </a:ext>
                </a:extLst>
              </a:tr>
              <a:tr h="680025">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Warranty costs reduced by 35% for the “long pause and short trips” driving style due to proactive ‘drive right’ messaging communicated to at-risk drivers </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3"/>
                  </a:ext>
                </a:extLst>
              </a:tr>
              <a:tr h="851307">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Technologies &amp; Techniques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342900" marR="21590" lvl="0" indent="-342900">
                        <a:lnSpc>
                          <a:spcPct val="107000"/>
                        </a:lnSpc>
                        <a:spcBef>
                          <a:spcPts val="0"/>
                        </a:spcBef>
                        <a:spcAft>
                          <a:spcPts val="0"/>
                        </a:spcAft>
                        <a:buFont typeface="Symbol" charset="2"/>
                        <a:buChar char=""/>
                      </a:pPr>
                      <a:r>
                        <a:rPr lang="en-US" sz="1400" dirty="0">
                          <a:effectLst/>
                          <a:latin typeface="Segoe UI" panose="020B0502040204020203" pitchFamily="34" charset="0"/>
                          <a:ea typeface="Segoe UI" panose="020B0502040204020203" pitchFamily="34" charset="0"/>
                          <a:cs typeface="Segoe UI" panose="020B0502040204020203" pitchFamily="34" charset="0"/>
                        </a:rPr>
                        <a:t>AWS Databricks, Apache Spark, Mongodb, React, Html, JS, Scala, D3.JS, Spark MLIB</a:t>
                      </a:r>
                    </a:p>
                    <a:p>
                      <a:pPr marL="342900" marR="21590" lvl="0" indent="-342900">
                        <a:lnSpc>
                          <a:spcPct val="107000"/>
                        </a:lnSpc>
                        <a:spcBef>
                          <a:spcPts val="0"/>
                        </a:spcBef>
                        <a:spcAft>
                          <a:spcPts val="0"/>
                        </a:spcAft>
                        <a:buFont typeface="Symbol" charset="2"/>
                        <a:buChar char=""/>
                      </a:pPr>
                      <a:r>
                        <a:rPr lang="en-US" sz="1400" dirty="0">
                          <a:effectLst/>
                          <a:latin typeface="Segoe UI" panose="020B0502040204020203" pitchFamily="34" charset="0"/>
                          <a:ea typeface="Segoe UI" panose="020B0502040204020203" pitchFamily="34" charset="0"/>
                          <a:cs typeface="Segoe UI" panose="020B0502040204020203" pitchFamily="34" charset="0"/>
                        </a:rPr>
                        <a:t>K-means clustering, Random forest, Decision trees</a:t>
                      </a:r>
                    </a:p>
                  </a:txBody>
                  <a:tcPr/>
                </a:tc>
                <a:extLst>
                  <a:ext uri="{0D108BD9-81ED-4DB2-BD59-A6C34878D82A}">
                    <a16:rowId xmlns:a16="http://schemas.microsoft.com/office/drawing/2014/main" val="10004"/>
                  </a:ext>
                </a:extLst>
              </a:tr>
              <a:tr h="1045017">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Operations &amp; Roadmap</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continues to maintain the platform and the client visualization layer. New use cases for the data platform are being evaluated and a detailed roadmap for the future is being implemented. </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F92604EA-6D97-4979-8D92-F935E21EE24F}"/>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9095072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E8AC4D7-D845-4488-8E81-55BC41D6C2FD}"/>
              </a:ext>
            </a:extLst>
          </p:cNvPr>
          <p:cNvSpPr/>
          <p:nvPr/>
        </p:nvSpPr>
        <p:spPr>
          <a:xfrm>
            <a:off x="465221" y="1219201"/>
            <a:ext cx="111375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68</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8" name="TextBox 7">
            <a:extLst>
              <a:ext uri="{FF2B5EF4-FFF2-40B4-BE49-F238E27FC236}">
                <a16:creationId xmlns:a16="http://schemas.microsoft.com/office/drawing/2014/main" id="{03C3E30E-43DF-47A0-B1A0-EB3AF83ADF25}"/>
              </a:ext>
            </a:extLst>
          </p:cNvPr>
          <p:cNvSpPr txBox="1"/>
          <p:nvPr/>
        </p:nvSpPr>
        <p:spPr>
          <a:xfrm>
            <a:off x="287806" y="608744"/>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5" name="Rectangle 4"/>
          <p:cNvSpPr/>
          <p:nvPr/>
        </p:nvSpPr>
        <p:spPr>
          <a:xfrm>
            <a:off x="737938" y="1524670"/>
            <a:ext cx="10576056" cy="5051383"/>
          </a:xfrm>
          <a:prstGeom prst="rect">
            <a:avLst/>
          </a:prstGeom>
        </p:spPr>
        <p:txBody>
          <a:bodyPr wrap="square">
            <a:spAutoFit/>
          </a:bodyPr>
          <a:lstStyle/>
          <a:p>
            <a:pPr>
              <a:lnSpc>
                <a:spcPct val="107000"/>
              </a:lnSpc>
              <a:spcBef>
                <a:spcPts val="600"/>
              </a:spcBef>
            </a:pPr>
            <a:r>
              <a:rPr lang="en-IN" sz="2000" b="1" dirty="0">
                <a:ea typeface="Segoe UI" panose="020B0502040204020203" pitchFamily="34" charset="0"/>
                <a:cs typeface="Segoe UI" panose="020B0502040204020203" pitchFamily="34" charset="0"/>
              </a:rPr>
              <a:t>Situation</a:t>
            </a:r>
            <a:endParaRPr lang="en-US" sz="2000" dirty="0">
              <a:ea typeface="Segoe UI" panose="020B0502040204020203" pitchFamily="34" charset="0"/>
              <a:cs typeface="Segoe UI" panose="020B0502040204020203" pitchFamily="34" charset="0"/>
            </a:endParaRPr>
          </a:p>
          <a:p>
            <a:pPr algn="just">
              <a:lnSpc>
                <a:spcPct val="107000"/>
              </a:lnSpc>
              <a:spcBef>
                <a:spcPts val="600"/>
              </a:spcBef>
            </a:pPr>
            <a:r>
              <a:rPr lang="en-IN" sz="2000" dirty="0">
                <a:ea typeface="Segoe UI" panose="020B0502040204020203" pitchFamily="34" charset="0"/>
                <a:cs typeface="Segoe UI" panose="020B0502040204020203" pitchFamily="34" charset="0"/>
              </a:rPr>
              <a:t>Client was incurring millions of dollars as cost due to customer warranty claims. This cost directly impacted the company’s bottom line and indirectly impacted the customer perceived quality. </a:t>
            </a:r>
          </a:p>
          <a:p>
            <a:pPr algn="just">
              <a:lnSpc>
                <a:spcPct val="107000"/>
              </a:lnSpc>
              <a:spcBef>
                <a:spcPts val="600"/>
              </a:spcBef>
            </a:pPr>
            <a:r>
              <a:rPr lang="en-IN" sz="2000" b="1" dirty="0">
                <a:ea typeface="Segoe UI" panose="020B0502040204020203" pitchFamily="34" charset="0"/>
                <a:cs typeface="Segoe UI" panose="020B0502040204020203" pitchFamily="34" charset="0"/>
              </a:rPr>
              <a:t>Challenges</a:t>
            </a:r>
            <a:endParaRPr lang="en-US" sz="2000" dirty="0">
              <a:ea typeface="Segoe UI" panose="020B0502040204020203" pitchFamily="34" charset="0"/>
              <a:cs typeface="Segoe UI" panose="020B0502040204020203" pitchFamily="34" charset="0"/>
            </a:endParaRP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The available data was huge in volume and had a number of dimensions (10 million cars across the globe with different controller versions, numerous engine &amp; motor types, fuel etc.)</a:t>
            </a: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Data flowing in from the car’s controllers was not standard across vehicle and software releases. </a:t>
            </a: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Data format was unusable for any direct analysis. A single manual analysis would take on an average of 30 days and still in most of the cases would not result in an actionable insight.</a:t>
            </a: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Not clear if there is correlation between warranty cost and driving patterns.</a:t>
            </a:r>
          </a:p>
          <a:p>
            <a:pPr>
              <a:lnSpc>
                <a:spcPct val="107000"/>
              </a:lnSpc>
              <a:spcBef>
                <a:spcPts val="600"/>
              </a:spcBef>
            </a:pPr>
            <a:r>
              <a:rPr lang="en-IN" sz="2000" b="1" dirty="0">
                <a:ea typeface="Segoe UI" panose="020B0502040204020203" pitchFamily="34" charset="0"/>
                <a:cs typeface="Segoe UI" panose="020B0502040204020203" pitchFamily="34" charset="0"/>
              </a:rPr>
              <a:t>Key</a:t>
            </a:r>
            <a:r>
              <a:rPr lang="en-IN" sz="2000" b="1" i="1" dirty="0">
                <a:ea typeface="Segoe UI" panose="020B0502040204020203" pitchFamily="34" charset="0"/>
                <a:cs typeface="Segoe UI" panose="020B0502040204020203" pitchFamily="34" charset="0"/>
              </a:rPr>
              <a:t> </a:t>
            </a:r>
            <a:r>
              <a:rPr lang="en-IN" sz="2000" b="1" dirty="0">
                <a:ea typeface="Segoe UI" panose="020B0502040204020203" pitchFamily="34" charset="0"/>
                <a:cs typeface="Segoe UI" panose="020B0502040204020203" pitchFamily="34" charset="0"/>
              </a:rPr>
              <a:t>Question</a:t>
            </a:r>
            <a:endParaRPr lang="en-US" sz="2000" dirty="0">
              <a:ea typeface="Segoe UI" panose="020B0502040204020203" pitchFamily="34" charset="0"/>
              <a:cs typeface="Segoe UI" panose="020B0502040204020203" pitchFamily="34" charset="0"/>
            </a:endParaRPr>
          </a:p>
          <a:p>
            <a:pPr algn="just">
              <a:lnSpc>
                <a:spcPct val="107000"/>
              </a:lnSpc>
              <a:spcBef>
                <a:spcPts val="600"/>
              </a:spcBef>
            </a:pPr>
            <a:r>
              <a:rPr lang="en-IN" sz="2000" dirty="0">
                <a:ea typeface="Segoe UI" panose="020B0502040204020203" pitchFamily="34" charset="0"/>
                <a:cs typeface="Segoe UI" panose="020B0502040204020203" pitchFamily="34" charset="0"/>
              </a:rPr>
              <a:t>How can Client make use of the available data to reduce the cost to warranty claims?</a:t>
            </a:r>
            <a:endParaRPr lang="en-US" sz="2000" dirty="0">
              <a:ea typeface="Segoe UI" panose="020B0502040204020203" pitchFamily="34" charset="0"/>
              <a:cs typeface="Segoe UI" panose="020B0502040204020203" pitchFamily="34" charset="0"/>
            </a:endParaRPr>
          </a:p>
          <a:p>
            <a:pPr>
              <a:lnSpc>
                <a:spcPct val="107000"/>
              </a:lnSpc>
              <a:spcBef>
                <a:spcPts val="600"/>
              </a:spcBef>
            </a:pPr>
            <a:r>
              <a:rPr lang="en-IN" sz="2000" b="1" i="1" dirty="0">
                <a:ea typeface="Segoe UI" panose="020B0502040204020203" pitchFamily="34" charset="0"/>
                <a:cs typeface="Segoe UI" panose="020B0502040204020203" pitchFamily="34" charset="0"/>
              </a:rPr>
              <a:t> </a:t>
            </a:r>
            <a:endParaRPr lang="en-US" sz="2000" dirty="0">
              <a:ea typeface="Segoe UI" panose="020B0502040204020203" pitchFamily="34" charset="0"/>
              <a:cs typeface="Segoe UI" panose="020B0502040204020203" pitchFamily="34" charset="0"/>
            </a:endParaRPr>
          </a:p>
        </p:txBody>
      </p:sp>
      <p:sp>
        <p:nvSpPr>
          <p:cNvPr id="9" name="TextBox 8"/>
          <p:cNvSpPr txBox="1"/>
          <p:nvPr/>
        </p:nvSpPr>
        <p:spPr>
          <a:xfrm>
            <a:off x="10889017" y="6476158"/>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95CEAA59-DA8F-4A58-9550-38479AB85856}"/>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300188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9D3D12D-9586-44F9-B672-296FA1AD93CD}"/>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69</a:t>
            </a:fld>
            <a:endParaRPr lang="en-US" dirty="0"/>
          </a:p>
        </p:txBody>
      </p:sp>
      <p:sp>
        <p:nvSpPr>
          <p:cNvPr id="10"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8" name="TextBox 7">
            <a:extLst>
              <a:ext uri="{FF2B5EF4-FFF2-40B4-BE49-F238E27FC236}">
                <a16:creationId xmlns:a16="http://schemas.microsoft.com/office/drawing/2014/main" id="{03C3E30E-43DF-47A0-B1A0-EB3AF83ADF25}"/>
              </a:ext>
            </a:extLst>
          </p:cNvPr>
          <p:cNvSpPr txBox="1"/>
          <p:nvPr/>
        </p:nvSpPr>
        <p:spPr>
          <a:xfrm>
            <a:off x="271764" y="70338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950" y="1446790"/>
            <a:ext cx="4235450" cy="3696710"/>
          </a:xfrm>
          <a:prstGeom prst="rect">
            <a:avLst/>
          </a:prstGeom>
          <a:noFill/>
        </p:spPr>
      </p:pic>
      <p:sp>
        <p:nvSpPr>
          <p:cNvPr id="5" name="Rectangle 4"/>
          <p:cNvSpPr/>
          <p:nvPr/>
        </p:nvSpPr>
        <p:spPr>
          <a:xfrm>
            <a:off x="946986" y="1297514"/>
            <a:ext cx="6096000" cy="5010602"/>
          </a:xfrm>
          <a:prstGeom prst="rect">
            <a:avLst/>
          </a:prstGeom>
        </p:spPr>
        <p:txBody>
          <a:bodyPr>
            <a:spAutoFit/>
          </a:bodyPr>
          <a:lstStyle/>
          <a:p>
            <a:pPr marL="342900" indent="-342900">
              <a:lnSpc>
                <a:spcPct val="107000"/>
              </a:lnSpc>
              <a:spcAft>
                <a:spcPts val="8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LatentView developed a </a:t>
            </a:r>
            <a:r>
              <a:rPr lang="en-IN" sz="2000" b="1" i="1" dirty="0">
                <a:ea typeface="Segoe UI" panose="020B0502040204020203" pitchFamily="34" charset="0"/>
                <a:cs typeface="Segoe UI" panose="020B0502040204020203" pitchFamily="34" charset="0"/>
              </a:rPr>
              <a:t>self-service and code-free analytics platform </a:t>
            </a:r>
            <a:r>
              <a:rPr lang="en-IN" sz="2000" dirty="0">
                <a:ea typeface="Segoe UI" panose="020B0502040204020203" pitchFamily="34" charset="0"/>
                <a:cs typeface="Segoe UI" panose="020B0502040204020203" pitchFamily="34" charset="0"/>
              </a:rPr>
              <a:t>that can be used for a wide variety of use cases ranging from simple visualizations like data distribution to complex use cases like driver profiling and defect prediction. </a:t>
            </a:r>
          </a:p>
          <a:p>
            <a:pPr marL="342900" indent="-342900">
              <a:lnSpc>
                <a:spcPct val="107000"/>
              </a:lnSpc>
              <a:spcAft>
                <a:spcPts val="8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Platform consists of an interactive user-interface, </a:t>
            </a:r>
            <a:r>
              <a:rPr lang="en-IN" sz="2000" b="1" i="1" dirty="0">
                <a:ea typeface="Segoe UI" panose="020B0502040204020203" pitchFamily="34" charset="0"/>
                <a:cs typeface="Segoe UI" panose="020B0502040204020203" pitchFamily="34" charset="0"/>
              </a:rPr>
              <a:t>machine-learning pipelines </a:t>
            </a:r>
            <a:r>
              <a:rPr lang="en-IN" sz="2000" dirty="0">
                <a:ea typeface="Segoe UI" panose="020B0502040204020203" pitchFamily="34" charset="0"/>
                <a:cs typeface="Segoe UI" panose="020B0502040204020203" pitchFamily="34" charset="0"/>
              </a:rPr>
              <a:t>and data pipelines. </a:t>
            </a:r>
            <a:r>
              <a:rPr lang="en-US" sz="2000" dirty="0">
                <a:ea typeface="Segoe UI" panose="020B0502040204020203" pitchFamily="34" charset="0"/>
                <a:cs typeface="Segoe UI" panose="020B0502040204020203" pitchFamily="34" charset="0"/>
              </a:rPr>
              <a:t> </a:t>
            </a:r>
          </a:p>
          <a:p>
            <a:pPr marL="342900" indent="-342900">
              <a:lnSpc>
                <a:spcPct val="107000"/>
              </a:lnSpc>
              <a:spcAft>
                <a:spcPts val="800"/>
              </a:spcAft>
              <a:buFont typeface="Arial" panose="020B0604020202020204" pitchFamily="34" charset="0"/>
              <a:buChar char="•"/>
            </a:pPr>
            <a:r>
              <a:rPr lang="en-US" sz="2000" b="1" i="1" dirty="0">
                <a:ea typeface="Segoe UI" panose="020B0502040204020203" pitchFamily="34" charset="0"/>
                <a:cs typeface="Segoe UI" panose="020B0502040204020203" pitchFamily="34" charset="0"/>
              </a:rPr>
              <a:t>Data pipelines </a:t>
            </a:r>
            <a:r>
              <a:rPr lang="en-US" sz="2000" dirty="0">
                <a:ea typeface="Segoe UI" panose="020B0502040204020203" pitchFamily="34" charset="0"/>
                <a:cs typeface="Segoe UI" panose="020B0502040204020203" pitchFamily="34" charset="0"/>
              </a:rPr>
              <a:t>to periodically convert the incremental sensor data from vehicle controllers into a useable aggregated format were developed. </a:t>
            </a:r>
          </a:p>
          <a:p>
            <a:pPr marL="342900" indent="-342900">
              <a:lnSpc>
                <a:spcPct val="107000"/>
              </a:lnSpc>
              <a:spcAft>
                <a:spcPts val="800"/>
              </a:spcAft>
              <a:buFont typeface="Arial" panose="020B0604020202020204" pitchFamily="34" charset="0"/>
              <a:buChar char="•"/>
            </a:pPr>
            <a:r>
              <a:rPr lang="en-US" sz="2000" b="1" i="1" dirty="0">
                <a:ea typeface="Segoe UI" panose="020B0502040204020203" pitchFamily="34" charset="0"/>
                <a:cs typeface="Segoe UI" panose="020B0502040204020203" pitchFamily="34" charset="0"/>
              </a:rPr>
              <a:t>Real time data summaries, model training &amp; scoring  </a:t>
            </a:r>
            <a:r>
              <a:rPr lang="en-US" sz="2000" dirty="0">
                <a:ea typeface="Segoe UI" panose="020B0502040204020203" pitchFamily="34" charset="0"/>
                <a:cs typeface="Segoe UI" panose="020B0502040204020203" pitchFamily="34" charset="0"/>
              </a:rPr>
              <a:t>built into the platform to enable the user to uncover driving patterns and run prediction models for different customer segments as and when required.</a:t>
            </a:r>
            <a:endParaRPr lang="en-US" sz="2000" dirty="0">
              <a:effectLst/>
              <a:ea typeface="Segoe UI" panose="020B0502040204020203" pitchFamily="34" charset="0"/>
              <a:cs typeface="Segoe UI" panose="020B0502040204020203" pitchFamily="34" charset="0"/>
            </a:endParaRPr>
          </a:p>
        </p:txBody>
      </p:sp>
      <p:sp>
        <p:nvSpPr>
          <p:cNvPr id="12" name="TextBox 11"/>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2" name="Footer Placeholder 1">
            <a:extLst>
              <a:ext uri="{FF2B5EF4-FFF2-40B4-BE49-F238E27FC236}">
                <a16:creationId xmlns:a16="http://schemas.microsoft.com/office/drawing/2014/main" id="{A283A7B8-2EF4-41D1-B669-A2FFA1D33551}"/>
              </a:ext>
            </a:extLst>
          </p:cNvPr>
          <p:cNvSpPr>
            <a:spLocks noGrp="1"/>
          </p:cNvSpPr>
          <p:nvPr>
            <p:ph type="ftr" sz="quarter" idx="11"/>
          </p:nvPr>
        </p:nvSpPr>
        <p:spPr/>
        <p:txBody>
          <a:bodyPr/>
          <a:lstStyle/>
          <a:p>
            <a:r>
              <a:rPr lang="en-US" dirty="0"/>
              <a:t>© LatentView Analytics. Confidential</a:t>
            </a:r>
          </a:p>
        </p:txBody>
      </p:sp>
      <p:sp>
        <p:nvSpPr>
          <p:cNvPr id="13" name="Rectangle 12">
            <a:extLst>
              <a:ext uri="{FF2B5EF4-FFF2-40B4-BE49-F238E27FC236}">
                <a16:creationId xmlns:a16="http://schemas.microsoft.com/office/drawing/2014/main" id="{B7701A5E-7F99-43F6-ABD1-2F7CE49D0820}"/>
              </a:ext>
            </a:extLst>
          </p:cNvPr>
          <p:cNvSpPr/>
          <p:nvPr/>
        </p:nvSpPr>
        <p:spPr>
          <a:xfrm>
            <a:off x="7251034" y="5202852"/>
            <a:ext cx="4443662" cy="830997"/>
          </a:xfrm>
          <a:prstGeom prst="rect">
            <a:avLst/>
          </a:prstGeom>
        </p:spPr>
        <p:txBody>
          <a:bodyPr wrap="square">
            <a:spAutoFit/>
          </a:bodyPr>
          <a:lstStyle/>
          <a:p>
            <a:pPr algn="ctr"/>
            <a:r>
              <a:rPr lang="en-IN" sz="1600" b="1" dirty="0">
                <a:ea typeface="Segoe UI" panose="020B0502040204020203" pitchFamily="34" charset="0"/>
                <a:cs typeface="Segoe UI" panose="020B0502040204020203" pitchFamily="34" charset="0"/>
              </a:rPr>
              <a:t>Technologies used: </a:t>
            </a:r>
            <a:r>
              <a:rPr lang="en-IN" sz="1600" dirty="0">
                <a:ea typeface="Segoe UI" panose="020B0502040204020203" pitchFamily="34" charset="0"/>
                <a:cs typeface="Segoe UI" panose="020B0502040204020203" pitchFamily="34" charset="0"/>
              </a:rPr>
              <a:t>Machine learning (Scala), Parallel computing (Spark), Amazon Web Services (scalability) and D3 </a:t>
            </a:r>
            <a:endParaRPr lang="en-US" sz="1600"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2711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4B7D6E-0DBE-4131-9EC0-7B32F935459F}"/>
              </a:ext>
            </a:extLst>
          </p:cNvPr>
          <p:cNvSpPr>
            <a:spLocks noGrp="1"/>
          </p:cNvSpPr>
          <p:nvPr>
            <p:ph type="sldNum" sz="quarter" idx="12"/>
          </p:nvPr>
        </p:nvSpPr>
        <p:spPr/>
        <p:txBody>
          <a:bodyPr/>
          <a:lstStyle/>
          <a:p>
            <a:fld id="{A0C1D9D2-9780-41B5-B48D-9BB1413BC614}" type="slidenum">
              <a:rPr lang="en-US" smtClean="0"/>
              <a:pPr/>
              <a:t>7</a:t>
            </a:fld>
            <a:endParaRPr lang="en-US" dirty="0"/>
          </a:p>
        </p:txBody>
      </p:sp>
      <p:sp>
        <p:nvSpPr>
          <p:cNvPr id="3" name="Title 2">
            <a:extLst>
              <a:ext uri="{FF2B5EF4-FFF2-40B4-BE49-F238E27FC236}">
                <a16:creationId xmlns:a16="http://schemas.microsoft.com/office/drawing/2014/main" id="{CB261738-FC80-41B2-94C8-C5D2DE32EEF9}"/>
              </a:ext>
            </a:extLst>
          </p:cNvPr>
          <p:cNvSpPr>
            <a:spLocks noGrp="1"/>
          </p:cNvSpPr>
          <p:nvPr>
            <p:ph type="title"/>
          </p:nvPr>
        </p:nvSpPr>
        <p:spPr>
          <a:xfrm>
            <a:off x="167861" y="18701"/>
            <a:ext cx="11198918" cy="703385"/>
          </a:xfrm>
        </p:spPr>
        <p:txBody>
          <a:bodyPr>
            <a:normAutofit/>
          </a:bodyPr>
          <a:lstStyle/>
          <a:p>
            <a:r>
              <a:rPr lang="en-IN" dirty="0"/>
              <a:t>Key Capabilities</a:t>
            </a:r>
            <a:endParaRPr lang="en-US" dirty="0"/>
          </a:p>
        </p:txBody>
      </p:sp>
      <p:sp>
        <p:nvSpPr>
          <p:cNvPr id="39" name="Text Box 40">
            <a:extLst>
              <a:ext uri="{FF2B5EF4-FFF2-40B4-BE49-F238E27FC236}">
                <a16:creationId xmlns:a16="http://schemas.microsoft.com/office/drawing/2014/main" id="{8E627C55-7413-4CD7-8267-2EB13D70FAA0}"/>
              </a:ext>
            </a:extLst>
          </p:cNvPr>
          <p:cNvSpPr txBox="1">
            <a:spLocks noChangeArrowheads="1"/>
          </p:cNvSpPr>
          <p:nvPr/>
        </p:nvSpPr>
        <p:spPr bwMode="auto">
          <a:xfrm>
            <a:off x="10071748" y="1829614"/>
            <a:ext cx="1593706"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MACHINE LEARNING</a:t>
            </a:r>
          </a:p>
        </p:txBody>
      </p:sp>
      <p:sp>
        <p:nvSpPr>
          <p:cNvPr id="40" name="Text Box 43">
            <a:extLst>
              <a:ext uri="{FF2B5EF4-FFF2-40B4-BE49-F238E27FC236}">
                <a16:creationId xmlns:a16="http://schemas.microsoft.com/office/drawing/2014/main" id="{57C7A91C-2FBA-4E62-B495-2D25C8A671AD}"/>
              </a:ext>
            </a:extLst>
          </p:cNvPr>
          <p:cNvSpPr txBox="1">
            <a:spLocks noChangeArrowheads="1"/>
          </p:cNvSpPr>
          <p:nvPr/>
        </p:nvSpPr>
        <p:spPr bwMode="auto">
          <a:xfrm>
            <a:off x="10322994" y="4674911"/>
            <a:ext cx="1107996"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TEXT MINING</a:t>
            </a:r>
          </a:p>
        </p:txBody>
      </p:sp>
      <p:sp>
        <p:nvSpPr>
          <p:cNvPr id="41" name="Text Box 46">
            <a:extLst>
              <a:ext uri="{FF2B5EF4-FFF2-40B4-BE49-F238E27FC236}">
                <a16:creationId xmlns:a16="http://schemas.microsoft.com/office/drawing/2014/main" id="{FE2D58BF-3D8F-4850-898D-59072521CF2F}"/>
              </a:ext>
            </a:extLst>
          </p:cNvPr>
          <p:cNvSpPr txBox="1">
            <a:spLocks noChangeArrowheads="1"/>
          </p:cNvSpPr>
          <p:nvPr/>
        </p:nvSpPr>
        <p:spPr bwMode="auto">
          <a:xfrm>
            <a:off x="10815881" y="3291703"/>
            <a:ext cx="1141659" cy="430887"/>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ARTIFICIAL </a:t>
            </a:r>
          </a:p>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INTELLIGENCE</a:t>
            </a:r>
          </a:p>
        </p:txBody>
      </p:sp>
      <p:sp>
        <p:nvSpPr>
          <p:cNvPr id="42" name="Text Box 49">
            <a:extLst>
              <a:ext uri="{FF2B5EF4-FFF2-40B4-BE49-F238E27FC236}">
                <a16:creationId xmlns:a16="http://schemas.microsoft.com/office/drawing/2014/main" id="{1758487F-4F1D-46F7-B71E-6AFB1C7EDD18}"/>
              </a:ext>
            </a:extLst>
          </p:cNvPr>
          <p:cNvSpPr txBox="1">
            <a:spLocks noChangeArrowheads="1"/>
          </p:cNvSpPr>
          <p:nvPr/>
        </p:nvSpPr>
        <p:spPr bwMode="auto">
          <a:xfrm>
            <a:off x="9076693" y="5167184"/>
            <a:ext cx="1378904"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PROCESS MINING</a:t>
            </a:r>
          </a:p>
        </p:txBody>
      </p:sp>
      <p:sp>
        <p:nvSpPr>
          <p:cNvPr id="43" name="Text Box 55">
            <a:extLst>
              <a:ext uri="{FF2B5EF4-FFF2-40B4-BE49-F238E27FC236}">
                <a16:creationId xmlns:a16="http://schemas.microsoft.com/office/drawing/2014/main" id="{5A879F57-42F4-4512-8CCD-80F52E87A019}"/>
              </a:ext>
            </a:extLst>
          </p:cNvPr>
          <p:cNvSpPr txBox="1">
            <a:spLocks noChangeArrowheads="1"/>
          </p:cNvSpPr>
          <p:nvPr/>
        </p:nvSpPr>
        <p:spPr bwMode="auto">
          <a:xfrm>
            <a:off x="8020799" y="1393099"/>
            <a:ext cx="1827744"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STATISTICAL INFERENCE</a:t>
            </a:r>
          </a:p>
        </p:txBody>
      </p:sp>
      <p:sp>
        <p:nvSpPr>
          <p:cNvPr id="44" name="Text Box 90">
            <a:extLst>
              <a:ext uri="{FF2B5EF4-FFF2-40B4-BE49-F238E27FC236}">
                <a16:creationId xmlns:a16="http://schemas.microsoft.com/office/drawing/2014/main" id="{C5FDCA17-8D4B-458B-BED1-EE3D845FCB60}"/>
              </a:ext>
            </a:extLst>
          </p:cNvPr>
          <p:cNvSpPr txBox="1">
            <a:spLocks noChangeArrowheads="1"/>
          </p:cNvSpPr>
          <p:nvPr/>
        </p:nvSpPr>
        <p:spPr bwMode="auto">
          <a:xfrm>
            <a:off x="6784014" y="2230965"/>
            <a:ext cx="1725152" cy="430887"/>
          </a:xfrm>
          <a:prstGeom prst="rect">
            <a:avLst/>
          </a:prstGeom>
          <a:noFill/>
          <a:ln w="9525">
            <a:noFill/>
            <a:miter lim="800000"/>
            <a:headEnd/>
            <a:tailEnd/>
          </a:ln>
        </p:spPr>
        <p:txBody>
          <a:bodyPr wrap="non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STRUCTURED / </a:t>
            </a:r>
          </a:p>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UNSTRUCTURED DATA</a:t>
            </a:r>
          </a:p>
        </p:txBody>
      </p:sp>
      <p:sp>
        <p:nvSpPr>
          <p:cNvPr id="45" name="Text Box 92">
            <a:extLst>
              <a:ext uri="{FF2B5EF4-FFF2-40B4-BE49-F238E27FC236}">
                <a16:creationId xmlns:a16="http://schemas.microsoft.com/office/drawing/2014/main" id="{42622111-5F26-40C5-AB78-D41C56795637}"/>
              </a:ext>
            </a:extLst>
          </p:cNvPr>
          <p:cNvSpPr txBox="1">
            <a:spLocks noChangeArrowheads="1"/>
          </p:cNvSpPr>
          <p:nvPr/>
        </p:nvSpPr>
        <p:spPr bwMode="auto">
          <a:xfrm>
            <a:off x="3773839" y="2079660"/>
            <a:ext cx="1059906" cy="430887"/>
          </a:xfrm>
          <a:prstGeom prst="rect">
            <a:avLst/>
          </a:prstGeom>
          <a:noFill/>
          <a:ln w="9525">
            <a:noFill/>
            <a:miter lim="800000"/>
            <a:headEnd/>
            <a:tailEnd/>
          </a:ln>
        </p:spPr>
        <p:txBody>
          <a:bodyPr wrap="non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a:t>
            </a:r>
          </a:p>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WRANGLING</a:t>
            </a:r>
          </a:p>
        </p:txBody>
      </p:sp>
      <p:sp>
        <p:nvSpPr>
          <p:cNvPr id="46" name="Oval 45">
            <a:extLst>
              <a:ext uri="{FF2B5EF4-FFF2-40B4-BE49-F238E27FC236}">
                <a16:creationId xmlns:a16="http://schemas.microsoft.com/office/drawing/2014/main" id="{3ED219BF-DC07-4E0E-8E78-D629863E4FAA}"/>
              </a:ext>
            </a:extLst>
          </p:cNvPr>
          <p:cNvSpPr/>
          <p:nvPr/>
        </p:nvSpPr>
        <p:spPr>
          <a:xfrm>
            <a:off x="4747580" y="2402249"/>
            <a:ext cx="2121408" cy="2116969"/>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effectLst>
                <a:glow rad="139700">
                  <a:schemeClr val="accent4">
                    <a:satMod val="175000"/>
                    <a:alpha val="40000"/>
                  </a:schemeClr>
                </a:glow>
              </a:effectLst>
              <a:latin typeface="Segoe UI" panose="020B0502040204020203" pitchFamily="34" charset="0"/>
              <a:ea typeface="Segoe UI" panose="020B0502040204020203" pitchFamily="34" charset="0"/>
              <a:cs typeface="Segoe UI" panose="020B0502040204020203" pitchFamily="34" charset="0"/>
            </a:endParaRPr>
          </a:p>
        </p:txBody>
      </p:sp>
      <p:sp>
        <p:nvSpPr>
          <p:cNvPr id="47" name="Oval 46">
            <a:extLst>
              <a:ext uri="{FF2B5EF4-FFF2-40B4-BE49-F238E27FC236}">
                <a16:creationId xmlns:a16="http://schemas.microsoft.com/office/drawing/2014/main" id="{7583FD5A-45C6-4270-825C-6119A58B5150}"/>
              </a:ext>
            </a:extLst>
          </p:cNvPr>
          <p:cNvSpPr/>
          <p:nvPr/>
        </p:nvSpPr>
        <p:spPr>
          <a:xfrm>
            <a:off x="5200208" y="963157"/>
            <a:ext cx="1216152" cy="121894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48" name="Oval 47">
            <a:extLst>
              <a:ext uri="{FF2B5EF4-FFF2-40B4-BE49-F238E27FC236}">
                <a16:creationId xmlns:a16="http://schemas.microsoft.com/office/drawing/2014/main" id="{C3AD3850-5E91-4523-B182-05899268E474}"/>
              </a:ext>
            </a:extLst>
          </p:cNvPr>
          <p:cNvSpPr/>
          <p:nvPr/>
        </p:nvSpPr>
        <p:spPr>
          <a:xfrm>
            <a:off x="7870123" y="2564768"/>
            <a:ext cx="1792224" cy="1795397"/>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84379"/>
                </a:solidFill>
                <a:latin typeface="Segoe UI" panose="020B0502040204020203" pitchFamily="34" charset="0"/>
                <a:ea typeface="Segoe UI" panose="020B0502040204020203" pitchFamily="34" charset="0"/>
                <a:cs typeface="Segoe UI" panose="020B0502040204020203" pitchFamily="34" charset="0"/>
              </a:rPr>
              <a:t>MATH</a:t>
            </a:r>
          </a:p>
        </p:txBody>
      </p:sp>
      <p:sp>
        <p:nvSpPr>
          <p:cNvPr id="49" name="Text Box 58">
            <a:extLst>
              <a:ext uri="{FF2B5EF4-FFF2-40B4-BE49-F238E27FC236}">
                <a16:creationId xmlns:a16="http://schemas.microsoft.com/office/drawing/2014/main" id="{CDC23D9A-FFBB-4CD7-8AD2-21313C58E3BC}"/>
              </a:ext>
            </a:extLst>
          </p:cNvPr>
          <p:cNvSpPr txBox="1">
            <a:spLocks noChangeArrowheads="1"/>
          </p:cNvSpPr>
          <p:nvPr/>
        </p:nvSpPr>
        <p:spPr bwMode="auto">
          <a:xfrm>
            <a:off x="2262033" y="1352995"/>
            <a:ext cx="1332416" cy="261610"/>
          </a:xfrm>
          <a:prstGeom prst="rect">
            <a:avLst/>
          </a:prstGeom>
          <a:noFill/>
          <a:ln w="9525">
            <a:noFill/>
            <a:miter lim="800000"/>
            <a:headEnd/>
            <a:tailEnd/>
          </a:ln>
        </p:spPr>
        <p:txBody>
          <a:bodyPr wrap="none">
            <a:spAutoFit/>
          </a:bodyPr>
          <a:lstStyle/>
          <a:p>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VISUALIZATIONS</a:t>
            </a:r>
          </a:p>
        </p:txBody>
      </p:sp>
      <p:sp>
        <p:nvSpPr>
          <p:cNvPr id="50" name="Oval 49">
            <a:extLst>
              <a:ext uri="{FF2B5EF4-FFF2-40B4-BE49-F238E27FC236}">
                <a16:creationId xmlns:a16="http://schemas.microsoft.com/office/drawing/2014/main" id="{39D164BF-7620-49D5-95E6-3EEF1159A342}"/>
              </a:ext>
            </a:extLst>
          </p:cNvPr>
          <p:cNvSpPr/>
          <p:nvPr/>
        </p:nvSpPr>
        <p:spPr>
          <a:xfrm>
            <a:off x="1881253" y="2409278"/>
            <a:ext cx="2093976" cy="209442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rgbClr val="92D05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1" name="Straight Connector 50">
            <a:extLst>
              <a:ext uri="{FF2B5EF4-FFF2-40B4-BE49-F238E27FC236}">
                <a16:creationId xmlns:a16="http://schemas.microsoft.com/office/drawing/2014/main" id="{7C1A0592-6480-4A59-B5D7-A9B76B8925B6}"/>
              </a:ext>
            </a:extLst>
          </p:cNvPr>
          <p:cNvCxnSpPr>
            <a:cxnSpLocks/>
            <a:stCxn id="48" idx="2"/>
            <a:endCxn id="46" idx="6"/>
          </p:cNvCxnSpPr>
          <p:nvPr/>
        </p:nvCxnSpPr>
        <p:spPr>
          <a:xfrm flipH="1" flipV="1">
            <a:off x="6868988" y="3460734"/>
            <a:ext cx="1001135" cy="173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672CDF-6AB0-45E4-BE24-78FF461915DF}"/>
              </a:ext>
            </a:extLst>
          </p:cNvPr>
          <p:cNvCxnSpPr>
            <a:cxnSpLocks/>
            <a:stCxn id="48" idx="0"/>
            <a:endCxn id="65" idx="4"/>
          </p:cNvCxnSpPr>
          <p:nvPr/>
        </p:nvCxnSpPr>
        <p:spPr>
          <a:xfrm flipV="1">
            <a:off x="8766235" y="2016472"/>
            <a:ext cx="0" cy="54829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1ECC7CF-88F6-44B5-A52F-99CD571ACEEE}"/>
              </a:ext>
            </a:extLst>
          </p:cNvPr>
          <p:cNvCxnSpPr>
            <a:cxnSpLocks/>
            <a:stCxn id="48" idx="7"/>
            <a:endCxn id="60" idx="3"/>
          </p:cNvCxnSpPr>
          <p:nvPr/>
        </p:nvCxnSpPr>
        <p:spPr>
          <a:xfrm flipV="1">
            <a:off x="9399882" y="2421900"/>
            <a:ext cx="569875" cy="405798"/>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E45FA44-5807-499C-A401-2F3A2E370D42}"/>
              </a:ext>
            </a:extLst>
          </p:cNvPr>
          <p:cNvCxnSpPr>
            <a:cxnSpLocks/>
            <a:stCxn id="48" idx="6"/>
            <a:endCxn id="61" idx="2"/>
          </p:cNvCxnSpPr>
          <p:nvPr/>
        </p:nvCxnSpPr>
        <p:spPr>
          <a:xfrm flipV="1">
            <a:off x="9662347" y="3451170"/>
            <a:ext cx="643764" cy="1129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22AF1A-FC4D-43A4-BFC3-8ADD3CC10401}"/>
              </a:ext>
            </a:extLst>
          </p:cNvPr>
          <p:cNvCxnSpPr>
            <a:cxnSpLocks/>
            <a:stCxn id="48" idx="5"/>
            <a:endCxn id="62" idx="1"/>
          </p:cNvCxnSpPr>
          <p:nvPr/>
        </p:nvCxnSpPr>
        <p:spPr>
          <a:xfrm>
            <a:off x="9399882" y="4097235"/>
            <a:ext cx="569415" cy="42896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D8A67C-F7D1-43AA-A214-79BA4EF0305A}"/>
              </a:ext>
            </a:extLst>
          </p:cNvPr>
          <p:cNvCxnSpPr>
            <a:cxnSpLocks/>
            <a:stCxn id="48" idx="4"/>
            <a:endCxn id="63" idx="0"/>
          </p:cNvCxnSpPr>
          <p:nvPr/>
        </p:nvCxnSpPr>
        <p:spPr>
          <a:xfrm>
            <a:off x="8766235" y="4360165"/>
            <a:ext cx="0" cy="62303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D44491-1711-43BA-9061-546782A1DF60}"/>
              </a:ext>
            </a:extLst>
          </p:cNvPr>
          <p:cNvCxnSpPr>
            <a:cxnSpLocks/>
            <a:stCxn id="64" idx="3"/>
            <a:endCxn id="89" idx="7"/>
          </p:cNvCxnSpPr>
          <p:nvPr/>
        </p:nvCxnSpPr>
        <p:spPr>
          <a:xfrm flipH="1">
            <a:off x="6352317" y="4677268"/>
            <a:ext cx="253790" cy="27437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14A3DE-6D3A-4876-934A-5C5E4C1A90ED}"/>
              </a:ext>
            </a:extLst>
          </p:cNvPr>
          <p:cNvCxnSpPr>
            <a:cxnSpLocks/>
            <a:stCxn id="50" idx="6"/>
            <a:endCxn id="46" idx="2"/>
          </p:cNvCxnSpPr>
          <p:nvPr/>
        </p:nvCxnSpPr>
        <p:spPr>
          <a:xfrm>
            <a:off x="3975229" y="3456493"/>
            <a:ext cx="772351" cy="424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D024817-5D19-4809-953B-318E237E529B}"/>
              </a:ext>
            </a:extLst>
          </p:cNvPr>
          <p:cNvCxnSpPr>
            <a:cxnSpLocks/>
            <a:stCxn id="46" idx="0"/>
            <a:endCxn id="47" idx="4"/>
          </p:cNvCxnSpPr>
          <p:nvPr/>
        </p:nvCxnSpPr>
        <p:spPr>
          <a:xfrm flipV="1">
            <a:off x="5808284" y="2182099"/>
            <a:ext cx="0" cy="2201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AB39F77-9CD4-4A60-8F07-077469016CF8}"/>
              </a:ext>
            </a:extLst>
          </p:cNvPr>
          <p:cNvSpPr/>
          <p:nvPr/>
        </p:nvSpPr>
        <p:spPr>
          <a:xfrm>
            <a:off x="9916193" y="210970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1" name="Oval 60">
            <a:extLst>
              <a:ext uri="{FF2B5EF4-FFF2-40B4-BE49-F238E27FC236}">
                <a16:creationId xmlns:a16="http://schemas.microsoft.com/office/drawing/2014/main" id="{4728AD95-E199-4684-905A-93CC84938ECE}"/>
              </a:ext>
            </a:extLst>
          </p:cNvPr>
          <p:cNvSpPr/>
          <p:nvPr/>
        </p:nvSpPr>
        <p:spPr>
          <a:xfrm>
            <a:off x="10306111" y="3268290"/>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2" name="Oval 61">
            <a:extLst>
              <a:ext uri="{FF2B5EF4-FFF2-40B4-BE49-F238E27FC236}">
                <a16:creationId xmlns:a16="http://schemas.microsoft.com/office/drawing/2014/main" id="{9A8D2E05-F97D-43AB-8802-2A2A6463C8CB}"/>
              </a:ext>
            </a:extLst>
          </p:cNvPr>
          <p:cNvSpPr/>
          <p:nvPr/>
        </p:nvSpPr>
        <p:spPr>
          <a:xfrm>
            <a:off x="9915733" y="4472638"/>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3" name="Oval 62">
            <a:extLst>
              <a:ext uri="{FF2B5EF4-FFF2-40B4-BE49-F238E27FC236}">
                <a16:creationId xmlns:a16="http://schemas.microsoft.com/office/drawing/2014/main" id="{62AA5764-7A30-4F2E-A5D6-EFE63B06349C}"/>
              </a:ext>
            </a:extLst>
          </p:cNvPr>
          <p:cNvSpPr/>
          <p:nvPr/>
        </p:nvSpPr>
        <p:spPr>
          <a:xfrm>
            <a:off x="8558931" y="4983201"/>
            <a:ext cx="414608" cy="41148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4" name="Oval 63">
            <a:extLst>
              <a:ext uri="{FF2B5EF4-FFF2-40B4-BE49-F238E27FC236}">
                <a16:creationId xmlns:a16="http://schemas.microsoft.com/office/drawing/2014/main" id="{59027B07-2DC7-4B22-9220-1A103B78CB21}"/>
              </a:ext>
            </a:extLst>
          </p:cNvPr>
          <p:cNvSpPr/>
          <p:nvPr/>
        </p:nvSpPr>
        <p:spPr>
          <a:xfrm>
            <a:off x="6552543" y="436507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5" name="Oval 64">
            <a:extLst>
              <a:ext uri="{FF2B5EF4-FFF2-40B4-BE49-F238E27FC236}">
                <a16:creationId xmlns:a16="http://schemas.microsoft.com/office/drawing/2014/main" id="{483B339D-AB7C-47B1-84E6-E0790ED197D7}"/>
              </a:ext>
            </a:extLst>
          </p:cNvPr>
          <p:cNvSpPr/>
          <p:nvPr/>
        </p:nvSpPr>
        <p:spPr>
          <a:xfrm>
            <a:off x="8583355" y="165071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6" name="Straight Connector 65">
            <a:extLst>
              <a:ext uri="{FF2B5EF4-FFF2-40B4-BE49-F238E27FC236}">
                <a16:creationId xmlns:a16="http://schemas.microsoft.com/office/drawing/2014/main" id="{C96F13D9-2A48-46A5-978E-A6AAA8EEC2B2}"/>
              </a:ext>
            </a:extLst>
          </p:cNvPr>
          <p:cNvCxnSpPr>
            <a:cxnSpLocks/>
            <a:stCxn id="47" idx="3"/>
            <a:endCxn id="71" idx="7"/>
          </p:cNvCxnSpPr>
          <p:nvPr/>
        </p:nvCxnSpPr>
        <p:spPr>
          <a:xfrm flipH="1">
            <a:off x="5014388" y="2003589"/>
            <a:ext cx="363921" cy="28628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07AB361-282B-4075-AC3F-87E5A97F116E}"/>
              </a:ext>
            </a:extLst>
          </p:cNvPr>
          <p:cNvCxnSpPr>
            <a:cxnSpLocks/>
          </p:cNvCxnSpPr>
          <p:nvPr/>
        </p:nvCxnSpPr>
        <p:spPr>
          <a:xfrm>
            <a:off x="4686083" y="1458762"/>
            <a:ext cx="505907" cy="15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3093333-33D4-4F50-8A50-B81DC781AD5C}"/>
              </a:ext>
            </a:extLst>
          </p:cNvPr>
          <p:cNvCxnSpPr>
            <a:cxnSpLocks/>
            <a:stCxn id="70" idx="1"/>
            <a:endCxn id="47" idx="5"/>
          </p:cNvCxnSpPr>
          <p:nvPr/>
        </p:nvCxnSpPr>
        <p:spPr>
          <a:xfrm flipH="1" flipV="1">
            <a:off x="6238259" y="2003589"/>
            <a:ext cx="367848" cy="2780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CED3D0C-5D2F-4E7D-AF62-5DF5F98BD077}"/>
              </a:ext>
            </a:extLst>
          </p:cNvPr>
          <p:cNvSpPr/>
          <p:nvPr/>
        </p:nvSpPr>
        <p:spPr>
          <a:xfrm>
            <a:off x="4332511" y="127184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DCFFF9FB-488B-4216-8863-7EB563F51167}"/>
              </a:ext>
            </a:extLst>
          </p:cNvPr>
          <p:cNvSpPr/>
          <p:nvPr/>
        </p:nvSpPr>
        <p:spPr>
          <a:xfrm>
            <a:off x="6552543" y="222803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1" name="Oval 70">
            <a:extLst>
              <a:ext uri="{FF2B5EF4-FFF2-40B4-BE49-F238E27FC236}">
                <a16:creationId xmlns:a16="http://schemas.microsoft.com/office/drawing/2014/main" id="{BB43C22C-9009-4706-8D61-7095F77305A7}"/>
              </a:ext>
            </a:extLst>
          </p:cNvPr>
          <p:cNvSpPr/>
          <p:nvPr/>
        </p:nvSpPr>
        <p:spPr>
          <a:xfrm>
            <a:off x="4702192" y="2236308"/>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6EFA43DA-3AA8-49C2-A278-5E3AA9434103}"/>
              </a:ext>
            </a:extLst>
          </p:cNvPr>
          <p:cNvSpPr/>
          <p:nvPr/>
        </p:nvSpPr>
        <p:spPr>
          <a:xfrm>
            <a:off x="867829" y="3274301"/>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3" name="Straight Connector 72">
            <a:extLst>
              <a:ext uri="{FF2B5EF4-FFF2-40B4-BE49-F238E27FC236}">
                <a16:creationId xmlns:a16="http://schemas.microsoft.com/office/drawing/2014/main" id="{7BC61334-E9E6-4FC3-9AB3-7967080D0FCF}"/>
              </a:ext>
            </a:extLst>
          </p:cNvPr>
          <p:cNvCxnSpPr>
            <a:cxnSpLocks/>
            <a:stCxn id="50" idx="0"/>
            <a:endCxn id="79" idx="4"/>
          </p:cNvCxnSpPr>
          <p:nvPr/>
        </p:nvCxnSpPr>
        <p:spPr>
          <a:xfrm flipV="1">
            <a:off x="2928241" y="1999804"/>
            <a:ext cx="0" cy="40947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28CFFE9-DD97-4F59-8789-B12E19534BC9}"/>
              </a:ext>
            </a:extLst>
          </p:cNvPr>
          <p:cNvCxnSpPr>
            <a:cxnSpLocks/>
            <a:stCxn id="50" idx="1"/>
            <a:endCxn id="78" idx="5"/>
          </p:cNvCxnSpPr>
          <p:nvPr/>
        </p:nvCxnSpPr>
        <p:spPr>
          <a:xfrm flipH="1" flipV="1">
            <a:off x="1797717" y="2326819"/>
            <a:ext cx="390192" cy="38918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01BD6FB-3C32-477A-B571-19E652DFC989}"/>
              </a:ext>
            </a:extLst>
          </p:cNvPr>
          <p:cNvCxnSpPr>
            <a:cxnSpLocks/>
            <a:stCxn id="50" idx="2"/>
            <a:endCxn id="72" idx="6"/>
          </p:cNvCxnSpPr>
          <p:nvPr/>
        </p:nvCxnSpPr>
        <p:spPr>
          <a:xfrm flipH="1">
            <a:off x="1233589" y="3456493"/>
            <a:ext cx="647664" cy="688"/>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C32DF66-8521-47B1-B570-A77CFD81E6BB}"/>
              </a:ext>
            </a:extLst>
          </p:cNvPr>
          <p:cNvCxnSpPr>
            <a:cxnSpLocks/>
            <a:stCxn id="50" idx="3"/>
            <a:endCxn id="80" idx="7"/>
          </p:cNvCxnSpPr>
          <p:nvPr/>
        </p:nvCxnSpPr>
        <p:spPr>
          <a:xfrm flipH="1">
            <a:off x="1590468" y="4196985"/>
            <a:ext cx="597441" cy="4869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591DCC3-19B0-4C92-8693-2BD3792F186B}"/>
              </a:ext>
            </a:extLst>
          </p:cNvPr>
          <p:cNvCxnSpPr>
            <a:cxnSpLocks/>
            <a:stCxn id="81" idx="0"/>
            <a:endCxn id="50" idx="4"/>
          </p:cNvCxnSpPr>
          <p:nvPr/>
        </p:nvCxnSpPr>
        <p:spPr>
          <a:xfrm flipV="1">
            <a:off x="2928241" y="4503707"/>
            <a:ext cx="0" cy="5564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DB0D6CE4-C435-4124-90DF-406167B2F8C6}"/>
              </a:ext>
            </a:extLst>
          </p:cNvPr>
          <p:cNvSpPr/>
          <p:nvPr/>
        </p:nvSpPr>
        <p:spPr>
          <a:xfrm>
            <a:off x="1485521" y="2014623"/>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9" name="Oval 78">
            <a:extLst>
              <a:ext uri="{FF2B5EF4-FFF2-40B4-BE49-F238E27FC236}">
                <a16:creationId xmlns:a16="http://schemas.microsoft.com/office/drawing/2014/main" id="{F2CC4319-F5CD-404E-8B6E-69D2DAFC0716}"/>
              </a:ext>
            </a:extLst>
          </p:cNvPr>
          <p:cNvSpPr/>
          <p:nvPr/>
        </p:nvSpPr>
        <p:spPr>
          <a:xfrm>
            <a:off x="2745361" y="163404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80" name="Oval 79">
            <a:extLst>
              <a:ext uri="{FF2B5EF4-FFF2-40B4-BE49-F238E27FC236}">
                <a16:creationId xmlns:a16="http://schemas.microsoft.com/office/drawing/2014/main" id="{3C00D91F-036F-4FFD-9528-CB578AC76262}"/>
              </a:ext>
            </a:extLst>
          </p:cNvPr>
          <p:cNvSpPr/>
          <p:nvPr/>
        </p:nvSpPr>
        <p:spPr>
          <a:xfrm>
            <a:off x="1278272" y="4630363"/>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Oval 80">
            <a:extLst>
              <a:ext uri="{FF2B5EF4-FFF2-40B4-BE49-F238E27FC236}">
                <a16:creationId xmlns:a16="http://schemas.microsoft.com/office/drawing/2014/main" id="{A47E4E7F-1758-4A47-93E5-CE92C9354CF2}"/>
              </a:ext>
            </a:extLst>
          </p:cNvPr>
          <p:cNvSpPr/>
          <p:nvPr/>
        </p:nvSpPr>
        <p:spPr>
          <a:xfrm>
            <a:off x="2745361" y="506011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Text Box 58">
            <a:extLst>
              <a:ext uri="{FF2B5EF4-FFF2-40B4-BE49-F238E27FC236}">
                <a16:creationId xmlns:a16="http://schemas.microsoft.com/office/drawing/2014/main" id="{BD5069C3-E3EF-42CD-AAAB-DEA7523CAE2D}"/>
              </a:ext>
            </a:extLst>
          </p:cNvPr>
          <p:cNvSpPr txBox="1">
            <a:spLocks noChangeArrowheads="1"/>
          </p:cNvSpPr>
          <p:nvPr/>
        </p:nvSpPr>
        <p:spPr bwMode="auto">
          <a:xfrm>
            <a:off x="225631" y="1669097"/>
            <a:ext cx="1375697" cy="430887"/>
          </a:xfrm>
          <a:prstGeom prst="rect">
            <a:avLst/>
          </a:prstGeom>
          <a:noFill/>
          <a:ln w="9525">
            <a:noFill/>
            <a:miter lim="800000"/>
            <a:headEnd/>
            <a:tailEnd/>
          </a:ln>
        </p:spPr>
        <p:txBody>
          <a:bodyPr wrap="non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 MODEL </a:t>
            </a:r>
          </a:p>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INTERPRETATION</a:t>
            </a:r>
          </a:p>
        </p:txBody>
      </p:sp>
      <p:sp>
        <p:nvSpPr>
          <p:cNvPr id="83" name="Text Box 58">
            <a:extLst>
              <a:ext uri="{FF2B5EF4-FFF2-40B4-BE49-F238E27FC236}">
                <a16:creationId xmlns:a16="http://schemas.microsoft.com/office/drawing/2014/main" id="{8C4BD1AC-5860-4908-ACC0-F2C54052B057}"/>
              </a:ext>
            </a:extLst>
          </p:cNvPr>
          <p:cNvSpPr txBox="1">
            <a:spLocks noChangeArrowheads="1"/>
          </p:cNvSpPr>
          <p:nvPr/>
        </p:nvSpPr>
        <p:spPr bwMode="auto">
          <a:xfrm>
            <a:off x="284942" y="3713013"/>
            <a:ext cx="1316386" cy="430887"/>
          </a:xfrm>
          <a:prstGeom prst="rect">
            <a:avLst/>
          </a:prstGeom>
          <a:noFill/>
          <a:ln w="9525">
            <a:noFill/>
            <a:miter lim="800000"/>
            <a:headEnd/>
            <a:tailEnd/>
          </a:ln>
        </p:spPr>
        <p:txBody>
          <a:bodyPr wrap="non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USE CASE</a:t>
            </a:r>
          </a:p>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FORUMULATION</a:t>
            </a:r>
          </a:p>
        </p:txBody>
      </p:sp>
      <p:sp>
        <p:nvSpPr>
          <p:cNvPr id="84" name="Text Box 58">
            <a:extLst>
              <a:ext uri="{FF2B5EF4-FFF2-40B4-BE49-F238E27FC236}">
                <a16:creationId xmlns:a16="http://schemas.microsoft.com/office/drawing/2014/main" id="{9EF830CD-2723-4BC3-A626-F33BF9F3B82F}"/>
              </a:ext>
            </a:extLst>
          </p:cNvPr>
          <p:cNvSpPr txBox="1">
            <a:spLocks noChangeArrowheads="1"/>
          </p:cNvSpPr>
          <p:nvPr/>
        </p:nvSpPr>
        <p:spPr bwMode="auto">
          <a:xfrm>
            <a:off x="2549745" y="5533581"/>
            <a:ext cx="854721" cy="261610"/>
          </a:xfrm>
          <a:prstGeom prst="rect">
            <a:avLst/>
          </a:prstGeom>
          <a:noFill/>
          <a:ln w="9525">
            <a:noFill/>
            <a:miter lim="800000"/>
            <a:headEnd/>
            <a:tailEnd/>
          </a:ln>
        </p:spPr>
        <p:txBody>
          <a:bodyPr wrap="non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ANALYSIS</a:t>
            </a:r>
          </a:p>
        </p:txBody>
      </p:sp>
      <p:sp>
        <p:nvSpPr>
          <p:cNvPr id="85" name="Text Box 58">
            <a:extLst>
              <a:ext uri="{FF2B5EF4-FFF2-40B4-BE49-F238E27FC236}">
                <a16:creationId xmlns:a16="http://schemas.microsoft.com/office/drawing/2014/main" id="{BF1AA25D-5D6D-4E9D-A118-8D8FA411FB3B}"/>
              </a:ext>
            </a:extLst>
          </p:cNvPr>
          <p:cNvSpPr txBox="1">
            <a:spLocks noChangeArrowheads="1"/>
          </p:cNvSpPr>
          <p:nvPr/>
        </p:nvSpPr>
        <p:spPr bwMode="auto">
          <a:xfrm>
            <a:off x="352483" y="5066609"/>
            <a:ext cx="1433115" cy="430887"/>
          </a:xfrm>
          <a:prstGeom prst="rect">
            <a:avLst/>
          </a:prstGeom>
          <a:noFill/>
          <a:ln w="9525">
            <a:noFill/>
            <a:miter lim="800000"/>
            <a:headEnd/>
            <a:tailEnd/>
          </a:ln>
        </p:spPr>
        <p:txBody>
          <a:bodyPr wrap="squar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METRICS / KPI DEFINITION</a:t>
            </a:r>
          </a:p>
        </p:txBody>
      </p:sp>
      <p:sp>
        <p:nvSpPr>
          <p:cNvPr id="86" name="TextBox 85">
            <a:extLst>
              <a:ext uri="{FF2B5EF4-FFF2-40B4-BE49-F238E27FC236}">
                <a16:creationId xmlns:a16="http://schemas.microsoft.com/office/drawing/2014/main" id="{EE26E66E-5AB0-4648-989B-E5611D86E589}"/>
              </a:ext>
            </a:extLst>
          </p:cNvPr>
          <p:cNvSpPr txBox="1"/>
          <p:nvPr/>
        </p:nvSpPr>
        <p:spPr>
          <a:xfrm>
            <a:off x="2109194" y="3262107"/>
            <a:ext cx="1647112" cy="400110"/>
          </a:xfrm>
          <a:prstGeom prst="rect">
            <a:avLst/>
          </a:prstGeom>
          <a:noFill/>
        </p:spPr>
        <p:txBody>
          <a:bodyPr wrap="square" rtlCol="0">
            <a:spAutoFit/>
          </a:bodyPr>
          <a:lstStyle/>
          <a:p>
            <a:pPr algn="ctr"/>
            <a:r>
              <a:rPr lang="en-IN" sz="2000" b="1" dirty="0">
                <a:solidFill>
                  <a:srgbClr val="00B0F0"/>
                </a:solidFill>
                <a:latin typeface="Segoe UI" panose="020B0502040204020203" pitchFamily="34" charset="0"/>
                <a:ea typeface="Segoe UI" panose="020B0502040204020203" pitchFamily="34" charset="0"/>
                <a:cs typeface="Segoe UI" panose="020B0502040204020203" pitchFamily="34" charset="0"/>
              </a:rPr>
              <a:t>BUSINESS</a:t>
            </a:r>
          </a:p>
        </p:txBody>
      </p:sp>
      <p:sp>
        <p:nvSpPr>
          <p:cNvPr id="87" name="TextBox 86">
            <a:extLst>
              <a:ext uri="{FF2B5EF4-FFF2-40B4-BE49-F238E27FC236}">
                <a16:creationId xmlns:a16="http://schemas.microsoft.com/office/drawing/2014/main" id="{86BEAC32-1A77-4DA0-A1AD-5116F8950532}"/>
              </a:ext>
            </a:extLst>
          </p:cNvPr>
          <p:cNvSpPr txBox="1"/>
          <p:nvPr/>
        </p:nvSpPr>
        <p:spPr>
          <a:xfrm>
            <a:off x="4736608" y="3153203"/>
            <a:ext cx="2143352" cy="707886"/>
          </a:xfrm>
          <a:prstGeom prst="rect">
            <a:avLst/>
          </a:prstGeom>
          <a:noFill/>
        </p:spPr>
        <p:txBody>
          <a:bodyPr wrap="square" rtlCol="0">
            <a:spAutoFit/>
          </a:bodyPr>
          <a:lstStyle/>
          <a:p>
            <a:pPr algn="ctr"/>
            <a:r>
              <a:rPr lang="en-IN" sz="2000" b="1" dirty="0">
                <a:latin typeface="Segoe UI" panose="020B0502040204020203" pitchFamily="34" charset="0"/>
                <a:ea typeface="Segoe UI" panose="020B0502040204020203" pitchFamily="34" charset="0"/>
                <a:cs typeface="Segoe UI" panose="020B0502040204020203" pitchFamily="34" charset="0"/>
              </a:rPr>
              <a:t>ACTIONABLE</a:t>
            </a:r>
          </a:p>
          <a:p>
            <a:pPr algn="ctr"/>
            <a:r>
              <a:rPr lang="en-IN" sz="2000" b="1" dirty="0">
                <a:latin typeface="Segoe UI" panose="020B0502040204020203" pitchFamily="34" charset="0"/>
                <a:ea typeface="Segoe UI" panose="020B0502040204020203" pitchFamily="34" charset="0"/>
                <a:cs typeface="Segoe UI" panose="020B0502040204020203" pitchFamily="34" charset="0"/>
              </a:rPr>
              <a:t>INSIGHTS</a:t>
            </a:r>
          </a:p>
        </p:txBody>
      </p:sp>
      <p:sp>
        <p:nvSpPr>
          <p:cNvPr id="88" name="Text Box 91">
            <a:extLst>
              <a:ext uri="{FF2B5EF4-FFF2-40B4-BE49-F238E27FC236}">
                <a16:creationId xmlns:a16="http://schemas.microsoft.com/office/drawing/2014/main" id="{91C29154-F402-49A9-9D9D-509DBF7CBD87}"/>
              </a:ext>
            </a:extLst>
          </p:cNvPr>
          <p:cNvSpPr txBox="1">
            <a:spLocks noChangeArrowheads="1"/>
          </p:cNvSpPr>
          <p:nvPr/>
        </p:nvSpPr>
        <p:spPr bwMode="auto">
          <a:xfrm>
            <a:off x="6880713" y="878122"/>
            <a:ext cx="1624733" cy="430887"/>
          </a:xfrm>
          <a:prstGeom prst="rect">
            <a:avLst/>
          </a:prstGeom>
          <a:noFill/>
          <a:ln w="9525">
            <a:noFill/>
            <a:miter lim="800000"/>
            <a:headEnd/>
            <a:tailEnd/>
          </a:ln>
        </p:spPr>
        <p:txBody>
          <a:bodyPr wrap="squar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HARMONIZATION</a:t>
            </a:r>
          </a:p>
        </p:txBody>
      </p:sp>
      <p:sp>
        <p:nvSpPr>
          <p:cNvPr id="89" name="Oval 88">
            <a:extLst>
              <a:ext uri="{FF2B5EF4-FFF2-40B4-BE49-F238E27FC236}">
                <a16:creationId xmlns:a16="http://schemas.microsoft.com/office/drawing/2014/main" id="{694FCBA8-AB78-446F-8D52-4F83D5238050}"/>
              </a:ext>
            </a:extLst>
          </p:cNvPr>
          <p:cNvSpPr/>
          <p:nvPr/>
        </p:nvSpPr>
        <p:spPr>
          <a:xfrm>
            <a:off x="5025485" y="4723994"/>
            <a:ext cx="1554480" cy="15544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B0F0"/>
              </a:solidFill>
              <a:cs typeface="Arial" panose="020B0604020202020204" pitchFamily="34" charset="0"/>
            </a:endParaRPr>
          </a:p>
        </p:txBody>
      </p:sp>
      <p:sp>
        <p:nvSpPr>
          <p:cNvPr id="90" name="TextBox 89">
            <a:extLst>
              <a:ext uri="{FF2B5EF4-FFF2-40B4-BE49-F238E27FC236}">
                <a16:creationId xmlns:a16="http://schemas.microsoft.com/office/drawing/2014/main" id="{2F4D655E-D0FB-4EFF-9AFF-512CBEDA9681}"/>
              </a:ext>
            </a:extLst>
          </p:cNvPr>
          <p:cNvSpPr txBox="1"/>
          <p:nvPr/>
        </p:nvSpPr>
        <p:spPr>
          <a:xfrm>
            <a:off x="4943955" y="5299410"/>
            <a:ext cx="1698000" cy="400110"/>
          </a:xfrm>
          <a:prstGeom prst="rect">
            <a:avLst/>
          </a:prstGeom>
          <a:noFill/>
        </p:spPr>
        <p:txBody>
          <a:bodyPr wrap="square" rtlCol="0">
            <a:spAutoFit/>
          </a:bodyPr>
          <a:lstStyle/>
          <a:p>
            <a:pPr algn="ctr"/>
            <a:r>
              <a:rPr lang="en-IN" sz="2000" b="1" dirty="0">
                <a:solidFill>
                  <a:schemeClr val="accent1"/>
                </a:solidFill>
              </a:rPr>
              <a:t>TECHNOLOGY</a:t>
            </a:r>
          </a:p>
        </p:txBody>
      </p:sp>
      <p:cxnSp>
        <p:nvCxnSpPr>
          <p:cNvPr id="91" name="Straight Connector 90">
            <a:extLst>
              <a:ext uri="{FF2B5EF4-FFF2-40B4-BE49-F238E27FC236}">
                <a16:creationId xmlns:a16="http://schemas.microsoft.com/office/drawing/2014/main" id="{5F5FEA7F-AB39-4EF2-BBB7-9A5BAEC9B84B}"/>
              </a:ext>
            </a:extLst>
          </p:cNvPr>
          <p:cNvCxnSpPr>
            <a:cxnSpLocks/>
            <a:stCxn id="89" idx="0"/>
            <a:endCxn id="46" idx="4"/>
          </p:cNvCxnSpPr>
          <p:nvPr/>
        </p:nvCxnSpPr>
        <p:spPr>
          <a:xfrm flipV="1">
            <a:off x="5802725" y="4519218"/>
            <a:ext cx="5559" cy="20477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56BFDF0-AAC3-4778-9D20-6C95755CCB5C}"/>
              </a:ext>
            </a:extLst>
          </p:cNvPr>
          <p:cNvCxnSpPr>
            <a:cxnSpLocks/>
            <a:stCxn id="93" idx="1"/>
            <a:endCxn id="89" idx="5"/>
          </p:cNvCxnSpPr>
          <p:nvPr/>
        </p:nvCxnSpPr>
        <p:spPr>
          <a:xfrm flipH="1" flipV="1">
            <a:off x="6352317" y="6050826"/>
            <a:ext cx="255316" cy="28121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6160AF13-FE8F-4EC4-BC6B-FC9663FE8189}"/>
              </a:ext>
            </a:extLst>
          </p:cNvPr>
          <p:cNvSpPr/>
          <p:nvPr/>
        </p:nvSpPr>
        <p:spPr>
          <a:xfrm>
            <a:off x="6554069" y="627847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4" name="Straight Connector 93">
            <a:extLst>
              <a:ext uri="{FF2B5EF4-FFF2-40B4-BE49-F238E27FC236}">
                <a16:creationId xmlns:a16="http://schemas.microsoft.com/office/drawing/2014/main" id="{8369533B-0F4A-4270-BC1E-E47B00E16DF1}"/>
              </a:ext>
            </a:extLst>
          </p:cNvPr>
          <p:cNvCxnSpPr>
            <a:cxnSpLocks/>
            <a:stCxn id="95" idx="7"/>
            <a:endCxn id="89" idx="3"/>
          </p:cNvCxnSpPr>
          <p:nvPr/>
        </p:nvCxnSpPr>
        <p:spPr>
          <a:xfrm flipV="1">
            <a:off x="5014388" y="6050826"/>
            <a:ext cx="238745" cy="25370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8F80C294-1AE2-4AC4-8532-C89896DCAFF9}"/>
              </a:ext>
            </a:extLst>
          </p:cNvPr>
          <p:cNvSpPr/>
          <p:nvPr/>
        </p:nvSpPr>
        <p:spPr>
          <a:xfrm>
            <a:off x="4702192" y="6250971"/>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6" name="Straight Connector 95">
            <a:extLst>
              <a:ext uri="{FF2B5EF4-FFF2-40B4-BE49-F238E27FC236}">
                <a16:creationId xmlns:a16="http://schemas.microsoft.com/office/drawing/2014/main" id="{96AB97E4-96A7-4174-9B2B-CC2A1688F4D9}"/>
              </a:ext>
            </a:extLst>
          </p:cNvPr>
          <p:cNvCxnSpPr>
            <a:cxnSpLocks/>
            <a:stCxn id="97" idx="5"/>
            <a:endCxn id="89" idx="1"/>
          </p:cNvCxnSpPr>
          <p:nvPr/>
        </p:nvCxnSpPr>
        <p:spPr>
          <a:xfrm>
            <a:off x="5020556" y="4679532"/>
            <a:ext cx="232577" cy="27211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414C90A-AC27-46AA-BCC6-D7A40C12CF7E}"/>
              </a:ext>
            </a:extLst>
          </p:cNvPr>
          <p:cNvSpPr/>
          <p:nvPr/>
        </p:nvSpPr>
        <p:spPr>
          <a:xfrm>
            <a:off x="4708360" y="4367336"/>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98" name="Text Box 58">
            <a:extLst>
              <a:ext uri="{FF2B5EF4-FFF2-40B4-BE49-F238E27FC236}">
                <a16:creationId xmlns:a16="http://schemas.microsoft.com/office/drawing/2014/main" id="{27A77C4A-DA3D-4628-9598-CB4F451C6784}"/>
              </a:ext>
            </a:extLst>
          </p:cNvPr>
          <p:cNvSpPr txBox="1">
            <a:spLocks noChangeArrowheads="1"/>
          </p:cNvSpPr>
          <p:nvPr/>
        </p:nvSpPr>
        <p:spPr bwMode="auto">
          <a:xfrm>
            <a:off x="4076796" y="4441719"/>
            <a:ext cx="659156"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CLOUD</a:t>
            </a:r>
          </a:p>
        </p:txBody>
      </p:sp>
      <p:sp>
        <p:nvSpPr>
          <p:cNvPr id="99" name="Text Box 58">
            <a:extLst>
              <a:ext uri="{FF2B5EF4-FFF2-40B4-BE49-F238E27FC236}">
                <a16:creationId xmlns:a16="http://schemas.microsoft.com/office/drawing/2014/main" id="{7930D76B-D305-4621-83A6-C55581822801}"/>
              </a:ext>
            </a:extLst>
          </p:cNvPr>
          <p:cNvSpPr txBox="1">
            <a:spLocks noChangeArrowheads="1"/>
          </p:cNvSpPr>
          <p:nvPr/>
        </p:nvSpPr>
        <p:spPr bwMode="auto">
          <a:xfrm>
            <a:off x="6938507" y="4401507"/>
            <a:ext cx="724878"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SEARCH</a:t>
            </a:r>
          </a:p>
        </p:txBody>
      </p:sp>
      <p:sp>
        <p:nvSpPr>
          <p:cNvPr id="100" name="Text Box 58">
            <a:extLst>
              <a:ext uri="{FF2B5EF4-FFF2-40B4-BE49-F238E27FC236}">
                <a16:creationId xmlns:a16="http://schemas.microsoft.com/office/drawing/2014/main" id="{C8DC90B8-C62D-4A12-9148-B258FEA5CBAC}"/>
              </a:ext>
            </a:extLst>
          </p:cNvPr>
          <p:cNvSpPr txBox="1">
            <a:spLocks noChangeArrowheads="1"/>
          </p:cNvSpPr>
          <p:nvPr/>
        </p:nvSpPr>
        <p:spPr bwMode="auto">
          <a:xfrm>
            <a:off x="3823346" y="6296300"/>
            <a:ext cx="862737"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COMPUTE</a:t>
            </a:r>
          </a:p>
        </p:txBody>
      </p:sp>
      <p:sp>
        <p:nvSpPr>
          <p:cNvPr id="101" name="Text Box 58">
            <a:extLst>
              <a:ext uri="{FF2B5EF4-FFF2-40B4-BE49-F238E27FC236}">
                <a16:creationId xmlns:a16="http://schemas.microsoft.com/office/drawing/2014/main" id="{8B138643-F307-4031-83F5-F0E7863563AB}"/>
              </a:ext>
            </a:extLst>
          </p:cNvPr>
          <p:cNvSpPr txBox="1">
            <a:spLocks noChangeArrowheads="1"/>
          </p:cNvSpPr>
          <p:nvPr/>
        </p:nvSpPr>
        <p:spPr bwMode="auto">
          <a:xfrm>
            <a:off x="6835893" y="6382624"/>
            <a:ext cx="3275256"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RELATIONAL / NON-RELATIONAL DATABASES</a:t>
            </a:r>
          </a:p>
        </p:txBody>
      </p:sp>
      <p:cxnSp>
        <p:nvCxnSpPr>
          <p:cNvPr id="102" name="Straight Connector 101">
            <a:extLst>
              <a:ext uri="{FF2B5EF4-FFF2-40B4-BE49-F238E27FC236}">
                <a16:creationId xmlns:a16="http://schemas.microsoft.com/office/drawing/2014/main" id="{BCE2553E-F4B8-4298-B1F2-056C277E0755}"/>
              </a:ext>
            </a:extLst>
          </p:cNvPr>
          <p:cNvCxnSpPr>
            <a:cxnSpLocks/>
            <a:stCxn id="103" idx="6"/>
            <a:endCxn id="89" idx="2"/>
          </p:cNvCxnSpPr>
          <p:nvPr/>
        </p:nvCxnSpPr>
        <p:spPr>
          <a:xfrm flipV="1">
            <a:off x="4603106" y="5501234"/>
            <a:ext cx="422379" cy="27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5D72EA1-C6A7-426B-9A6F-B2A4002234E2}"/>
              </a:ext>
            </a:extLst>
          </p:cNvPr>
          <p:cNvSpPr/>
          <p:nvPr/>
        </p:nvSpPr>
        <p:spPr>
          <a:xfrm>
            <a:off x="4237346" y="5321096"/>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05" name="Straight Connector 104">
            <a:extLst>
              <a:ext uri="{FF2B5EF4-FFF2-40B4-BE49-F238E27FC236}">
                <a16:creationId xmlns:a16="http://schemas.microsoft.com/office/drawing/2014/main" id="{A28191F6-CC82-4533-8042-F5C1671DAD4A}"/>
              </a:ext>
            </a:extLst>
          </p:cNvPr>
          <p:cNvCxnSpPr>
            <a:cxnSpLocks/>
            <a:stCxn id="106" idx="2"/>
            <a:endCxn id="89" idx="6"/>
          </p:cNvCxnSpPr>
          <p:nvPr/>
        </p:nvCxnSpPr>
        <p:spPr>
          <a:xfrm flipH="1" flipV="1">
            <a:off x="6579965" y="5501234"/>
            <a:ext cx="408098" cy="27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5745D4B9-393B-4543-BC18-E5E3D89F845B}"/>
              </a:ext>
            </a:extLst>
          </p:cNvPr>
          <p:cNvSpPr/>
          <p:nvPr/>
        </p:nvSpPr>
        <p:spPr>
          <a:xfrm>
            <a:off x="6988063" y="5321096"/>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07" name="Text Box 58">
            <a:extLst>
              <a:ext uri="{FF2B5EF4-FFF2-40B4-BE49-F238E27FC236}">
                <a16:creationId xmlns:a16="http://schemas.microsoft.com/office/drawing/2014/main" id="{A9514765-2C90-41A5-B9CB-BD509A35CF27}"/>
              </a:ext>
            </a:extLst>
          </p:cNvPr>
          <p:cNvSpPr txBox="1">
            <a:spLocks noChangeArrowheads="1"/>
          </p:cNvSpPr>
          <p:nvPr/>
        </p:nvSpPr>
        <p:spPr bwMode="auto">
          <a:xfrm>
            <a:off x="3622381" y="5309045"/>
            <a:ext cx="674480" cy="430887"/>
          </a:xfrm>
          <a:prstGeom prst="rect">
            <a:avLst/>
          </a:prstGeom>
          <a:noFill/>
          <a:ln w="9525">
            <a:noFill/>
            <a:miter lim="800000"/>
            <a:headEnd/>
            <a:tailEnd/>
          </a:ln>
        </p:spPr>
        <p:txBody>
          <a:bodyPr wrap="squar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DATA LAKES</a:t>
            </a:r>
          </a:p>
        </p:txBody>
      </p:sp>
      <p:sp>
        <p:nvSpPr>
          <p:cNvPr id="108" name="Text Box 58">
            <a:extLst>
              <a:ext uri="{FF2B5EF4-FFF2-40B4-BE49-F238E27FC236}">
                <a16:creationId xmlns:a16="http://schemas.microsoft.com/office/drawing/2014/main" id="{A5EFD1C8-BBCA-40FC-8809-C47B734B3286}"/>
              </a:ext>
            </a:extLst>
          </p:cNvPr>
          <p:cNvSpPr txBox="1">
            <a:spLocks noChangeArrowheads="1"/>
          </p:cNvSpPr>
          <p:nvPr/>
        </p:nvSpPr>
        <p:spPr bwMode="auto">
          <a:xfrm>
            <a:off x="6984378" y="5320605"/>
            <a:ext cx="1793112" cy="430887"/>
          </a:xfrm>
          <a:prstGeom prst="rect">
            <a:avLst/>
          </a:prstGeom>
          <a:noFill/>
          <a:ln w="9525">
            <a:noFill/>
            <a:miter lim="800000"/>
            <a:headEnd/>
            <a:tailEnd/>
          </a:ln>
        </p:spPr>
        <p:txBody>
          <a:bodyPr wrap="squar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OPEN SOURCE APPLICATIONS</a:t>
            </a:r>
          </a:p>
        </p:txBody>
      </p:sp>
      <p:cxnSp>
        <p:nvCxnSpPr>
          <p:cNvPr id="104" name="Straight Connector 103">
            <a:extLst>
              <a:ext uri="{FF2B5EF4-FFF2-40B4-BE49-F238E27FC236}">
                <a16:creationId xmlns:a16="http://schemas.microsoft.com/office/drawing/2014/main" id="{E07AB361-282B-4075-AC3F-87E5A97F116E}"/>
              </a:ext>
            </a:extLst>
          </p:cNvPr>
          <p:cNvCxnSpPr>
            <a:cxnSpLocks/>
            <a:stCxn id="113" idx="2"/>
          </p:cNvCxnSpPr>
          <p:nvPr/>
        </p:nvCxnSpPr>
        <p:spPr>
          <a:xfrm flipH="1">
            <a:off x="6427979" y="1456467"/>
            <a:ext cx="424840" cy="5175"/>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ECED3D0C-5D2F-4E7D-AF62-5DF5F98BD077}"/>
              </a:ext>
            </a:extLst>
          </p:cNvPr>
          <p:cNvSpPr/>
          <p:nvPr/>
        </p:nvSpPr>
        <p:spPr>
          <a:xfrm>
            <a:off x="5584440" y="34697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10" name="Straight Connector 109">
            <a:extLst>
              <a:ext uri="{FF2B5EF4-FFF2-40B4-BE49-F238E27FC236}">
                <a16:creationId xmlns:a16="http://schemas.microsoft.com/office/drawing/2014/main" id="{E07AB361-282B-4075-AC3F-87E5A97F116E}"/>
              </a:ext>
            </a:extLst>
          </p:cNvPr>
          <p:cNvCxnSpPr>
            <a:cxnSpLocks/>
          </p:cNvCxnSpPr>
          <p:nvPr/>
        </p:nvCxnSpPr>
        <p:spPr>
          <a:xfrm>
            <a:off x="5767320" y="722086"/>
            <a:ext cx="0" cy="22499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1" name="Text Box 91">
            <a:extLst>
              <a:ext uri="{FF2B5EF4-FFF2-40B4-BE49-F238E27FC236}">
                <a16:creationId xmlns:a16="http://schemas.microsoft.com/office/drawing/2014/main" id="{91C29154-F402-49A9-9D9D-509DBF7CBD87}"/>
              </a:ext>
            </a:extLst>
          </p:cNvPr>
          <p:cNvSpPr txBox="1">
            <a:spLocks noChangeArrowheads="1"/>
          </p:cNvSpPr>
          <p:nvPr/>
        </p:nvSpPr>
        <p:spPr bwMode="auto">
          <a:xfrm>
            <a:off x="5830540" y="361363"/>
            <a:ext cx="1285928" cy="430887"/>
          </a:xfrm>
          <a:prstGeom prst="rect">
            <a:avLst/>
          </a:prstGeom>
          <a:noFill/>
          <a:ln w="9525">
            <a:noFill/>
            <a:miter lim="800000"/>
            <a:headEnd/>
            <a:tailEnd/>
          </a:ln>
        </p:spPr>
        <p:txBody>
          <a:bodyPr wrap="non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ENGINEERING </a:t>
            </a:r>
          </a:p>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PIPELINES</a:t>
            </a:r>
          </a:p>
        </p:txBody>
      </p:sp>
      <p:sp>
        <p:nvSpPr>
          <p:cNvPr id="112" name="Text Box 91">
            <a:extLst>
              <a:ext uri="{FF2B5EF4-FFF2-40B4-BE49-F238E27FC236}">
                <a16:creationId xmlns:a16="http://schemas.microsoft.com/office/drawing/2014/main" id="{91C29154-F402-49A9-9D9D-509DBF7CBD87}"/>
              </a:ext>
            </a:extLst>
          </p:cNvPr>
          <p:cNvSpPr txBox="1">
            <a:spLocks noChangeArrowheads="1"/>
          </p:cNvSpPr>
          <p:nvPr/>
        </p:nvSpPr>
        <p:spPr bwMode="auto">
          <a:xfrm>
            <a:off x="3770174" y="881265"/>
            <a:ext cx="1124674" cy="430887"/>
          </a:xfrm>
          <a:prstGeom prst="rect">
            <a:avLst/>
          </a:prstGeom>
          <a:noFill/>
          <a:ln w="9525">
            <a:noFill/>
            <a:miter lim="800000"/>
            <a:headEnd/>
            <a:tailEnd/>
          </a:ln>
        </p:spPr>
        <p:txBody>
          <a:bodyPr wrap="squar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LINEAGE</a:t>
            </a:r>
          </a:p>
        </p:txBody>
      </p:sp>
      <p:sp>
        <p:nvSpPr>
          <p:cNvPr id="113" name="Oval 112">
            <a:extLst>
              <a:ext uri="{FF2B5EF4-FFF2-40B4-BE49-F238E27FC236}">
                <a16:creationId xmlns:a16="http://schemas.microsoft.com/office/drawing/2014/main" id="{ECED3D0C-5D2F-4E7D-AF62-5DF5F98BD077}"/>
              </a:ext>
            </a:extLst>
          </p:cNvPr>
          <p:cNvSpPr/>
          <p:nvPr/>
        </p:nvSpPr>
        <p:spPr>
          <a:xfrm>
            <a:off x="6852819" y="1273587"/>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1880D609-7EC9-450C-BB5B-E780E61E37EB}"/>
              </a:ext>
            </a:extLst>
          </p:cNvPr>
          <p:cNvSpPr>
            <a:spLocks noGrp="1"/>
          </p:cNvSpPr>
          <p:nvPr>
            <p:ph type="ftr" sz="quarter" idx="11"/>
          </p:nvPr>
        </p:nvSpPr>
        <p:spPr>
          <a:xfrm>
            <a:off x="4028768" y="6566614"/>
            <a:ext cx="4114800" cy="365125"/>
          </a:xfrm>
        </p:spPr>
        <p:txBody>
          <a:bodyPr/>
          <a:lstStyle/>
          <a:p>
            <a:r>
              <a:rPr lang="en-US" dirty="0"/>
              <a:t>© LatentView Analytics. Confidential</a:t>
            </a:r>
          </a:p>
        </p:txBody>
      </p:sp>
    </p:spTree>
    <p:extLst>
      <p:ext uri="{BB962C8B-B14F-4D97-AF65-F5344CB8AC3E}">
        <p14:creationId xmlns:p14="http://schemas.microsoft.com/office/powerpoint/2010/main" val="395088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8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0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09"/>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0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1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1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animBg="1"/>
      <p:bldP spid="47" grpId="0" animBg="1"/>
      <p:bldP spid="48" grpId="0" animBg="1"/>
      <p:bldP spid="49" grpId="0"/>
      <p:bldP spid="50" grpId="0" animBg="1"/>
      <p:bldP spid="60" grpId="0" animBg="1"/>
      <p:bldP spid="61" grpId="0" animBg="1"/>
      <p:bldP spid="62" grpId="0" animBg="1"/>
      <p:bldP spid="63" grpId="0" animBg="1"/>
      <p:bldP spid="64" grpId="0" animBg="1"/>
      <p:bldP spid="65" grpId="0" animBg="1"/>
      <p:bldP spid="69" grpId="0" animBg="1"/>
      <p:bldP spid="70" grpId="0" animBg="1"/>
      <p:bldP spid="71" grpId="0" animBg="1"/>
      <p:bldP spid="72" grpId="0" animBg="1"/>
      <p:bldP spid="78" grpId="0" animBg="1"/>
      <p:bldP spid="79" grpId="0" animBg="1"/>
      <p:bldP spid="80" grpId="0" animBg="1"/>
      <p:bldP spid="81" grpId="0" animBg="1"/>
      <p:bldP spid="82" grpId="0"/>
      <p:bldP spid="83" grpId="0"/>
      <p:bldP spid="84" grpId="0"/>
      <p:bldP spid="85" grpId="0"/>
      <p:bldP spid="86" grpId="0"/>
      <p:bldP spid="87" grpId="0"/>
      <p:bldP spid="88" grpId="0"/>
      <p:bldP spid="89" grpId="0" animBg="1"/>
      <p:bldP spid="90" grpId="0"/>
      <p:bldP spid="93" grpId="0" animBg="1"/>
      <p:bldP spid="95" grpId="0" animBg="1"/>
      <p:bldP spid="97" grpId="0" animBg="1"/>
      <p:bldP spid="98" grpId="0"/>
      <p:bldP spid="99" grpId="0"/>
      <p:bldP spid="100" grpId="0"/>
      <p:bldP spid="101" grpId="0"/>
      <p:bldP spid="103" grpId="0" animBg="1"/>
      <p:bldP spid="106" grpId="0" animBg="1"/>
      <p:bldP spid="107" grpId="0"/>
      <p:bldP spid="108" grpId="0"/>
      <p:bldP spid="109" grpId="0" animBg="1"/>
      <p:bldP spid="111" grpId="0"/>
      <p:bldP spid="112" grpId="0"/>
      <p:bldP spid="1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3D1A00C8-B9AB-4656-B500-36B41E6DA5EF}"/>
              </a:ext>
            </a:extLst>
          </p:cNvPr>
          <p:cNvSpPr/>
          <p:nvPr/>
        </p:nvSpPr>
        <p:spPr>
          <a:xfrm>
            <a:off x="275474" y="1219201"/>
            <a:ext cx="6718884"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70</a:t>
            </a:fld>
            <a:endParaRPr lang="en-US" dirty="0"/>
          </a:p>
        </p:txBody>
      </p:sp>
      <p:sp>
        <p:nvSpPr>
          <p:cNvPr id="13"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8" name="TextBox 7">
            <a:extLst>
              <a:ext uri="{FF2B5EF4-FFF2-40B4-BE49-F238E27FC236}">
                <a16:creationId xmlns:a16="http://schemas.microsoft.com/office/drawing/2014/main" id="{03C3E30E-43DF-47A0-B1A0-EB3AF83ADF25}"/>
              </a:ext>
            </a:extLst>
          </p:cNvPr>
          <p:cNvSpPr txBox="1"/>
          <p:nvPr/>
        </p:nvSpPr>
        <p:spPr>
          <a:xfrm>
            <a:off x="275474" y="642332"/>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pic>
        <p:nvPicPr>
          <p:cNvPr id="11" name="Picture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2017" y="1768774"/>
            <a:ext cx="4942641" cy="3076575"/>
          </a:xfrm>
          <a:prstGeom prst="rect">
            <a:avLst/>
          </a:prstGeom>
          <a:noFill/>
          <a:ln>
            <a:noFill/>
          </a:ln>
        </p:spPr>
      </p:pic>
      <p:sp>
        <p:nvSpPr>
          <p:cNvPr id="10" name="Rectangle 9"/>
          <p:cNvSpPr/>
          <p:nvPr/>
        </p:nvSpPr>
        <p:spPr>
          <a:xfrm>
            <a:off x="501015" y="1242311"/>
            <a:ext cx="6096000" cy="1724318"/>
          </a:xfrm>
          <a:prstGeom prst="rect">
            <a:avLst/>
          </a:prstGeom>
        </p:spPr>
        <p:txBody>
          <a:bodyPr>
            <a:spAutoFit/>
          </a:bodyPr>
          <a:lstStyle/>
          <a:p>
            <a:pPr>
              <a:lnSpc>
                <a:spcPct val="107000"/>
              </a:lnSpc>
            </a:pPr>
            <a:r>
              <a:rPr lang="en-IN" sz="2000" b="1" dirty="0">
                <a:ea typeface="Segoe UI" panose="020B0502040204020203" pitchFamily="34" charset="0"/>
                <a:cs typeface="Segoe UI" panose="020B0502040204020203" pitchFamily="34" charset="0"/>
              </a:rPr>
              <a:t>SMART INSIGHTS TOOL</a:t>
            </a:r>
            <a:endParaRPr lang="en-US" sz="2000" dirty="0">
              <a:ea typeface="Segoe UI" panose="020B0502040204020203" pitchFamily="34" charset="0"/>
              <a:cs typeface="Segoe UI" panose="020B0502040204020203" pitchFamily="34" charset="0"/>
            </a:endParaRPr>
          </a:p>
          <a:p>
            <a:pPr>
              <a:lnSpc>
                <a:spcPct val="107000"/>
              </a:lnSpc>
            </a:pPr>
            <a:r>
              <a:rPr lang="en-IN" sz="2000" dirty="0">
                <a:ea typeface="Segoe UI" panose="020B0502040204020203" pitchFamily="34" charset="0"/>
                <a:cs typeface="Segoe UI" panose="020B0502040204020203" pitchFamily="34" charset="0"/>
              </a:rPr>
              <a:t>Self-service analytics tool was built in 90 days’ time. The tool runs on the cloud and could scale to even process petabytes of data. Now the user of the tool could play around with it and get answers to their questions faster. </a:t>
            </a:r>
            <a:endParaRPr lang="en-US" sz="2000" dirty="0">
              <a:effectLst/>
              <a:ea typeface="Segoe UI" panose="020B0502040204020203" pitchFamily="34" charset="0"/>
              <a:cs typeface="Segoe UI" panose="020B0502040204020203" pitchFamily="34" charset="0"/>
            </a:endParaRPr>
          </a:p>
        </p:txBody>
      </p:sp>
      <p:sp>
        <p:nvSpPr>
          <p:cNvPr id="12" name="Rectangle 11"/>
          <p:cNvSpPr/>
          <p:nvPr/>
        </p:nvSpPr>
        <p:spPr>
          <a:xfrm>
            <a:off x="448226" y="2996104"/>
            <a:ext cx="6490079" cy="3003899"/>
          </a:xfrm>
          <a:prstGeom prst="rect">
            <a:avLst/>
          </a:prstGeom>
        </p:spPr>
        <p:txBody>
          <a:bodyPr wrap="square">
            <a:spAutoFit/>
          </a:bodyPr>
          <a:lstStyle/>
          <a:p>
            <a:pPr>
              <a:lnSpc>
                <a:spcPct val="107000"/>
              </a:lnSpc>
              <a:spcAft>
                <a:spcPts val="800"/>
              </a:spcAft>
            </a:pPr>
            <a:r>
              <a:rPr lang="en-IN" sz="2000" b="1" dirty="0">
                <a:ea typeface="Segoe UI" panose="020B0502040204020203" pitchFamily="34" charset="0"/>
                <a:cs typeface="Segoe UI" panose="020B0502040204020203" pitchFamily="34" charset="0"/>
              </a:rPr>
              <a:t>FEATURES OF THE SMART INSIGHTS TOOL </a:t>
            </a:r>
            <a:endParaRPr lang="en-US" sz="2000" dirty="0">
              <a:ea typeface="Segoe UI" panose="020B0502040204020203" pitchFamily="34" charset="0"/>
              <a:cs typeface="Segoe UI" panose="020B0502040204020203" pitchFamily="34" charset="0"/>
            </a:endParaRP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Provides a better understanding of Vehicle usage profiles &amp; correlation with Warranty claims.</a:t>
            </a: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Generates insight on Key areas of Product usage &amp; Weakness</a:t>
            </a: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Speeds up Warranty claim analysis, (compared to highly time consuming manual analysis)</a:t>
            </a: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On the fly analysis is now possible</a:t>
            </a:r>
          </a:p>
          <a:p>
            <a:pPr marL="800100" lvl="1" indent="-342900" algn="just">
              <a:lnSpc>
                <a:spcPct val="106000"/>
              </a:lnSpc>
              <a:spcAft>
                <a:spcPts val="800"/>
              </a:spcAft>
              <a:buFont typeface="+mj-lt"/>
              <a:buAutoNum type="arabicPeriod"/>
            </a:pPr>
            <a:r>
              <a:rPr lang="en-US" sz="1900" dirty="0">
                <a:ea typeface="Segoe UI" panose="020B0502040204020203" pitchFamily="34" charset="0"/>
                <a:cs typeface="Segoe UI" panose="020B0502040204020203" pitchFamily="34" charset="0"/>
              </a:rPr>
              <a:t>Uses cutting edge technology for scalability &amp; efficiency</a:t>
            </a:r>
            <a:r>
              <a:rPr lang="en-US" sz="1600" dirty="0">
                <a:ea typeface="Segoe UI" panose="020B0502040204020203" pitchFamily="34" charset="0"/>
                <a:cs typeface="Segoe UI" panose="020B0502040204020203" pitchFamily="34" charset="0"/>
              </a:rPr>
              <a:t> </a:t>
            </a:r>
          </a:p>
        </p:txBody>
      </p:sp>
      <p:sp>
        <p:nvSpPr>
          <p:cNvPr id="9" name="TextBox 8"/>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2" name="Footer Placeholder 1">
            <a:extLst>
              <a:ext uri="{FF2B5EF4-FFF2-40B4-BE49-F238E27FC236}">
                <a16:creationId xmlns:a16="http://schemas.microsoft.com/office/drawing/2014/main" id="{A34CE007-3C08-48E8-95AB-8FE616C83DA7}"/>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688713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71</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3FE9618-01DE-4420-BF86-997095EB7ED7}"/>
              </a:ext>
            </a:extLst>
          </p:cNvPr>
          <p:cNvSpPr txBox="1"/>
          <p:nvPr/>
        </p:nvSpPr>
        <p:spPr>
          <a:xfrm>
            <a:off x="429940" y="533870"/>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graphicFrame>
        <p:nvGraphicFramePr>
          <p:cNvPr id="5" name="Table 4"/>
          <p:cNvGraphicFramePr>
            <a:graphicFrameLocks noGrp="1"/>
          </p:cNvGraphicFramePr>
          <p:nvPr>
            <p:extLst>
              <p:ext uri="{D42A27DB-BD31-4B8C-83A1-F6EECF244321}">
                <p14:modId xmlns:p14="http://schemas.microsoft.com/office/powerpoint/2010/main" val="1408371536"/>
              </p:ext>
            </p:extLst>
          </p:nvPr>
        </p:nvGraphicFramePr>
        <p:xfrm>
          <a:off x="332504" y="927223"/>
          <a:ext cx="11198918" cy="5306126"/>
        </p:xfrm>
        <a:graphic>
          <a:graphicData uri="http://schemas.openxmlformats.org/drawingml/2006/table">
            <a:tbl>
              <a:tblPr firstRow="1" firstCol="1" bandRow="1">
                <a:tableStyleId>{5C22544A-7EE6-4342-B048-85BDC9FD1C3A}</a:tableStyleId>
              </a:tblPr>
              <a:tblGrid>
                <a:gridCol w="1601832">
                  <a:extLst>
                    <a:ext uri="{9D8B030D-6E8A-4147-A177-3AD203B41FA5}">
                      <a16:colId xmlns:a16="http://schemas.microsoft.com/office/drawing/2014/main" val="20000"/>
                    </a:ext>
                  </a:extLst>
                </a:gridCol>
                <a:gridCol w="9597086">
                  <a:extLst>
                    <a:ext uri="{9D8B030D-6E8A-4147-A177-3AD203B41FA5}">
                      <a16:colId xmlns:a16="http://schemas.microsoft.com/office/drawing/2014/main" val="20001"/>
                    </a:ext>
                  </a:extLst>
                </a:gridCol>
              </a:tblGrid>
              <a:tr h="127700">
                <a:tc>
                  <a:txBody>
                    <a:bodyPr/>
                    <a:lstStyle/>
                    <a:p>
                      <a:pPr marL="0" marR="0" algn="ctr">
                        <a:lnSpc>
                          <a:spcPct val="107000"/>
                        </a:lnSpc>
                        <a:spcBef>
                          <a:spcPts val="0"/>
                        </a:spcBef>
                        <a:spcAft>
                          <a:spcPts val="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0">
                        <a:lnSpc>
                          <a:spcPct val="107000"/>
                        </a:lnSpc>
                        <a:spcBef>
                          <a:spcPts val="0"/>
                        </a:spcBef>
                        <a:spcAft>
                          <a:spcPts val="0"/>
                        </a:spcAft>
                        <a:tabLst>
                          <a:tab pos="304927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Leading Global Beverage Company</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0"/>
                  </a:ext>
                </a:extLst>
              </a:tr>
              <a:tr h="510796">
                <a:tc>
                  <a:txBody>
                    <a:bodyPr/>
                    <a:lstStyle/>
                    <a:p>
                      <a:pPr marL="0" marR="0" algn="ctr">
                        <a:lnSpc>
                          <a:spcPct val="107000"/>
                        </a:lnSpc>
                        <a:spcBef>
                          <a:spcPts val="0"/>
                        </a:spcBef>
                        <a:spcAft>
                          <a:spcPts val="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0">
                        <a:lnSpc>
                          <a:spcPct val="107000"/>
                        </a:lnSpc>
                        <a:spcBef>
                          <a:spcPts val="0"/>
                        </a:spcBef>
                        <a:spcAft>
                          <a:spcPts val="0"/>
                        </a:spcAft>
                        <a:tabLst>
                          <a:tab pos="3049270" algn="l"/>
                        </a:tabLst>
                      </a:pPr>
                      <a:r>
                        <a:rPr lang="en-IN" sz="1200" dirty="0">
                          <a:effectLst/>
                          <a:latin typeface="Segoe UI" panose="020B0502040204020203" pitchFamily="34" charset="0"/>
                          <a:ea typeface="Segoe UI" panose="020B0502040204020203" pitchFamily="34" charset="0"/>
                          <a:cs typeface="Segoe UI" panose="020B0502040204020203" pitchFamily="34" charset="0"/>
                        </a:rPr>
                        <a:t>To Provide providing wide spectrum of analysis using social media data like Brand monitoring, Event analysis, Product launch analysis, Weak signal analysis, Purchase Intent, Switchers analysis, Brand association analysis, Influencer analysis, Need space analysis etc.</a:t>
                      </a:r>
                      <a:endParaRPr lang="en-US" sz="12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1"/>
                  </a:ext>
                </a:extLst>
              </a:tr>
              <a:tr h="1972767">
                <a:tc>
                  <a:txBody>
                    <a:bodyPr/>
                    <a:lstStyle/>
                    <a:p>
                      <a:pPr marL="0" marR="0" algn="ctr">
                        <a:lnSpc>
                          <a:spcPct val="107000"/>
                        </a:lnSpc>
                        <a:spcBef>
                          <a:spcPts val="0"/>
                        </a:spcBef>
                        <a:spcAft>
                          <a:spcPts val="80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Digital Metrics Tracker: Integrated platform that tracks all of the digital media metrics in a single place to analyze and market the content in the best possible media.</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Product/Innovation Identification: What consumers wants in a product and identify those specific needs that are not met by the current product catalogue and incorporate their needs/requirements in the existing products or as a whole new product.</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Opportunity/Need Space Analysis: What are the characteristics a particular demand space, are our products aligned in that direction and what are the consumers’ functional, emotional and technical drivers in selecting a product. </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Week/Strong Signal Analysis: What are the reasons behind sales dip or growth and identify those signals that can turn out to be a potentially problem/opportunity for the brand?</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Product/Campaign Pre-&amp; Post Launch Analysis: What is the perception of our new product launched in the market or what is the impact of our new campaign and analyze how consumers adopted to their product? </a:t>
                      </a:r>
                    </a:p>
                  </a:txBody>
                  <a:tcPr anchor="ctr"/>
                </a:tc>
                <a:extLst>
                  <a:ext uri="{0D108BD9-81ED-4DB2-BD59-A6C34878D82A}">
                    <a16:rowId xmlns:a16="http://schemas.microsoft.com/office/drawing/2014/main" val="10002"/>
                  </a:ext>
                </a:extLst>
              </a:tr>
              <a:tr h="1021591">
                <a:tc>
                  <a:txBody>
                    <a:bodyPr/>
                    <a:lstStyle/>
                    <a:p>
                      <a:pPr marL="0" marR="0" algn="ctr">
                        <a:lnSpc>
                          <a:spcPct val="107000"/>
                        </a:lnSpc>
                        <a:spcBef>
                          <a:spcPts val="0"/>
                        </a:spcBef>
                        <a:spcAft>
                          <a:spcPts val="80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LatentView has been the Digital &amp; Social Media Analytics partner for the Client in implementing Social Media Analytics study, which helped client Marketing team, Global Insights team, Product Innovation Team etc. in positioning their products as well as in focused understanding of the consumer behavior.</a:t>
                      </a:r>
                    </a:p>
                    <a:p>
                      <a:pPr marL="342900" marR="0" lvl="0" indent="-342900">
                        <a:lnSpc>
                          <a:spcPct val="107000"/>
                        </a:lnSpc>
                        <a:spcBef>
                          <a:spcPts val="0"/>
                        </a:spcBef>
                        <a:spcAft>
                          <a:spcPts val="80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Automated real-time business intelligence application that provided the client an opportunity to view their brands’ social &amp; digital marketing efforts in visually appealing &amp; feature-rich Tableau dashboards.</a:t>
                      </a:r>
                    </a:p>
                  </a:txBody>
                  <a:tcPr anchor="ctr"/>
                </a:tc>
                <a:extLst>
                  <a:ext uri="{0D108BD9-81ED-4DB2-BD59-A6C34878D82A}">
                    <a16:rowId xmlns:a16="http://schemas.microsoft.com/office/drawing/2014/main" val="10003"/>
                  </a:ext>
                </a:extLst>
              </a:tr>
              <a:tr h="638495">
                <a:tc>
                  <a:txBody>
                    <a:bodyPr/>
                    <a:lstStyle/>
                    <a:p>
                      <a:pPr marL="0" marR="0" algn="ctr">
                        <a:lnSpc>
                          <a:spcPct val="107000"/>
                        </a:lnSpc>
                        <a:spcBef>
                          <a:spcPts val="0"/>
                        </a:spcBef>
                        <a:spcAft>
                          <a:spcPts val="80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Tools &amp; Techniques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Data extraction and manipulation – Web scrapping through Python, SQL server, Teradata</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Data Extraction Paid tools like Radian6</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Presentation - tableau, ppt and web applications</a:t>
                      </a:r>
                    </a:p>
                    <a:p>
                      <a:pPr marL="342900" marR="0" lvl="0" indent="-342900">
                        <a:lnSpc>
                          <a:spcPct val="107000"/>
                        </a:lnSpc>
                        <a:spcBef>
                          <a:spcPts val="0"/>
                        </a:spcBef>
                        <a:spcAft>
                          <a:spcPts val="80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Modelling – R &amp; Python</a:t>
                      </a:r>
                    </a:p>
                  </a:txBody>
                  <a:tcPr anchor="ctr"/>
                </a:tc>
                <a:extLst>
                  <a:ext uri="{0D108BD9-81ED-4DB2-BD59-A6C34878D82A}">
                    <a16:rowId xmlns:a16="http://schemas.microsoft.com/office/drawing/2014/main" val="10004"/>
                  </a:ext>
                </a:extLst>
              </a:tr>
              <a:tr h="255397">
                <a:tc>
                  <a:txBody>
                    <a:bodyPr/>
                    <a:lstStyle/>
                    <a:p>
                      <a:pPr marL="0" marR="0" algn="ctr">
                        <a:lnSpc>
                          <a:spcPct val="107000"/>
                        </a:lnSpc>
                        <a:spcBef>
                          <a:spcPts val="0"/>
                        </a:spcBef>
                        <a:spcAft>
                          <a:spcPts val="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Operations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0">
                        <a:lnSpc>
                          <a:spcPct val="107000"/>
                        </a:lnSpc>
                        <a:spcBef>
                          <a:spcPts val="0"/>
                        </a:spcBef>
                        <a:spcAft>
                          <a:spcPts val="0"/>
                        </a:spcAft>
                      </a:pPr>
                      <a:r>
                        <a:rPr lang="en-IN" sz="1200" dirty="0">
                          <a:effectLst/>
                          <a:latin typeface="Segoe UI" panose="020B0502040204020203" pitchFamily="34" charset="0"/>
                          <a:ea typeface="Segoe UI" panose="020B0502040204020203" pitchFamily="34" charset="0"/>
                          <a:cs typeface="Segoe UI" panose="020B0502040204020203" pitchFamily="34" charset="0"/>
                        </a:rPr>
                        <a:t>LatentView team continues to maintain the platform, with weekly refreshes to the reports and monthly operational maintenance activities on the data pipeline</a:t>
                      </a:r>
                      <a:endParaRPr lang="en-US" sz="12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5"/>
                  </a:ext>
                </a:extLst>
              </a:tr>
            </a:tbl>
          </a:graphicData>
        </a:graphic>
      </p:graphicFrame>
      <p:sp>
        <p:nvSpPr>
          <p:cNvPr id="7" name="TextBox 6"/>
          <p:cNvSpPr txBox="1"/>
          <p:nvPr/>
        </p:nvSpPr>
        <p:spPr>
          <a:xfrm>
            <a:off x="10889017" y="6497489"/>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372802C8-C744-4A96-8385-781B80C169FA}"/>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63575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B6EBC2C-D33B-4EF6-A54B-C637C722EECA}"/>
              </a:ext>
            </a:extLst>
          </p:cNvPr>
          <p:cNvSpPr/>
          <p:nvPr/>
        </p:nvSpPr>
        <p:spPr>
          <a:xfrm>
            <a:off x="1363578" y="1219201"/>
            <a:ext cx="9063789" cy="3898231"/>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72</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03C3E30E-43DF-47A0-B1A0-EB3AF83ADF25}"/>
              </a:ext>
            </a:extLst>
          </p:cNvPr>
          <p:cNvSpPr txBox="1"/>
          <p:nvPr/>
        </p:nvSpPr>
        <p:spPr>
          <a:xfrm>
            <a:off x="239680" y="70338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5" name="Rectangle 4"/>
          <p:cNvSpPr/>
          <p:nvPr/>
        </p:nvSpPr>
        <p:spPr>
          <a:xfrm>
            <a:off x="1669585" y="1806880"/>
            <a:ext cx="8089900" cy="2361416"/>
          </a:xfrm>
          <a:prstGeom prst="rect">
            <a:avLst/>
          </a:prstGeom>
        </p:spPr>
        <p:txBody>
          <a:bodyPr wrap="square">
            <a:spAutoFit/>
          </a:bodyPr>
          <a:lstStyle/>
          <a:p>
            <a:pPr marL="342900" indent="-342900" algn="just">
              <a:lnSpc>
                <a:spcPct val="107000"/>
              </a:lnSpc>
              <a:spcBef>
                <a:spcPts val="1200"/>
              </a:spcBef>
              <a:spcAft>
                <a:spcPts val="12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Analytics &amp; Insights team as well as Marketing team of Client wanted to understand the performance of their marketing platforms and identify the best platform to market a specific campaign. </a:t>
            </a:r>
          </a:p>
          <a:p>
            <a:pPr marL="342900" indent="-342900" algn="just">
              <a:lnSpc>
                <a:spcPct val="107000"/>
              </a:lnSpc>
              <a:spcBef>
                <a:spcPts val="1200"/>
              </a:spcBef>
              <a:spcAft>
                <a:spcPts val="12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LatentView developed an integrated executive level Digital Media Metrics Tracking tool to track and analyse the campaigns across different marketing platforms and share insights with brand marketing teams</a:t>
            </a:r>
            <a:endParaRPr lang="en-US" sz="2000" dirty="0">
              <a:effectLst/>
              <a:ea typeface="Segoe UI" panose="020B0502040204020203" pitchFamily="34" charset="0"/>
              <a:cs typeface="Segoe UI" panose="020B0502040204020203" pitchFamily="34" charset="0"/>
            </a:endParaRPr>
          </a:p>
        </p:txBody>
      </p:sp>
      <p:sp>
        <p:nvSpPr>
          <p:cNvPr id="7" name="TextBox 6"/>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83967210-D327-433F-A607-221F91EA8A71}"/>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805577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3FA201D-4D40-4F47-97C3-109D26957C8C}"/>
              </a:ext>
            </a:extLst>
          </p:cNvPr>
          <p:cNvSpPr/>
          <p:nvPr/>
        </p:nvSpPr>
        <p:spPr>
          <a:xfrm>
            <a:off x="230606" y="1219201"/>
            <a:ext cx="6096001" cy="4892841"/>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73</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03C3E30E-43DF-47A0-B1A0-EB3AF83ADF25}"/>
              </a:ext>
            </a:extLst>
          </p:cNvPr>
          <p:cNvSpPr txBox="1"/>
          <p:nvPr/>
        </p:nvSpPr>
        <p:spPr>
          <a:xfrm>
            <a:off x="342900" y="688699"/>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4001" y="1474233"/>
            <a:ext cx="5047853" cy="3751283"/>
          </a:xfrm>
          <a:prstGeom prst="rect">
            <a:avLst/>
          </a:prstGeom>
          <a:ln>
            <a:solidFill>
              <a:schemeClr val="tx1">
                <a:lumMod val="50000"/>
                <a:lumOff val="50000"/>
              </a:schemeClr>
            </a:solidFill>
          </a:ln>
        </p:spPr>
      </p:pic>
      <p:sp>
        <p:nvSpPr>
          <p:cNvPr id="5" name="Rectangle 4"/>
          <p:cNvSpPr/>
          <p:nvPr/>
        </p:nvSpPr>
        <p:spPr>
          <a:xfrm>
            <a:off x="342900" y="1474234"/>
            <a:ext cx="5801226" cy="4805418"/>
          </a:xfrm>
          <a:prstGeom prst="rect">
            <a:avLst/>
          </a:prstGeom>
        </p:spPr>
        <p:txBody>
          <a:bodyPr wrap="square">
            <a:spAutoFit/>
          </a:bodyPr>
          <a:lstStyle/>
          <a:p>
            <a:pPr marL="342900" marR="0" lvl="0" indent="-342900" algn="just">
              <a:lnSpc>
                <a:spcPct val="107000"/>
              </a:lnSpc>
              <a:spcBef>
                <a:spcPts val="0"/>
              </a:spcBef>
              <a:spcAft>
                <a:spcPts val="0"/>
              </a:spcAft>
              <a:buFont typeface="Symbol" charset="2"/>
              <a:buChar char=""/>
            </a:pPr>
            <a:r>
              <a:rPr lang="en-US" sz="2000" dirty="0">
                <a:ea typeface="Segoe UI" panose="020B0502040204020203" pitchFamily="34" charset="0"/>
                <a:cs typeface="Segoe UI" panose="020B0502040204020203" pitchFamily="34" charset="0"/>
              </a:rPr>
              <a:t>LatentView collected and integrated the data from multiple data sources like Owned media (Website), Paid Media (3</a:t>
            </a:r>
            <a:r>
              <a:rPr lang="en-US" sz="2000" baseline="30000" dirty="0">
                <a:ea typeface="Segoe UI" panose="020B0502040204020203" pitchFamily="34" charset="0"/>
                <a:cs typeface="Segoe UI" panose="020B0502040204020203" pitchFamily="34" charset="0"/>
              </a:rPr>
              <a:t>rd</a:t>
            </a:r>
            <a:r>
              <a:rPr lang="en-US" sz="2000" dirty="0">
                <a:ea typeface="Segoe UI" panose="020B0502040204020203" pitchFamily="34" charset="0"/>
                <a:cs typeface="Segoe UI" panose="020B0502040204020203" pitchFamily="34" charset="0"/>
              </a:rPr>
              <a:t> party website banners) and Earned/Social media (Facebook, Twitter, YouTube etc.).</a:t>
            </a:r>
          </a:p>
          <a:p>
            <a:pPr marL="342900" marR="0" lvl="0" indent="-342900" algn="just">
              <a:lnSpc>
                <a:spcPct val="107000"/>
              </a:lnSpc>
              <a:spcBef>
                <a:spcPts val="0"/>
              </a:spcBef>
              <a:spcAft>
                <a:spcPts val="0"/>
              </a:spcAft>
              <a:buFont typeface="Symbol" charset="2"/>
              <a:buChar char=""/>
            </a:pPr>
            <a:r>
              <a:rPr lang="en-US" sz="2000" dirty="0">
                <a:ea typeface="Segoe UI" panose="020B0502040204020203" pitchFamily="34" charset="0"/>
                <a:cs typeface="Segoe UI" panose="020B0502040204020203" pitchFamily="34" charset="0"/>
              </a:rPr>
              <a:t>LatentView developed an automated data extraction procedure by API scripts from various data vendors covering all the above-mentioned sources.</a:t>
            </a:r>
          </a:p>
          <a:p>
            <a:pPr marL="342900" marR="0" lvl="0" indent="-342900" algn="just">
              <a:lnSpc>
                <a:spcPct val="107000"/>
              </a:lnSpc>
              <a:spcBef>
                <a:spcPts val="0"/>
              </a:spcBef>
              <a:spcAft>
                <a:spcPts val="0"/>
              </a:spcAft>
              <a:buFont typeface="Symbol" charset="2"/>
              <a:buChar char=""/>
            </a:pPr>
            <a:r>
              <a:rPr lang="en-US" sz="2000" dirty="0">
                <a:ea typeface="Segoe UI" panose="020B0502040204020203" pitchFamily="34" charset="0"/>
                <a:cs typeface="Segoe UI" panose="020B0502040204020203" pitchFamily="34" charset="0"/>
              </a:rPr>
              <a:t>Designed an ETL layer which will integrate these data at different granularity and functionality.</a:t>
            </a:r>
          </a:p>
          <a:p>
            <a:pPr marL="342900" marR="0" lvl="0" indent="-342900" algn="just">
              <a:lnSpc>
                <a:spcPct val="107000"/>
              </a:lnSpc>
              <a:spcBef>
                <a:spcPts val="0"/>
              </a:spcBef>
              <a:spcAft>
                <a:spcPts val="800"/>
              </a:spcAft>
              <a:buFont typeface="Symbol" charset="2"/>
              <a:buChar char=""/>
            </a:pPr>
            <a:r>
              <a:rPr lang="en-US" sz="2000" dirty="0">
                <a:ea typeface="Segoe UI" panose="020B0502040204020203" pitchFamily="34" charset="0"/>
                <a:cs typeface="Segoe UI" panose="020B0502040204020203" pitchFamily="34" charset="0"/>
              </a:rPr>
              <a:t>Developed a visualization layer to feed the data into the Business Intelligence application.</a:t>
            </a:r>
            <a:endParaRPr lang="en-US" sz="2000" dirty="0">
              <a:effectLst/>
              <a:ea typeface="Segoe UI" panose="020B0502040204020203" pitchFamily="34" charset="0"/>
              <a:cs typeface="Segoe UI" panose="020B0502040204020203" pitchFamily="34" charset="0"/>
            </a:endParaRPr>
          </a:p>
          <a:p>
            <a:pPr marL="342900" marR="0" lvl="0" indent="-342900" algn="just">
              <a:lnSpc>
                <a:spcPct val="107000"/>
              </a:lnSpc>
              <a:spcBef>
                <a:spcPts val="0"/>
              </a:spcBef>
              <a:spcAft>
                <a:spcPts val="800"/>
              </a:spcAft>
              <a:buFont typeface="Symbol" charset="2"/>
              <a:buChar char=""/>
            </a:pPr>
            <a:endParaRPr lang="en-US" sz="2000" dirty="0">
              <a:effectLst/>
              <a:ea typeface="Segoe UI" panose="020B0502040204020203" pitchFamily="34" charset="0"/>
              <a:cs typeface="Segoe UI" panose="020B0502040204020203" pitchFamily="34" charset="0"/>
            </a:endParaRPr>
          </a:p>
        </p:txBody>
      </p:sp>
      <p:sp>
        <p:nvSpPr>
          <p:cNvPr id="10" name="TextBox 9"/>
          <p:cNvSpPr txBox="1"/>
          <p:nvPr/>
        </p:nvSpPr>
        <p:spPr>
          <a:xfrm>
            <a:off x="10889017" y="6492874"/>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9512E231-05AF-4753-9649-F17E64900AAC}"/>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41458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31524715-F35B-43C5-9618-3BAA35BD2060}"/>
              </a:ext>
            </a:extLst>
          </p:cNvPr>
          <p:cNvSpPr/>
          <p:nvPr/>
        </p:nvSpPr>
        <p:spPr>
          <a:xfrm>
            <a:off x="513347" y="994744"/>
            <a:ext cx="11405937" cy="549392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74</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03C3E30E-43DF-47A0-B1A0-EB3AF83ADF25}"/>
              </a:ext>
            </a:extLst>
          </p:cNvPr>
          <p:cNvSpPr txBox="1"/>
          <p:nvPr/>
        </p:nvSpPr>
        <p:spPr>
          <a:xfrm>
            <a:off x="223638" y="594634"/>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sp>
        <p:nvSpPr>
          <p:cNvPr id="6" name="Rectangle 5"/>
          <p:cNvSpPr/>
          <p:nvPr/>
        </p:nvSpPr>
        <p:spPr>
          <a:xfrm>
            <a:off x="732677" y="1105243"/>
            <a:ext cx="10737428" cy="1804725"/>
          </a:xfrm>
          <a:prstGeom prst="rect">
            <a:avLst/>
          </a:prstGeom>
        </p:spPr>
        <p:txBody>
          <a:bodyPr wrap="square">
            <a:spAutoFit/>
          </a:bodyPr>
          <a:lstStyle/>
          <a:p>
            <a:pPr marL="342900" indent="-342900" algn="just">
              <a:lnSpc>
                <a:spcPct val="107000"/>
              </a:lnSpc>
              <a:buFont typeface="Arial" panose="020B0604020202020204" pitchFamily="34" charset="0"/>
              <a:buChar char="•"/>
            </a:pPr>
            <a:r>
              <a:rPr lang="en-IN" dirty="0">
                <a:ea typeface="Segoe UI" panose="020B0502040204020203" pitchFamily="34" charset="0"/>
                <a:cs typeface="Segoe UI" panose="020B0502040204020203" pitchFamily="34" charset="0"/>
              </a:rPr>
              <a:t>Automated real-time business intelligence application provided the client an opportunity to view their brands’ social &amp; digital marketing efforts in visually appealing &amp; feature-rich Tableau dashboards.</a:t>
            </a:r>
            <a:endParaRPr lang="en-US" dirty="0">
              <a:ea typeface="Segoe UI" panose="020B0502040204020203" pitchFamily="34" charset="0"/>
              <a:cs typeface="Segoe UI" panose="020B0502040204020203" pitchFamily="34" charset="0"/>
            </a:endParaRPr>
          </a:p>
          <a:p>
            <a:pPr marL="342900" indent="-342900" algn="just">
              <a:lnSpc>
                <a:spcPct val="107000"/>
              </a:lnSpc>
              <a:buFont typeface="Arial" panose="020B0604020202020204" pitchFamily="34" charset="0"/>
              <a:buChar char="•"/>
            </a:pPr>
            <a:r>
              <a:rPr lang="en-IN" dirty="0">
                <a:ea typeface="Segoe UI" panose="020B0502040204020203" pitchFamily="34" charset="0"/>
                <a:cs typeface="Segoe UI" panose="020B0502040204020203" pitchFamily="34" charset="0"/>
              </a:rPr>
              <a:t>Enabled CXOs to make quick data-driven insights from the company’s digital &amp; social marketing efforts that cut across their Paid, Earned &amp; Owned media spectrums.</a:t>
            </a:r>
            <a:endParaRPr lang="en-US" dirty="0">
              <a:ea typeface="Segoe UI" panose="020B0502040204020203" pitchFamily="34" charset="0"/>
              <a:cs typeface="Segoe UI" panose="020B0502040204020203" pitchFamily="34" charset="0"/>
            </a:endParaRPr>
          </a:p>
          <a:p>
            <a:pPr algn="just">
              <a:lnSpc>
                <a:spcPct val="107000"/>
              </a:lnSpc>
            </a:pPr>
            <a:endParaRPr lang="en-US" sz="1400" dirty="0">
              <a:latin typeface="Segoe UI" panose="020B0502040204020203" pitchFamily="34" charset="0"/>
              <a:ea typeface="Segoe UI" panose="020B0502040204020203" pitchFamily="34" charset="0"/>
              <a:cs typeface="Segoe UI" panose="020B0502040204020203" pitchFamily="34" charset="0"/>
            </a:endParaRPr>
          </a:p>
          <a:p>
            <a:pPr algn="just">
              <a:lnSpc>
                <a:spcPct val="107000"/>
              </a:lnSpc>
            </a:pPr>
            <a:endParaRPr lang="en-US" sz="1400" dirty="0">
              <a:effectLst/>
              <a:latin typeface="Segoe UI" panose="020B0502040204020203" pitchFamily="34" charset="0"/>
              <a:ea typeface="Segoe UI" panose="020B0502040204020203" pitchFamily="34" charset="0"/>
              <a:cs typeface="Segoe UI" panose="020B0502040204020203" pitchFamily="34" charset="0"/>
            </a:endParaRPr>
          </a:p>
        </p:txBody>
      </p:sp>
      <p:pic>
        <p:nvPicPr>
          <p:cNvPr id="9" name="Picture 8"/>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2793" y="2415701"/>
            <a:ext cx="9072563" cy="3650092"/>
          </a:xfrm>
          <a:prstGeom prst="rect">
            <a:avLst/>
          </a:prstGeom>
          <a:noFill/>
          <a:ln>
            <a:noFill/>
          </a:ln>
        </p:spPr>
      </p:pic>
      <p:sp>
        <p:nvSpPr>
          <p:cNvPr id="10" name="TextBox 9"/>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E2DA7E34-0AAC-44DF-B45F-6788F81F87F6}"/>
              </a:ext>
            </a:extLst>
          </p:cNvPr>
          <p:cNvSpPr>
            <a:spLocks noGrp="1"/>
          </p:cNvSpPr>
          <p:nvPr>
            <p:ph type="ftr" sz="quarter" idx="11"/>
          </p:nvPr>
        </p:nvSpPr>
        <p:spPr/>
        <p:txBody>
          <a:bodyPr/>
          <a:lstStyle/>
          <a:p>
            <a:r>
              <a:rPr lang="en-US" dirty="0"/>
              <a:t>© LatentView Analytics. Confidential</a:t>
            </a:r>
          </a:p>
        </p:txBody>
      </p:sp>
      <p:sp>
        <p:nvSpPr>
          <p:cNvPr id="12" name="TextBox 11">
            <a:extLst>
              <a:ext uri="{FF2B5EF4-FFF2-40B4-BE49-F238E27FC236}">
                <a16:creationId xmlns:a16="http://schemas.microsoft.com/office/drawing/2014/main" id="{ED7B5B41-F032-4EC7-B567-A447A970ECCD}"/>
              </a:ext>
            </a:extLst>
          </p:cNvPr>
          <p:cNvSpPr txBox="1"/>
          <p:nvPr/>
        </p:nvSpPr>
        <p:spPr>
          <a:xfrm>
            <a:off x="4579544" y="6065793"/>
            <a:ext cx="3273541" cy="338554"/>
          </a:xfrm>
          <a:prstGeom prst="rect">
            <a:avLst/>
          </a:prstGeom>
          <a:noFill/>
        </p:spPr>
        <p:txBody>
          <a:bodyPr wrap="square" rtlCol="0">
            <a:spAutoFit/>
          </a:bodyPr>
          <a:lstStyle/>
          <a:p>
            <a:r>
              <a:rPr lang="en-US" sz="1600" b="1" dirty="0">
                <a:latin typeface="Segoe UI" panose="020B0502040204020203" pitchFamily="34" charset="0"/>
                <a:ea typeface="Segoe UI" panose="020B0502040204020203" pitchFamily="34" charset="0"/>
                <a:cs typeface="Segoe UI" panose="020B0502040204020203" pitchFamily="34" charset="0"/>
              </a:rPr>
              <a:t>Summary of Key Benefits</a:t>
            </a:r>
          </a:p>
        </p:txBody>
      </p:sp>
    </p:spTree>
    <p:extLst>
      <p:ext uri="{BB962C8B-B14F-4D97-AF65-F5344CB8AC3E}">
        <p14:creationId xmlns:p14="http://schemas.microsoft.com/office/powerpoint/2010/main" val="1597089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836424" y="2104588"/>
            <a:ext cx="4343020" cy="1015663"/>
          </a:xfrm>
          <a:prstGeom prst="rect">
            <a:avLst/>
          </a:prstGeom>
          <a:no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6000" b="0" i="0" u="none" strike="noStrike" kern="0" cap="none" spc="0" normalizeH="0" baseline="0" noProof="0" dirty="0">
                <a:ln w="0"/>
                <a:solidFill>
                  <a:schemeClr val="bg1"/>
                </a:solidFill>
                <a:effectLst>
                  <a:outerShdw blurRad="38100" dist="19050" dir="2700000" algn="tl" rotWithShape="0">
                    <a:prstClr val="black">
                      <a:alpha val="40000"/>
                    </a:prstClr>
                  </a:outerShdw>
                </a:effectLst>
                <a:uLnTx/>
                <a:uFillTx/>
                <a:latin typeface="Segoe UI Light" panose="020B0502040204020203" pitchFamily="34" charset="0"/>
                <a:cs typeface="Segoe UI" panose="020B0502040204020203" pitchFamily="34" charset="0"/>
              </a:rPr>
              <a:t>Thank You!</a:t>
            </a:r>
          </a:p>
        </p:txBody>
      </p:sp>
      <p:sp>
        <p:nvSpPr>
          <p:cNvPr id="26" name="Rectangle 3"/>
          <p:cNvSpPr txBox="1">
            <a:spLocks noChangeArrowheads="1"/>
          </p:cNvSpPr>
          <p:nvPr/>
        </p:nvSpPr>
        <p:spPr bwMode="gray">
          <a:xfrm>
            <a:off x="213429" y="3459448"/>
            <a:ext cx="5147357" cy="2591479"/>
          </a:xfrm>
          <a:prstGeom prst="rect">
            <a:avLst/>
          </a:prstGeom>
        </p:spPr>
        <p:txBody>
          <a:bodyPr wrap="square" lIns="0" tIns="0" rIns="0" bIns="0">
            <a:spAutoFit/>
          </a:bodyPr>
          <a:lstStyle/>
          <a:p>
            <a:pPr algn="ctr" eaLnBrk="0" hangingPunct="0">
              <a:spcBef>
                <a:spcPct val="20000"/>
              </a:spcBef>
              <a:tabLst>
                <a:tab pos="368379" algn="l"/>
              </a:tabLst>
              <a:defRPr/>
            </a:pPr>
            <a:r>
              <a:rPr lang="en-US" sz="2000" b="1" dirty="0">
                <a:solidFill>
                  <a:schemeClr val="bg1"/>
                </a:solidFill>
                <a:latin typeface="Segoe UI Semibold" panose="020B0702040204020203" pitchFamily="34" charset="0"/>
                <a:ea typeface="Segoe UI" panose="020B0502040204020203" pitchFamily="34" charset="0"/>
                <a:cs typeface="Segoe UI" panose="020B0502040204020203" pitchFamily="34" charset="0"/>
              </a:rPr>
              <a:t>Do You Have </a:t>
            </a:r>
            <a:br>
              <a:rPr lang="en-US" sz="2000" b="1" dirty="0">
                <a:solidFill>
                  <a:schemeClr val="bg1"/>
                </a:solidFill>
                <a:latin typeface="Segoe UI Semibold" panose="020B0702040204020203" pitchFamily="34" charset="0"/>
                <a:ea typeface="Segoe UI" panose="020B0502040204020203" pitchFamily="34" charset="0"/>
                <a:cs typeface="Segoe UI" panose="020B0502040204020203" pitchFamily="34" charset="0"/>
              </a:rPr>
            </a:br>
            <a:r>
              <a:rPr lang="en-US" sz="2000" b="1" dirty="0">
                <a:solidFill>
                  <a:schemeClr val="bg1"/>
                </a:solidFill>
                <a:latin typeface="Segoe UI Semibold" panose="020B0702040204020203" pitchFamily="34" charset="0"/>
                <a:ea typeface="Segoe UI" panose="020B0502040204020203" pitchFamily="34" charset="0"/>
                <a:cs typeface="Segoe UI" panose="020B0502040204020203" pitchFamily="34" charset="0"/>
              </a:rPr>
              <a:t>Any Questions?</a:t>
            </a:r>
          </a:p>
          <a:p>
            <a:pPr eaLnBrk="0" hangingPunct="0">
              <a:spcBef>
                <a:spcPct val="20000"/>
              </a:spcBef>
              <a:tabLst>
                <a:tab pos="368379" algn="l"/>
              </a:tabLst>
              <a:defRPr/>
            </a:pPr>
            <a:br>
              <a:rPr lang="en-US" sz="2400" dirty="0">
                <a:solidFill>
                  <a:schemeClr val="bg1"/>
                </a:solidFill>
                <a:latin typeface="Segoe UI Semibold" panose="020B0702040204020203" pitchFamily="34" charset="0"/>
                <a:ea typeface="Segoe UI" panose="020B0502040204020203" pitchFamily="34" charset="0"/>
                <a:cs typeface="Segoe UI" panose="020B0502040204020203" pitchFamily="34" charset="0"/>
              </a:rPr>
            </a:br>
            <a:br>
              <a:rPr lang="en-US" sz="2400" dirty="0">
                <a:solidFill>
                  <a:schemeClr val="bg1"/>
                </a:solidFill>
                <a:latin typeface="Segoe UI Semibold" panose="020B0702040204020203" pitchFamily="34" charset="0"/>
                <a:ea typeface="Segoe UI" panose="020B0502040204020203" pitchFamily="34" charset="0"/>
                <a:cs typeface="Segoe UI" panose="020B0502040204020203" pitchFamily="34" charset="0"/>
              </a:rPr>
            </a:br>
            <a:endParaRPr lang="en-US" dirty="0">
              <a:solidFill>
                <a:schemeClr val="bg1"/>
              </a:solidFill>
              <a:latin typeface="Segoe UI Semibold" panose="020B0702040204020203" pitchFamily="34" charset="0"/>
              <a:ea typeface="Segoe UI" panose="020B0502040204020203" pitchFamily="34" charset="0"/>
              <a:cs typeface="Segoe UI" panose="020B0502040204020203" pitchFamily="34" charset="0"/>
            </a:endParaRPr>
          </a:p>
          <a:p>
            <a:pPr eaLnBrk="0" hangingPunct="0">
              <a:spcBef>
                <a:spcPct val="20000"/>
              </a:spcBef>
              <a:tabLst>
                <a:tab pos="368379" algn="l"/>
              </a:tabLst>
              <a:defRPr/>
            </a:pPr>
            <a:endParaRPr lang="en-US" dirty="0">
              <a:solidFill>
                <a:schemeClr val="bg1"/>
              </a:solidFill>
              <a:latin typeface="Segoe UI Semibold" panose="020B0702040204020203" pitchFamily="34" charset="0"/>
              <a:ea typeface="Segoe UI" panose="020B0502040204020203" pitchFamily="34" charset="0"/>
              <a:cs typeface="Segoe UI" panose="020B0502040204020203" pitchFamily="34" charset="0"/>
              <a:hlinkClick r:id="" action="ppaction://noaction"/>
            </a:endParaRPr>
          </a:p>
          <a:p>
            <a:pPr eaLnBrk="0" hangingPunct="0">
              <a:spcBef>
                <a:spcPct val="20000"/>
              </a:spcBef>
              <a:tabLst>
                <a:tab pos="368379" algn="l"/>
              </a:tabLst>
              <a:defRPr/>
            </a:pPr>
            <a:endParaRPr lang="en-US" sz="1200" dirty="0">
              <a:solidFill>
                <a:schemeClr val="bg1"/>
              </a:solidFill>
              <a:latin typeface="Segoe UI Semibold" panose="020B0702040204020203" pitchFamily="34" charset="0"/>
              <a:ea typeface="Segoe UI" panose="020B0502040204020203" pitchFamily="34" charset="0"/>
              <a:cs typeface="Segoe UI" panose="020B0502040204020203" pitchFamily="34" charset="0"/>
            </a:endParaRPr>
          </a:p>
          <a:p>
            <a:pPr eaLnBrk="0" hangingPunct="0">
              <a:spcBef>
                <a:spcPct val="20000"/>
              </a:spcBef>
              <a:tabLst>
                <a:tab pos="368379" algn="l"/>
              </a:tabLst>
              <a:defRPr/>
            </a:pPr>
            <a:endParaRPr lang="en-US" dirty="0">
              <a:solidFill>
                <a:schemeClr val="bg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27" name="Rectangle 3"/>
          <p:cNvSpPr>
            <a:spLocks noChangeArrowheads="1"/>
          </p:cNvSpPr>
          <p:nvPr/>
        </p:nvSpPr>
        <p:spPr bwMode="gray">
          <a:xfrm>
            <a:off x="328606" y="4153995"/>
            <a:ext cx="4970758" cy="2400627"/>
          </a:xfrm>
          <a:prstGeom prst="rect">
            <a:avLst/>
          </a:prstGeom>
          <a:noFill/>
          <a:ln w="9525">
            <a:noFill/>
            <a:miter lim="800000"/>
            <a:headEnd/>
            <a:tailEnd/>
          </a:ln>
        </p:spPr>
        <p:txBody>
          <a:bodyPr lIns="0" rIns="0" anchor="ctr"/>
          <a:lstStyle/>
          <a:p>
            <a:pPr defTabSz="457200" eaLnBrk="0" hangingPunct="0">
              <a:lnSpc>
                <a:spcPct val="95000"/>
              </a:lnSpc>
            </a:pPr>
            <a:endParaRPr lang="en-US"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endParaRPr>
          </a:p>
          <a:p>
            <a:pPr algn="ctr" defTabSz="457200" eaLnBrk="0" hangingPunct="0">
              <a:lnSpc>
                <a:spcPct val="95000"/>
              </a:lnSpc>
            </a:pPr>
            <a:r>
              <a:rPr lang="en-IN" b="1" noProof="1">
                <a:solidFill>
                  <a:schemeClr val="bg1"/>
                </a:solidFill>
                <a:ea typeface="Segoe UI" panose="020B0502040204020203" pitchFamily="34" charset="0"/>
                <a:cs typeface="Segoe UI" panose="020B0502040204020203" pitchFamily="34" charset="0"/>
              </a:rPr>
              <a:t>www.LatentView.com</a:t>
            </a:r>
          </a:p>
          <a:p>
            <a:pPr algn="ctr" defTabSz="457200" eaLnBrk="0" hangingPunct="0">
              <a:lnSpc>
                <a:spcPct val="95000"/>
              </a:lnSpc>
            </a:pPr>
            <a:r>
              <a:rPr lang="en-IN" sz="1400" dirty="0">
                <a:solidFill>
                  <a:schemeClr val="bg1"/>
                </a:solidFill>
                <a:ea typeface="Segoe UI" panose="020B0502040204020203" pitchFamily="34" charset="0"/>
                <a:cs typeface="Segoe UI" panose="020B0502040204020203" pitchFamily="34" charset="0"/>
              </a:rPr>
              <a:t>|  Princeton  |  San Jose  |  Seattle  |  London  | </a:t>
            </a:r>
          </a:p>
          <a:p>
            <a:pPr algn="ctr" defTabSz="457200" eaLnBrk="0" hangingPunct="0">
              <a:lnSpc>
                <a:spcPct val="95000"/>
              </a:lnSpc>
            </a:pPr>
            <a:r>
              <a:rPr lang="en-IN" sz="1400" dirty="0">
                <a:solidFill>
                  <a:schemeClr val="bg1"/>
                </a:solidFill>
                <a:ea typeface="Segoe UI" panose="020B0502040204020203" pitchFamily="34" charset="0"/>
                <a:cs typeface="Segoe UI" panose="020B0502040204020203" pitchFamily="34" charset="0"/>
              </a:rPr>
              <a:t>Chennai  |  Singapore  |</a:t>
            </a:r>
          </a:p>
          <a:p>
            <a:pPr algn="ctr" defTabSz="457200" eaLnBrk="0" hangingPunct="0">
              <a:lnSpc>
                <a:spcPct val="95000"/>
              </a:lnSpc>
            </a:pPr>
            <a:endParaRPr lang="de-DE" sz="1400" b="1" dirty="0">
              <a:solidFill>
                <a:prstClr val="black"/>
              </a:solidFill>
              <a:ea typeface="Segoe UI" panose="020B0502040204020203" pitchFamily="34" charset="0"/>
              <a:cs typeface="Segoe UI" panose="020B0502040204020203" pitchFamily="34" charset="0"/>
            </a:endParaRPr>
          </a:p>
        </p:txBody>
      </p:sp>
      <p:sp>
        <p:nvSpPr>
          <p:cNvPr id="2" name="TextBox 1"/>
          <p:cNvSpPr txBox="1"/>
          <p:nvPr/>
        </p:nvSpPr>
        <p:spPr>
          <a:xfrm>
            <a:off x="1297858" y="4570521"/>
            <a:ext cx="4178105" cy="369332"/>
          </a:xfrm>
          <a:prstGeom prst="rect">
            <a:avLst/>
          </a:prstGeom>
          <a:noFill/>
        </p:spPr>
        <p:txBody>
          <a:bodyPr wrap="square" rtlCol="0">
            <a:spAutoFit/>
          </a:bodyPr>
          <a:lstStyle/>
          <a:p>
            <a:r>
              <a:rPr lang="en-IN" dirty="0">
                <a:solidFill>
                  <a:schemeClr val="bg1"/>
                </a:solidFill>
              </a:rPr>
              <a:t>Email: Paresh.Chiney@latentview.com </a:t>
            </a:r>
          </a:p>
        </p:txBody>
      </p:sp>
      <p:sp>
        <p:nvSpPr>
          <p:cNvPr id="9" name="Slide Number Placeholder 3">
            <a:extLst>
              <a:ext uri="{FF2B5EF4-FFF2-40B4-BE49-F238E27FC236}">
                <a16:creationId xmlns:a16="http://schemas.microsoft.com/office/drawing/2014/main" id="{2D625640-C8A8-40A0-B7D1-8DFCD19B49C6}"/>
              </a:ext>
            </a:extLst>
          </p:cNvPr>
          <p:cNvSpPr>
            <a:spLocks noGrp="1"/>
          </p:cNvSpPr>
          <p:nvPr>
            <p:ph type="sldNum" sz="quarter" idx="12"/>
          </p:nvPr>
        </p:nvSpPr>
        <p:spPr>
          <a:xfrm>
            <a:off x="9448800" y="6492875"/>
            <a:ext cx="2743200" cy="365125"/>
          </a:xfrm>
        </p:spPr>
        <p:txBody>
          <a:bodyPr/>
          <a:lstStyle/>
          <a:p>
            <a:fld id="{6CD9AD5F-3CCE-084D-84D8-4A35232D3779}" type="slidenum">
              <a:rPr lang="en-US" smtClean="0"/>
              <a:pPr/>
              <a:t>75</a:t>
            </a:fld>
            <a:endParaRPr lang="en-US" dirty="0"/>
          </a:p>
        </p:txBody>
      </p:sp>
    </p:spTree>
    <p:extLst>
      <p:ext uri="{BB962C8B-B14F-4D97-AF65-F5344CB8AC3E}">
        <p14:creationId xmlns:p14="http://schemas.microsoft.com/office/powerpoint/2010/main" val="1392660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188538" y="281603"/>
            <a:ext cx="10706100" cy="332399"/>
          </a:xfrm>
        </p:spPr>
        <p:txBody>
          <a:bodyPr>
            <a:normAutofit fontScale="90000"/>
          </a:bodyPr>
          <a:lstStyle/>
          <a:p>
            <a:r>
              <a:rPr lang="en-IN" sz="3100" dirty="0">
                <a:solidFill>
                  <a:schemeClr val="tx2"/>
                </a:solidFill>
                <a:latin typeface="Segoe UI" panose="020B0502040204020203" pitchFamily="34" charset="0"/>
                <a:ea typeface="Segoe UI" panose="020B0502040204020203" pitchFamily="34" charset="0"/>
                <a:cs typeface="Segoe UI" panose="020B0502040204020203" pitchFamily="34" charset="0"/>
              </a:rPr>
              <a:t>LatentView</a:t>
            </a:r>
            <a:r>
              <a:rPr lang="en-IN" sz="2400" dirty="0">
                <a:solidFill>
                  <a:srgbClr val="095879"/>
                </a:solidFill>
              </a:rPr>
              <a:t> </a:t>
            </a:r>
            <a:r>
              <a:rPr lang="en-IN" sz="3100" dirty="0">
                <a:solidFill>
                  <a:schemeClr val="tx2"/>
                </a:solidFill>
                <a:latin typeface="Segoe UI" panose="020B0502040204020203" pitchFamily="34" charset="0"/>
                <a:ea typeface="Segoe UI" panose="020B0502040204020203" pitchFamily="34" charset="0"/>
                <a:cs typeface="Segoe UI" panose="020B0502040204020203" pitchFamily="34" charset="0"/>
              </a:rPr>
              <a:t>@ Dropbox </a:t>
            </a:r>
            <a:endParaRPr lang="en-US" sz="31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TextBox 4"/>
          <p:cNvSpPr txBox="1"/>
          <p:nvPr/>
        </p:nvSpPr>
        <p:spPr>
          <a:xfrm>
            <a:off x="1101877" y="6098886"/>
            <a:ext cx="9792761" cy="338554"/>
          </a:xfrm>
          <a:prstGeom prst="rect">
            <a:avLst/>
          </a:prstGeom>
          <a:solidFill>
            <a:schemeClr val="bg1">
              <a:lumMod val="85000"/>
            </a:schemeClr>
          </a:solidFill>
          <a:ln>
            <a:noFill/>
          </a:ln>
          <a:effectLst/>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defTabSz="914400">
              <a:defRPr sz="1326">
                <a:solidFill>
                  <a:schemeClr val="bg1"/>
                </a:solidFill>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defTabSz="896386"/>
            <a:r>
              <a:rPr lang="en-US" sz="1600" b="1" kern="0" dirty="0">
                <a:solidFill>
                  <a:schemeClr val="bg2">
                    <a:lumMod val="10000"/>
                  </a:schemeClr>
                </a:solidFill>
                <a:latin typeface="+mj-lt"/>
                <a:cs typeface="Segoe UI" panose="020B0502040204020203" pitchFamily="34" charset="0"/>
              </a:rPr>
              <a:t>Skills &amp; Technologies Leveraged</a:t>
            </a:r>
            <a:r>
              <a:rPr lang="en-US" sz="1600" kern="0" dirty="0">
                <a:solidFill>
                  <a:schemeClr val="bg2">
                    <a:lumMod val="10000"/>
                  </a:schemeClr>
                </a:solidFill>
                <a:latin typeface="+mj-lt"/>
                <a:cs typeface="Segoe UI" panose="020B0502040204020203" pitchFamily="34" charset="0"/>
              </a:rPr>
              <a:t> : </a:t>
            </a:r>
            <a:r>
              <a:rPr lang="en-US" sz="1600" dirty="0">
                <a:solidFill>
                  <a:schemeClr val="tx1"/>
                </a:solidFill>
                <a:latin typeface="+mj-lt"/>
              </a:rPr>
              <a:t>SQL, R, Python, JavaScript, Tableau, Redshift, Google Analytics, A/B Testing</a:t>
            </a:r>
            <a:r>
              <a:rPr lang="en-US" sz="1600" dirty="0">
                <a:latin typeface="+mj-lt"/>
              </a:rPr>
              <a:t> </a:t>
            </a:r>
            <a:endParaRPr lang="en-US" sz="1600" kern="0" dirty="0">
              <a:solidFill>
                <a:schemeClr val="bg2">
                  <a:lumMod val="10000"/>
                </a:schemeClr>
              </a:solidFill>
              <a:latin typeface="+mj-lt"/>
              <a:cs typeface="Segoe UI" panose="020B0502040204020203" pitchFamily="34" charset="0"/>
            </a:endParaRPr>
          </a:p>
        </p:txBody>
      </p:sp>
      <p:sp>
        <p:nvSpPr>
          <p:cNvPr id="4" name="Freeform: Shape 3">
            <a:extLst>
              <a:ext uri="{FF2B5EF4-FFF2-40B4-BE49-F238E27FC236}">
                <a16:creationId xmlns:a16="http://schemas.microsoft.com/office/drawing/2014/main" id="{F11B75EC-13B9-4F77-B861-F7CD41A4FD2B}"/>
              </a:ext>
            </a:extLst>
          </p:cNvPr>
          <p:cNvSpPr/>
          <p:nvPr/>
        </p:nvSpPr>
        <p:spPr>
          <a:xfrm>
            <a:off x="493874" y="1134453"/>
            <a:ext cx="3360285" cy="453625"/>
          </a:xfrm>
          <a:custGeom>
            <a:avLst/>
            <a:gdLst>
              <a:gd name="connsiteX0" fmla="*/ 0 w 3360285"/>
              <a:gd name="connsiteY0" fmla="*/ 0 h 453625"/>
              <a:gd name="connsiteX1" fmla="*/ 3360285 w 3360285"/>
              <a:gd name="connsiteY1" fmla="*/ 0 h 453625"/>
              <a:gd name="connsiteX2" fmla="*/ 3360285 w 3360285"/>
              <a:gd name="connsiteY2" fmla="*/ 453625 h 453625"/>
              <a:gd name="connsiteX3" fmla="*/ 0 w 3360285"/>
              <a:gd name="connsiteY3" fmla="*/ 453625 h 453625"/>
              <a:gd name="connsiteX4" fmla="*/ 0 w 3360285"/>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285" h="453625">
                <a:moveTo>
                  <a:pt x="0" y="0"/>
                </a:moveTo>
                <a:lnTo>
                  <a:pt x="3360285" y="0"/>
                </a:lnTo>
                <a:lnTo>
                  <a:pt x="3360285" y="453625"/>
                </a:lnTo>
                <a:lnTo>
                  <a:pt x="0" y="453625"/>
                </a:lnTo>
                <a:lnTo>
                  <a:pt x="0" y="0"/>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n-lt"/>
              </a:rPr>
              <a:t>Revenue Analytics</a:t>
            </a:r>
          </a:p>
        </p:txBody>
      </p:sp>
      <p:sp>
        <p:nvSpPr>
          <p:cNvPr id="7" name="Freeform: Shape 6">
            <a:extLst>
              <a:ext uri="{FF2B5EF4-FFF2-40B4-BE49-F238E27FC236}">
                <a16:creationId xmlns:a16="http://schemas.microsoft.com/office/drawing/2014/main" id="{DC1482F3-EBFA-49C1-8A31-31795600110B}"/>
              </a:ext>
            </a:extLst>
          </p:cNvPr>
          <p:cNvSpPr/>
          <p:nvPr/>
        </p:nvSpPr>
        <p:spPr>
          <a:xfrm>
            <a:off x="493874" y="1588078"/>
            <a:ext cx="3360285" cy="4385019"/>
          </a:xfrm>
          <a:custGeom>
            <a:avLst/>
            <a:gdLst>
              <a:gd name="connsiteX0" fmla="*/ 0 w 3360285"/>
              <a:gd name="connsiteY0" fmla="*/ 0 h 4600457"/>
              <a:gd name="connsiteX1" fmla="*/ 3360285 w 3360285"/>
              <a:gd name="connsiteY1" fmla="*/ 0 h 4600457"/>
              <a:gd name="connsiteX2" fmla="*/ 3360285 w 3360285"/>
              <a:gd name="connsiteY2" fmla="*/ 4600457 h 4600457"/>
              <a:gd name="connsiteX3" fmla="*/ 0 w 3360285"/>
              <a:gd name="connsiteY3" fmla="*/ 4600457 h 4600457"/>
              <a:gd name="connsiteX4" fmla="*/ 0 w 3360285"/>
              <a:gd name="connsiteY4" fmla="*/ 0 h 460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285" h="4600457">
                <a:moveTo>
                  <a:pt x="0" y="0"/>
                </a:moveTo>
                <a:lnTo>
                  <a:pt x="3360285" y="0"/>
                </a:lnTo>
                <a:lnTo>
                  <a:pt x="3360285" y="4600457"/>
                </a:lnTo>
                <a:lnTo>
                  <a:pt x="0" y="4600457"/>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mn-lt"/>
              </a:rPr>
              <a:t>Engagement started April 2017</a:t>
            </a:r>
            <a:endParaRPr lang="en-US" sz="1400" kern="1200" dirty="0">
              <a:latin typeface="+mn-lt"/>
            </a:endParaRPr>
          </a:p>
          <a:p>
            <a:pPr marL="114300" lvl="1" indent="-114300" algn="l" defTabSz="622300">
              <a:lnSpc>
                <a:spcPct val="90000"/>
              </a:lnSpc>
              <a:spcBef>
                <a:spcPct val="0"/>
              </a:spcBef>
              <a:spcAft>
                <a:spcPct val="15000"/>
              </a:spcAft>
              <a:buChar char="•"/>
            </a:pPr>
            <a:endParaRPr lang="en-US" sz="1400" kern="1200" dirty="0">
              <a:latin typeface="+mn-lt"/>
            </a:endParaRPr>
          </a:p>
          <a:p>
            <a:pPr marL="114300" lvl="1" indent="-114300" algn="l" defTabSz="622300">
              <a:lnSpc>
                <a:spcPct val="90000"/>
              </a:lnSpc>
              <a:spcBef>
                <a:spcPct val="0"/>
              </a:spcBef>
              <a:spcAft>
                <a:spcPct val="15000"/>
              </a:spcAft>
              <a:buChar char="•"/>
            </a:pPr>
            <a:r>
              <a:rPr lang="en-US" sz="1400" b="1" kern="1200" dirty="0">
                <a:latin typeface="+mn-lt"/>
              </a:rPr>
              <a:t>Upsells</a:t>
            </a:r>
            <a:r>
              <a:rPr lang="en-US" sz="1400" kern="1200" dirty="0">
                <a:latin typeface="+mn-lt"/>
              </a:rPr>
              <a:t>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User behavior analysis &amp; Hypothesis Validation</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n-lt"/>
              </a:rPr>
              <a:t>Exploration &amp; deep dive analysis to understand Upsells on a weekly basis  </a:t>
            </a:r>
            <a:endParaRPr lang="en-US" sz="1400" kern="1200" dirty="0">
              <a:latin typeface="+mn-lt"/>
            </a:endParaRPr>
          </a:p>
          <a:p>
            <a:pPr marL="228600" lvl="2" indent="-114300" algn="l" defTabSz="622300">
              <a:lnSpc>
                <a:spcPct val="90000"/>
              </a:lnSpc>
              <a:spcBef>
                <a:spcPct val="0"/>
              </a:spcBef>
              <a:spcAft>
                <a:spcPct val="15000"/>
              </a:spcAft>
              <a:buChar char="•"/>
            </a:pPr>
            <a:endParaRPr lang="en-US" sz="1400" kern="1200" dirty="0">
              <a:latin typeface="+mn-lt"/>
            </a:endParaRPr>
          </a:p>
          <a:p>
            <a:pPr marL="114300" lvl="1" indent="-114300" algn="l" defTabSz="622300">
              <a:lnSpc>
                <a:spcPct val="90000"/>
              </a:lnSpc>
              <a:spcBef>
                <a:spcPct val="0"/>
              </a:spcBef>
              <a:spcAft>
                <a:spcPct val="15000"/>
              </a:spcAft>
              <a:buChar char="•"/>
            </a:pPr>
            <a:r>
              <a:rPr lang="en-US" sz="1400" b="1" kern="1200" dirty="0">
                <a:latin typeface="+mn-lt"/>
              </a:rPr>
              <a:t>Plus</a:t>
            </a:r>
            <a:endParaRPr lang="en-US" sz="1400" kern="1200" dirty="0">
              <a:latin typeface="+mn-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Worked with Plus Mobile Analytics to design, monitor A/B tests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Ideation to improve Plus Mobile Revenue &amp; forecast incremental Revenue </a:t>
            </a:r>
          </a:p>
          <a:p>
            <a:pPr marL="228600" lvl="2" indent="-114300" algn="l" defTabSz="622300">
              <a:lnSpc>
                <a:spcPct val="90000"/>
              </a:lnSpc>
              <a:spcBef>
                <a:spcPct val="0"/>
              </a:spcBef>
              <a:spcAft>
                <a:spcPct val="15000"/>
              </a:spcAft>
              <a:buChar char="•"/>
            </a:pPr>
            <a:endParaRPr lang="en-US" sz="1400" kern="1200" dirty="0">
              <a:latin typeface="+mn-lt"/>
            </a:endParaRPr>
          </a:p>
          <a:p>
            <a:pPr marL="114300" lvl="1" indent="-114300" algn="l" defTabSz="622300">
              <a:lnSpc>
                <a:spcPct val="90000"/>
              </a:lnSpc>
              <a:spcBef>
                <a:spcPct val="0"/>
              </a:spcBef>
              <a:spcAft>
                <a:spcPct val="15000"/>
              </a:spcAft>
              <a:buChar char="•"/>
            </a:pPr>
            <a:r>
              <a:rPr lang="en-US" sz="1400" b="1" kern="1200" dirty="0">
                <a:latin typeface="+mn-lt"/>
              </a:rPr>
              <a:t>OQ &amp; NQ</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OQ Email Infra Opportunity Models</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Actions that leads to conversion of free users to paid users</a:t>
            </a:r>
            <a:endParaRPr lang="en-US" sz="1400" b="1" kern="1200" dirty="0">
              <a:latin typeface="+mn-lt"/>
            </a:endParaRPr>
          </a:p>
        </p:txBody>
      </p:sp>
      <p:sp>
        <p:nvSpPr>
          <p:cNvPr id="8" name="Freeform: Shape 7">
            <a:extLst>
              <a:ext uri="{FF2B5EF4-FFF2-40B4-BE49-F238E27FC236}">
                <a16:creationId xmlns:a16="http://schemas.microsoft.com/office/drawing/2014/main" id="{A3580D58-F17D-4BDC-8EDE-3BD7E031CF6D}"/>
              </a:ext>
            </a:extLst>
          </p:cNvPr>
          <p:cNvSpPr/>
          <p:nvPr/>
        </p:nvSpPr>
        <p:spPr>
          <a:xfrm>
            <a:off x="4308769" y="1134453"/>
            <a:ext cx="3609300" cy="453625"/>
          </a:xfrm>
          <a:custGeom>
            <a:avLst/>
            <a:gdLst>
              <a:gd name="connsiteX0" fmla="*/ 0 w 3609300"/>
              <a:gd name="connsiteY0" fmla="*/ 0 h 453625"/>
              <a:gd name="connsiteX1" fmla="*/ 3609300 w 3609300"/>
              <a:gd name="connsiteY1" fmla="*/ 0 h 453625"/>
              <a:gd name="connsiteX2" fmla="*/ 3609300 w 3609300"/>
              <a:gd name="connsiteY2" fmla="*/ 453625 h 453625"/>
              <a:gd name="connsiteX3" fmla="*/ 0 w 3609300"/>
              <a:gd name="connsiteY3" fmla="*/ 453625 h 453625"/>
              <a:gd name="connsiteX4" fmla="*/ 0 w 3609300"/>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300" h="453625">
                <a:moveTo>
                  <a:pt x="0" y="0"/>
                </a:moveTo>
                <a:lnTo>
                  <a:pt x="3609300" y="0"/>
                </a:lnTo>
                <a:lnTo>
                  <a:pt x="3609300" y="453625"/>
                </a:lnTo>
                <a:lnTo>
                  <a:pt x="0" y="453625"/>
                </a:lnTo>
                <a:lnTo>
                  <a:pt x="0" y="0"/>
                </a:lnTo>
                <a:close/>
              </a:path>
            </a:pathLst>
          </a:custGeom>
          <a:solidFill>
            <a:schemeClr val="accent6">
              <a:lumMod val="75000"/>
            </a:schemeClr>
          </a:solidFill>
          <a:ln>
            <a:noFill/>
          </a:ln>
        </p:spPr>
        <p:style>
          <a:lnRef idx="2">
            <a:scrgbClr r="0" g="0" b="0"/>
          </a:lnRef>
          <a:fillRef idx="1">
            <a:scrgbClr r="0" g="0" b="0"/>
          </a:fillRef>
          <a:effectRef idx="0">
            <a:schemeClr val="accent4">
              <a:hueOff val="-4035492"/>
              <a:satOff val="-22794"/>
              <a:lumOff val="-11765"/>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n-lt"/>
              </a:rPr>
              <a:t>Marketing Analytics</a:t>
            </a:r>
          </a:p>
        </p:txBody>
      </p:sp>
      <p:sp>
        <p:nvSpPr>
          <p:cNvPr id="9" name="Freeform: Shape 8">
            <a:extLst>
              <a:ext uri="{FF2B5EF4-FFF2-40B4-BE49-F238E27FC236}">
                <a16:creationId xmlns:a16="http://schemas.microsoft.com/office/drawing/2014/main" id="{05AD35DD-7AFB-43EB-8F64-6BF15C5F3AB1}"/>
              </a:ext>
            </a:extLst>
          </p:cNvPr>
          <p:cNvSpPr/>
          <p:nvPr/>
        </p:nvSpPr>
        <p:spPr>
          <a:xfrm>
            <a:off x="4302986" y="1588078"/>
            <a:ext cx="3615083" cy="4385019"/>
          </a:xfrm>
          <a:custGeom>
            <a:avLst/>
            <a:gdLst>
              <a:gd name="connsiteX0" fmla="*/ 0 w 3642164"/>
              <a:gd name="connsiteY0" fmla="*/ 0 h 4600457"/>
              <a:gd name="connsiteX1" fmla="*/ 3642164 w 3642164"/>
              <a:gd name="connsiteY1" fmla="*/ 0 h 4600457"/>
              <a:gd name="connsiteX2" fmla="*/ 3642164 w 3642164"/>
              <a:gd name="connsiteY2" fmla="*/ 4600457 h 4600457"/>
              <a:gd name="connsiteX3" fmla="*/ 0 w 3642164"/>
              <a:gd name="connsiteY3" fmla="*/ 4600457 h 4600457"/>
              <a:gd name="connsiteX4" fmla="*/ 0 w 3642164"/>
              <a:gd name="connsiteY4" fmla="*/ 0 h 460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164" h="4600457">
                <a:moveTo>
                  <a:pt x="0" y="0"/>
                </a:moveTo>
                <a:lnTo>
                  <a:pt x="3642164" y="0"/>
                </a:lnTo>
                <a:lnTo>
                  <a:pt x="3642164" y="4600457"/>
                </a:lnTo>
                <a:lnTo>
                  <a:pt x="0" y="4600457"/>
                </a:lnTo>
                <a:lnTo>
                  <a:pt x="0" y="0"/>
                </a:lnTo>
                <a:close/>
              </a:path>
            </a:pathLst>
          </a:custGeom>
          <a:solidFill>
            <a:schemeClr val="accent6">
              <a:lumMod val="60000"/>
              <a:lumOff val="40000"/>
            </a:schemeClr>
          </a:solidFill>
        </p:spPr>
        <p:style>
          <a:lnRef idx="2">
            <a:schemeClr val="accent4">
              <a:tint val="40000"/>
              <a:alpha val="90000"/>
              <a:hueOff val="-3981232"/>
              <a:satOff val="-20145"/>
              <a:lumOff val="-3131"/>
              <a:alphaOff val="0"/>
            </a:schemeClr>
          </a:lnRef>
          <a:fillRef idx="1">
            <a:scrgbClr r="0" g="0" b="0"/>
          </a:fillRef>
          <a:effectRef idx="0">
            <a:schemeClr val="accent4">
              <a:tint val="40000"/>
              <a:alpha val="90000"/>
              <a:hueOff val="-3981232"/>
              <a:satOff val="-20145"/>
              <a:lumOff val="-3131"/>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mj-lt"/>
              </a:rPr>
              <a:t>Engagement started July 2017</a:t>
            </a:r>
            <a:endParaRPr lang="en-US" sz="1400" kern="1200" dirty="0">
              <a:solidFill>
                <a:schemeClr val="tx1"/>
              </a:solidFill>
            </a:endParaRP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1" kern="1200" dirty="0">
                <a:solidFill>
                  <a:schemeClr val="tx1"/>
                </a:solidFill>
                <a:latin typeface="+mj-lt"/>
              </a:rPr>
              <a:t>Paper Analytics </a:t>
            </a:r>
            <a:endParaRPr lang="en-US" sz="1400" kern="1200" dirty="0"/>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User Segmentation &amp; Campaign Lift Analysis</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In-depth analysis to understand trends &amp; drivers of Paper performance</a:t>
            </a:r>
          </a:p>
          <a:p>
            <a:pPr marL="228600" lvl="2" indent="-114300" algn="l" defTabSz="622300">
              <a:lnSpc>
                <a:spcPct val="90000"/>
              </a:lnSpc>
              <a:spcBef>
                <a:spcPct val="0"/>
              </a:spcBef>
              <a:spcAft>
                <a:spcPct val="15000"/>
              </a:spcAft>
              <a:buChar char="•"/>
            </a:pPr>
            <a:endParaRPr lang="en-US" sz="1400" kern="1200" dirty="0">
              <a:solidFill>
                <a:schemeClr val="tx1"/>
              </a:solidFill>
              <a:latin typeface="+mj-lt"/>
            </a:endParaRPr>
          </a:p>
          <a:p>
            <a:pPr marL="114300" lvl="1" indent="-114300" algn="l" defTabSz="622300">
              <a:lnSpc>
                <a:spcPct val="90000"/>
              </a:lnSpc>
              <a:spcBef>
                <a:spcPct val="0"/>
              </a:spcBef>
              <a:spcAft>
                <a:spcPct val="15000"/>
              </a:spcAft>
              <a:buChar char="•"/>
            </a:pPr>
            <a:r>
              <a:rPr lang="en-US" sz="1400" b="1" kern="1200" dirty="0">
                <a:solidFill>
                  <a:schemeClr val="tx1"/>
                </a:solidFill>
                <a:latin typeface="+mj-lt"/>
              </a:rPr>
              <a:t>Brand Campaign: </a:t>
            </a:r>
            <a:endParaRPr lang="en-US" sz="1400" kern="1200" dirty="0">
              <a:solidFill>
                <a:schemeClr val="tx1"/>
              </a:solidFill>
              <a:latin typeface="+mj-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Monitor success metrics on daily basis &amp; pattern analysis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Measure new sessions to the homepage &amp; assessment of traffic quality based on session time in website</a:t>
            </a:r>
          </a:p>
          <a:p>
            <a:pPr marL="114300" lvl="1" indent="-114300" algn="l" defTabSz="622300">
              <a:lnSpc>
                <a:spcPct val="90000"/>
              </a:lnSpc>
              <a:spcBef>
                <a:spcPct val="0"/>
              </a:spcBef>
              <a:spcAft>
                <a:spcPct val="15000"/>
              </a:spcAft>
              <a:buChar char="•"/>
            </a:pPr>
            <a:endParaRPr lang="en-US" sz="1400" kern="1200" dirty="0">
              <a:solidFill>
                <a:schemeClr val="tx1"/>
              </a:solidFill>
              <a:latin typeface="+mj-lt"/>
            </a:endParaRPr>
          </a:p>
          <a:p>
            <a:pPr marL="114300" lvl="1" indent="-114300" algn="l" defTabSz="622300">
              <a:lnSpc>
                <a:spcPct val="90000"/>
              </a:lnSpc>
              <a:spcBef>
                <a:spcPct val="0"/>
              </a:spcBef>
              <a:spcAft>
                <a:spcPct val="15000"/>
              </a:spcAft>
              <a:buChar char="•"/>
            </a:pPr>
            <a:r>
              <a:rPr lang="en-US" sz="1400" b="1" kern="1200" dirty="0">
                <a:solidFill>
                  <a:schemeClr val="tx1"/>
                </a:solidFill>
                <a:latin typeface="+mj-lt"/>
              </a:rPr>
              <a:t>Campaign Attribution</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Providing traffic attribution for marketing campaigns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Built dashboard to show conversion discrepancy across different data-sources</a:t>
            </a:r>
          </a:p>
        </p:txBody>
      </p:sp>
      <p:sp>
        <p:nvSpPr>
          <p:cNvPr id="10" name="Freeform: Shape 9">
            <a:extLst>
              <a:ext uri="{FF2B5EF4-FFF2-40B4-BE49-F238E27FC236}">
                <a16:creationId xmlns:a16="http://schemas.microsoft.com/office/drawing/2014/main" id="{78233520-D750-49DF-B00C-A5C951E26F87}"/>
              </a:ext>
            </a:extLst>
          </p:cNvPr>
          <p:cNvSpPr/>
          <p:nvPr/>
        </p:nvSpPr>
        <p:spPr>
          <a:xfrm>
            <a:off x="8366896" y="1134453"/>
            <a:ext cx="3109187" cy="453625"/>
          </a:xfrm>
          <a:custGeom>
            <a:avLst/>
            <a:gdLst>
              <a:gd name="connsiteX0" fmla="*/ 0 w 3109187"/>
              <a:gd name="connsiteY0" fmla="*/ 0 h 453625"/>
              <a:gd name="connsiteX1" fmla="*/ 3109187 w 3109187"/>
              <a:gd name="connsiteY1" fmla="*/ 0 h 453625"/>
              <a:gd name="connsiteX2" fmla="*/ 3109187 w 3109187"/>
              <a:gd name="connsiteY2" fmla="*/ 453625 h 453625"/>
              <a:gd name="connsiteX3" fmla="*/ 0 w 3109187"/>
              <a:gd name="connsiteY3" fmla="*/ 453625 h 453625"/>
              <a:gd name="connsiteX4" fmla="*/ 0 w 3109187"/>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187" h="453625">
                <a:moveTo>
                  <a:pt x="0" y="0"/>
                </a:moveTo>
                <a:lnTo>
                  <a:pt x="3109187" y="0"/>
                </a:lnTo>
                <a:lnTo>
                  <a:pt x="3109187" y="453625"/>
                </a:lnTo>
                <a:lnTo>
                  <a:pt x="0" y="453625"/>
                </a:lnTo>
                <a:lnTo>
                  <a:pt x="0" y="0"/>
                </a:lnTo>
                <a:close/>
              </a:path>
            </a:pathLst>
          </a:custGeom>
          <a:solidFill>
            <a:srgbClr val="4BAEFF"/>
          </a:solidFill>
          <a:ln>
            <a:noFill/>
          </a:ln>
        </p:spPr>
        <p:style>
          <a:lnRef idx="2">
            <a:scrgbClr r="0" g="0" b="0"/>
          </a:lnRef>
          <a:fillRef idx="1">
            <a:scrgbClr r="0" g="0" b="0"/>
          </a:fillRef>
          <a:effectRef idx="0">
            <a:schemeClr val="accent4">
              <a:hueOff val="-8070984"/>
              <a:satOff val="-45588"/>
              <a:lumOff val="-23529"/>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n-lt"/>
              </a:rPr>
              <a:t> Data Engineering</a:t>
            </a:r>
            <a:endParaRPr lang="en-US" sz="2000" b="1" kern="1200" dirty="0">
              <a:solidFill>
                <a:schemeClr val="tx1"/>
              </a:solidFill>
              <a:latin typeface="+mj-lt"/>
            </a:endParaRPr>
          </a:p>
        </p:txBody>
      </p:sp>
      <p:sp>
        <p:nvSpPr>
          <p:cNvPr id="11" name="Freeform: Shape 10">
            <a:extLst>
              <a:ext uri="{FF2B5EF4-FFF2-40B4-BE49-F238E27FC236}">
                <a16:creationId xmlns:a16="http://schemas.microsoft.com/office/drawing/2014/main" id="{C5E2F1D8-3F9A-4598-B602-99781C6D38BA}"/>
              </a:ext>
            </a:extLst>
          </p:cNvPr>
          <p:cNvSpPr/>
          <p:nvPr/>
        </p:nvSpPr>
        <p:spPr>
          <a:xfrm>
            <a:off x="8366896" y="1588078"/>
            <a:ext cx="3109187" cy="4385019"/>
          </a:xfrm>
          <a:custGeom>
            <a:avLst/>
            <a:gdLst>
              <a:gd name="connsiteX0" fmla="*/ 0 w 3109187"/>
              <a:gd name="connsiteY0" fmla="*/ 0 h 4600457"/>
              <a:gd name="connsiteX1" fmla="*/ 3109187 w 3109187"/>
              <a:gd name="connsiteY1" fmla="*/ 0 h 4600457"/>
              <a:gd name="connsiteX2" fmla="*/ 3109187 w 3109187"/>
              <a:gd name="connsiteY2" fmla="*/ 4600457 h 4600457"/>
              <a:gd name="connsiteX3" fmla="*/ 0 w 3109187"/>
              <a:gd name="connsiteY3" fmla="*/ 4600457 h 4600457"/>
              <a:gd name="connsiteX4" fmla="*/ 0 w 3109187"/>
              <a:gd name="connsiteY4" fmla="*/ 0 h 460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187" h="4600457">
                <a:moveTo>
                  <a:pt x="0" y="0"/>
                </a:moveTo>
                <a:lnTo>
                  <a:pt x="3109187" y="0"/>
                </a:lnTo>
                <a:lnTo>
                  <a:pt x="3109187" y="4600457"/>
                </a:lnTo>
                <a:lnTo>
                  <a:pt x="0" y="4600457"/>
                </a:lnTo>
                <a:lnTo>
                  <a:pt x="0" y="0"/>
                </a:lnTo>
                <a:close/>
              </a:path>
            </a:pathLst>
          </a:custGeom>
          <a:solidFill>
            <a:srgbClr val="CCECFF">
              <a:alpha val="90000"/>
            </a:srgbClr>
          </a:solidFill>
        </p:spPr>
        <p:style>
          <a:lnRef idx="2">
            <a:schemeClr val="accent4">
              <a:tint val="40000"/>
              <a:alpha val="90000"/>
              <a:hueOff val="-7962465"/>
              <a:satOff val="-40290"/>
              <a:lumOff val="-6262"/>
              <a:alphaOff val="0"/>
            </a:schemeClr>
          </a:lnRef>
          <a:fillRef idx="1">
            <a:scrgbClr r="0" g="0" b="0"/>
          </a:fillRef>
          <a:effectRef idx="0">
            <a:schemeClr val="accent4">
              <a:tint val="40000"/>
              <a:alpha val="90000"/>
              <a:hueOff val="-7962465"/>
              <a:satOff val="-40290"/>
              <a:lumOff val="-6262"/>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mj-lt"/>
              </a:rPr>
              <a:t>Engagement started Nov 2017</a:t>
            </a:r>
            <a:endParaRPr lang="en-US" sz="1400" kern="1200" dirty="0">
              <a:latin typeface="+mj-lt"/>
            </a:endParaRP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b="1" kern="1200" dirty="0">
                <a:latin typeface="+mj-lt"/>
              </a:rPr>
              <a:t>Data Marts</a:t>
            </a:r>
            <a:endParaRPr lang="en-US" sz="1400" kern="1200" dirty="0">
              <a:latin typeface="+mj-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Creating multiple Business specific Datamarts for Revenue Analytics team</a:t>
            </a:r>
          </a:p>
          <a:p>
            <a:pPr marL="228600" lvl="2" indent="-114300" algn="l" defTabSz="622300">
              <a:lnSpc>
                <a:spcPct val="90000"/>
              </a:lnSpc>
              <a:spcBef>
                <a:spcPct val="0"/>
              </a:spcBef>
              <a:spcAft>
                <a:spcPct val="15000"/>
              </a:spcAft>
              <a:buChar char="•"/>
            </a:pPr>
            <a:endParaRPr lang="en-US" sz="1400" b="1" kern="1200" dirty="0">
              <a:latin typeface="+mj-lt"/>
            </a:endParaRPr>
          </a:p>
          <a:p>
            <a:pPr marL="114300" lvl="1" indent="-114300" algn="l" defTabSz="622300">
              <a:lnSpc>
                <a:spcPct val="90000"/>
              </a:lnSpc>
              <a:spcBef>
                <a:spcPct val="0"/>
              </a:spcBef>
              <a:spcAft>
                <a:spcPct val="15000"/>
              </a:spcAft>
              <a:buChar char="•"/>
            </a:pPr>
            <a:r>
              <a:rPr lang="en-US" sz="1400" b="1" kern="1200" dirty="0">
                <a:latin typeface="+mj-lt"/>
              </a:rPr>
              <a:t>Data Pipelines</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Building pipelines to lift &amp; shift data from Hive to Redshift</a:t>
            </a:r>
            <a:endParaRPr lang="en-US" sz="1400" b="1" kern="1200" dirty="0">
              <a:latin typeface="+mj-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Scheduling &amp; Maintaining Data Pipelines using Airflow</a:t>
            </a:r>
            <a:endParaRPr lang="en-US" sz="1400" b="1" kern="1200" dirty="0">
              <a:latin typeface="+mj-lt"/>
            </a:endParaRPr>
          </a:p>
          <a:p>
            <a:pPr marL="228600" lvl="2" indent="-114300" algn="l" defTabSz="622300">
              <a:lnSpc>
                <a:spcPct val="90000"/>
              </a:lnSpc>
              <a:spcBef>
                <a:spcPct val="0"/>
              </a:spcBef>
              <a:spcAft>
                <a:spcPct val="15000"/>
              </a:spcAft>
              <a:buChar char="•"/>
            </a:pPr>
            <a:endParaRPr lang="en-US" sz="1400" b="1" kern="1200" dirty="0">
              <a:latin typeface="+mj-lt"/>
            </a:endParaRPr>
          </a:p>
          <a:p>
            <a:pPr marL="114300" lvl="1" indent="-114300" algn="l" defTabSz="622300">
              <a:lnSpc>
                <a:spcPct val="90000"/>
              </a:lnSpc>
              <a:spcBef>
                <a:spcPct val="0"/>
              </a:spcBef>
              <a:spcAft>
                <a:spcPct val="15000"/>
              </a:spcAft>
              <a:buChar char="•"/>
            </a:pPr>
            <a:r>
              <a:rPr lang="en-US" sz="1400" b="1" kern="1200" dirty="0">
                <a:latin typeface="+mj-lt"/>
              </a:rPr>
              <a:t>Master Directory</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Designing Master Directory by consolidating Fact &amp; Dimension tables</a:t>
            </a:r>
          </a:p>
        </p:txBody>
      </p:sp>
      <p:sp>
        <p:nvSpPr>
          <p:cNvPr id="5" name="TextBox 4">
            <a:extLst>
              <a:ext uri="{FF2B5EF4-FFF2-40B4-BE49-F238E27FC236}">
                <a16:creationId xmlns:a16="http://schemas.microsoft.com/office/drawing/2014/main" id="{6A855E5F-80BA-4782-9EA0-872AC4AF496B}"/>
              </a:ext>
            </a:extLst>
          </p:cNvPr>
          <p:cNvSpPr txBox="1"/>
          <p:nvPr/>
        </p:nvSpPr>
        <p:spPr>
          <a:xfrm>
            <a:off x="323334" y="649579"/>
            <a:ext cx="11349846" cy="430887"/>
          </a:xfrm>
          <a:prstGeom prst="rect">
            <a:avLst/>
          </a:prstGeom>
          <a:noFill/>
        </p:spPr>
        <p:txBody>
          <a:bodyPr wrap="square" rtlCol="0">
            <a:spAutoFit/>
          </a:bodyPr>
          <a:lstStyle/>
          <a:p>
            <a:r>
              <a:rPr lang="en-US" sz="2200" i="1" dirty="0"/>
              <a:t>LatentView has executed critical initiatives across multiple products and groups at Dropbox</a:t>
            </a:r>
          </a:p>
        </p:txBody>
      </p:sp>
      <p:sp>
        <p:nvSpPr>
          <p:cNvPr id="6" name="Footer Placeholder 3">
            <a:extLst>
              <a:ext uri="{FF2B5EF4-FFF2-40B4-BE49-F238E27FC236}">
                <a16:creationId xmlns:a16="http://schemas.microsoft.com/office/drawing/2014/main" id="{EED8549A-6D26-456F-901D-1916E9DC1BD6}"/>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2004124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17849"/>
          </a:xfrm>
          <a:prstGeom prst="rect">
            <a:avLst/>
          </a:prstGeom>
          <a:noFill/>
        </p:spPr>
        <p:txBody>
          <a:bodyPr wrap="square" lIns="89558" tIns="44780" rIns="89558" bIns="44780" rtlCol="0">
            <a:spAutoFit/>
          </a:bodyPr>
          <a:lstStyle/>
          <a:p>
            <a:pPr algn="ctr" defTabSz="1210112"/>
            <a:r>
              <a:rPr lang="en-IN" sz="4313" dirty="0">
                <a:solidFill>
                  <a:srgbClr val="FFFFFF"/>
                </a:solidFill>
                <a:latin typeface="Segoe UI"/>
                <a:cs typeface="Segoe UI"/>
              </a:rPr>
              <a:t>2. Background and Objectives</a:t>
            </a:r>
          </a:p>
          <a:p>
            <a:pPr algn="ctr" defTabSz="1210112"/>
            <a:endParaRPr lang="en-IN" sz="4313" dirty="0">
              <a:solidFill>
                <a:srgbClr val="FFFFFF"/>
              </a:solidFill>
              <a:latin typeface="Segoe UI"/>
              <a:cs typeface="Segoe UI"/>
            </a:endParaRPr>
          </a:p>
        </p:txBody>
      </p:sp>
    </p:spTree>
    <p:extLst>
      <p:ext uri="{BB962C8B-B14F-4D97-AF65-F5344CB8AC3E}">
        <p14:creationId xmlns:p14="http://schemas.microsoft.com/office/powerpoint/2010/main" val="8462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Office Theme">
  <a:themeElements>
    <a:clrScheme name="Custom 2">
      <a:dk1>
        <a:srgbClr val="000000"/>
      </a:dk1>
      <a:lt1>
        <a:srgbClr val="FFFFFF"/>
      </a:lt1>
      <a:dk2>
        <a:srgbClr val="44546A"/>
      </a:dk2>
      <a:lt2>
        <a:srgbClr val="E7E6E6"/>
      </a:lt2>
      <a:accent1>
        <a:srgbClr val="2F3542"/>
      </a:accent1>
      <a:accent2>
        <a:srgbClr val="42847A"/>
      </a:accent2>
      <a:accent3>
        <a:srgbClr val="767171"/>
      </a:accent3>
      <a:accent4>
        <a:srgbClr val="9CDAAB"/>
      </a:accent4>
      <a:accent5>
        <a:srgbClr val="7F7F7F"/>
      </a:accent5>
      <a:accent6>
        <a:srgbClr val="FFD965"/>
      </a:accent6>
      <a:hlink>
        <a:srgbClr val="73809B"/>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2">
      <a:dk1>
        <a:srgbClr val="000000"/>
      </a:dk1>
      <a:lt1>
        <a:srgbClr val="FFFFFF"/>
      </a:lt1>
      <a:dk2>
        <a:srgbClr val="44546A"/>
      </a:dk2>
      <a:lt2>
        <a:srgbClr val="E7E6E6"/>
      </a:lt2>
      <a:accent1>
        <a:srgbClr val="2F3542"/>
      </a:accent1>
      <a:accent2>
        <a:srgbClr val="42847A"/>
      </a:accent2>
      <a:accent3>
        <a:srgbClr val="767171"/>
      </a:accent3>
      <a:accent4>
        <a:srgbClr val="9CDAAB"/>
      </a:accent4>
      <a:accent5>
        <a:srgbClr val="7F7F7F"/>
      </a:accent5>
      <a:accent6>
        <a:srgbClr val="FFD965"/>
      </a:accent6>
      <a:hlink>
        <a:srgbClr val="73809B"/>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41084</TotalTime>
  <Words>9182</Words>
  <Application>Microsoft Office PowerPoint</Application>
  <PresentationFormat>Widescreen</PresentationFormat>
  <Paragraphs>1590</Paragraphs>
  <Slides>75</Slides>
  <Notes>28</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75</vt:i4>
      </vt:variant>
    </vt:vector>
  </HeadingPairs>
  <TitlesOfParts>
    <vt:vector size="96" baseType="lpstr">
      <vt:lpstr>MS PGothic</vt:lpstr>
      <vt:lpstr>MS PGothic</vt:lpstr>
      <vt:lpstr>游ゴシック</vt:lpstr>
      <vt:lpstr>Arial</vt:lpstr>
      <vt:lpstr>Asap</vt:lpstr>
      <vt:lpstr>Calibri</vt:lpstr>
      <vt:lpstr>Calibri Light</vt:lpstr>
      <vt:lpstr>Courier New</vt:lpstr>
      <vt:lpstr>Fira Sans</vt:lpstr>
      <vt:lpstr>Garamond</vt:lpstr>
      <vt:lpstr>Lucida Sans</vt:lpstr>
      <vt:lpstr>Mangal</vt:lpstr>
      <vt:lpstr>Segoe UI</vt:lpstr>
      <vt:lpstr>Segoe UI Light</vt:lpstr>
      <vt:lpstr>Segoe UI Semibold</vt:lpstr>
      <vt:lpstr>Symbol</vt:lpstr>
      <vt:lpstr>Times New Roman</vt:lpstr>
      <vt:lpstr>Verdana</vt:lpstr>
      <vt:lpstr>Wingdings</vt:lpstr>
      <vt:lpstr>1_Office Theme</vt:lpstr>
      <vt:lpstr>2_Office Theme</vt:lpstr>
      <vt:lpstr>PowerPoint Presentation</vt:lpstr>
      <vt:lpstr>Agenda</vt:lpstr>
      <vt:lpstr>PowerPoint Presentation</vt:lpstr>
      <vt:lpstr>LatentView at a Glance</vt:lpstr>
      <vt:lpstr>Who we work with</vt:lpstr>
      <vt:lpstr>Why we are different</vt:lpstr>
      <vt:lpstr>Key Capabilities</vt:lpstr>
      <vt:lpstr>LatentView @ Dropbox </vt:lpstr>
      <vt:lpstr>PowerPoint Presentation</vt:lpstr>
      <vt:lpstr>Dropbox – Current Data Ecosystem and Processes</vt:lpstr>
      <vt:lpstr>Dropbox – Key Challenges</vt:lpstr>
      <vt:lpstr>Dropbox – Solution Objectives and Scope</vt:lpstr>
      <vt:lpstr>Dropbox – Expectations from Vendor Partner</vt:lpstr>
      <vt:lpstr>PowerPoint Presentation</vt:lpstr>
      <vt:lpstr>Current Architecture</vt:lpstr>
      <vt:lpstr>Proposed Solution Architecture</vt:lpstr>
      <vt:lpstr>Proposed Technology Options</vt:lpstr>
      <vt:lpstr>Future Roadmap</vt:lpstr>
      <vt:lpstr>1. Metrics Foundry</vt:lpstr>
      <vt:lpstr>2. ETL &amp; Data Pipelines</vt:lpstr>
      <vt:lpstr>Types of Data Pipelines</vt:lpstr>
      <vt:lpstr>3. Data Mart</vt:lpstr>
      <vt:lpstr>4. Data Governance</vt:lpstr>
      <vt:lpstr>Project Execution Plan</vt:lpstr>
      <vt:lpstr>PowerPoint Presentation</vt:lpstr>
      <vt:lpstr>Project Timelines</vt:lpstr>
      <vt:lpstr>Potential Risk Factors</vt:lpstr>
      <vt:lpstr>Data Engineering Skill Matrix</vt:lpstr>
      <vt:lpstr>LatentView’s AWS Capabilities</vt:lpstr>
      <vt:lpstr>Proposed Team Structure Options &amp; Pricing</vt:lpstr>
      <vt:lpstr>Onsite – Offshore Model: Details</vt:lpstr>
      <vt:lpstr>PowerPoint Presentation</vt:lpstr>
      <vt:lpstr>PowerPoint Presentation</vt:lpstr>
      <vt:lpstr>PowerPoint Presentation</vt:lpstr>
      <vt:lpstr>PowerPoint Presentation</vt:lpstr>
      <vt:lpstr>PowerPoint Presentation</vt:lpstr>
      <vt:lpstr>2. Build for Diverse Analytics Needs with Workload-centric Architectures</vt:lpstr>
      <vt:lpstr>3. Fuse All Data for Deeper and Meaningful Connections</vt:lpstr>
      <vt:lpstr>4. Design Data Architecture for Scalable Systems</vt:lpstr>
      <vt:lpstr>5. Bridging New Age &amp; Legacy Technologies</vt:lpstr>
      <vt:lpstr>PowerPoint Presentation</vt:lpstr>
      <vt:lpstr>Case Study 1: Centralized ground truth enabled enterprise data lake</vt:lpstr>
      <vt:lpstr>PowerPoint Presentation</vt:lpstr>
      <vt:lpstr>Case Study 3: Robust, scalable data platform for analytics</vt:lpstr>
      <vt:lpstr>Case Study 4: Integrated platform for tracking digital metrics</vt:lpstr>
      <vt:lpstr>PowerPoint Presentation</vt:lpstr>
      <vt:lpstr>Comparison of Technology Options for the Proposed Solution</vt:lpstr>
      <vt:lpstr>Expectations from Dropbox</vt:lpstr>
      <vt:lpstr>PowerPoint Presentation</vt:lpstr>
      <vt:lpstr>Group 1: Lift &amp; Shift</vt:lpstr>
      <vt:lpstr>Group 2: Intra-Table Changes (Moderate)</vt:lpstr>
      <vt:lpstr>Group 3: Inter-Table Changes – Same Platforms</vt:lpstr>
      <vt:lpstr>Group 4: Inter-Table Changes – Multi Platforms</vt:lpstr>
      <vt:lpstr>PowerPoint Presentation</vt:lpstr>
      <vt:lpstr>Key Elements of Data Security Policy</vt:lpstr>
      <vt:lpstr>Data Security Controls and Guidelines</vt:lpstr>
      <vt:lpstr>Offshore Data Security Implementation</vt:lpstr>
      <vt:lpstr>PowerPoint Presentation</vt:lpstr>
      <vt:lpstr>Case Study 1: Centralized ground truth enabled enterprise data lake</vt:lpstr>
      <vt:lpstr>Case Study 1: Centralized ground truth enabled enterprise data lake</vt:lpstr>
      <vt:lpstr>Case Study 1: Centralized ground truth enabled enterprise data lake</vt:lpstr>
      <vt:lpstr>Case Study 1: Centralized ground truth enabled enterprise data lake</vt:lpstr>
      <vt:lpstr>Case Study 2: Define &amp; visualize metrics for real-time purchase trends</vt:lpstr>
      <vt:lpstr>Case Study 2: Define &amp; visualize metrics for real-time purchase trends</vt:lpstr>
      <vt:lpstr>Case Study 2: Define &amp; visualize metrics for real-time purchase trends</vt:lpstr>
      <vt:lpstr>Case Study 2: Define &amp; visualize metrics for real-time purchase trends</vt:lpstr>
      <vt:lpstr>Case Study 3: Robust scalable data platform for analytics</vt:lpstr>
      <vt:lpstr>Case Study 3: Robust scalable data platform for analytics</vt:lpstr>
      <vt:lpstr>Case Study 3: Robust scalable data platform for analytics</vt:lpstr>
      <vt:lpstr>Case Study 3: Robust scalable data platform for analytics</vt:lpstr>
      <vt:lpstr>Case Study 4: Integrated platform for tracking digital metrics</vt:lpstr>
      <vt:lpstr>Case Study 4: Integrated platform for tracking digital metrics</vt:lpstr>
      <vt:lpstr>Case Study 4: Integrated platform for tracking digital metrics</vt:lpstr>
      <vt:lpstr>Case Study 4: Integrated platform for tracking digital metrics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Vijaya Sundara Pandiyan Ganesan</dc:creator>
  <cp:lastModifiedBy>Siva Palanisamy</cp:lastModifiedBy>
  <cp:revision>1786</cp:revision>
  <cp:lastPrinted>2017-11-24T13:21:43Z</cp:lastPrinted>
  <dcterms:created xsi:type="dcterms:W3CDTF">2016-11-01T18:06:54Z</dcterms:created>
  <dcterms:modified xsi:type="dcterms:W3CDTF">2019-06-06T06:03:56Z</dcterms:modified>
</cp:coreProperties>
</file>